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comments/modernComment_971_B985D83F.xml" ContentType="application/vnd.ms-powerpoint.comments+xml"/>
  <Override PartName="/ppt/media/image63.jpg" ContentType="image/jpg"/>
  <Override PartName="/ppt/media/image65.jpg" ContentType="image/jpg"/>
  <Override PartName="/ppt/media/image71.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5" r:id="rId1"/>
  </p:sldMasterIdLst>
  <p:notesMasterIdLst>
    <p:notesMasterId r:id="rId58"/>
  </p:notesMasterIdLst>
  <p:handoutMasterIdLst>
    <p:handoutMasterId r:id="rId59"/>
  </p:handoutMasterIdLst>
  <p:sldIdLst>
    <p:sldId id="2387" r:id="rId2"/>
    <p:sldId id="699" r:id="rId3"/>
    <p:sldId id="688" r:id="rId4"/>
    <p:sldId id="844" r:id="rId5"/>
    <p:sldId id="2381" r:id="rId6"/>
    <p:sldId id="812" r:id="rId7"/>
    <p:sldId id="3084" r:id="rId8"/>
    <p:sldId id="1080" r:id="rId9"/>
    <p:sldId id="2402" r:id="rId10"/>
    <p:sldId id="811" r:id="rId11"/>
    <p:sldId id="2422" r:id="rId12"/>
    <p:sldId id="2399" r:id="rId13"/>
    <p:sldId id="3035" r:id="rId14"/>
    <p:sldId id="830" r:id="rId15"/>
    <p:sldId id="2423" r:id="rId16"/>
    <p:sldId id="2400" r:id="rId17"/>
    <p:sldId id="2425" r:id="rId18"/>
    <p:sldId id="2421" r:id="rId19"/>
    <p:sldId id="2428" r:id="rId20"/>
    <p:sldId id="791" r:id="rId21"/>
    <p:sldId id="2426" r:id="rId22"/>
    <p:sldId id="2427" r:id="rId23"/>
    <p:sldId id="2432" r:id="rId24"/>
    <p:sldId id="2429" r:id="rId25"/>
    <p:sldId id="2424" r:id="rId26"/>
    <p:sldId id="2389" r:id="rId27"/>
    <p:sldId id="2430" r:id="rId28"/>
    <p:sldId id="2392" r:id="rId29"/>
    <p:sldId id="3127" r:id="rId30"/>
    <p:sldId id="2415" r:id="rId31"/>
    <p:sldId id="2416" r:id="rId32"/>
    <p:sldId id="2417" r:id="rId33"/>
    <p:sldId id="2418" r:id="rId34"/>
    <p:sldId id="2433" r:id="rId35"/>
    <p:sldId id="2419" r:id="rId36"/>
    <p:sldId id="3128" r:id="rId37"/>
    <p:sldId id="256" r:id="rId38"/>
    <p:sldId id="257" r:id="rId39"/>
    <p:sldId id="260" r:id="rId40"/>
    <p:sldId id="261" r:id="rId41"/>
    <p:sldId id="264" r:id="rId42"/>
    <p:sldId id="265" r:id="rId43"/>
    <p:sldId id="268" r:id="rId44"/>
    <p:sldId id="269" r:id="rId45"/>
    <p:sldId id="3085" r:id="rId46"/>
    <p:sldId id="785" r:id="rId47"/>
    <p:sldId id="2388" r:id="rId48"/>
    <p:sldId id="2401" r:id="rId49"/>
    <p:sldId id="3120" r:id="rId50"/>
    <p:sldId id="3121" r:id="rId51"/>
    <p:sldId id="3122" r:id="rId52"/>
    <p:sldId id="3123" r:id="rId53"/>
    <p:sldId id="3124" r:id="rId54"/>
    <p:sldId id="3125" r:id="rId55"/>
    <p:sldId id="3126" r:id="rId56"/>
    <p:sldId id="2372" r:id="rId57"/>
  </p:sldIdLst>
  <p:sldSz cx="9144000" cy="6858000" type="screen4x3"/>
  <p:notesSz cx="7010400" cy="9296400"/>
  <p:embeddedFontLst>
    <p:embeddedFont>
      <p:font typeface="Arial Black" panose="020B0A04020102020204" pitchFamily="34" charset="0"/>
      <p:bold r:id="rId60"/>
    </p:embeddedFont>
    <p:embeddedFont>
      <p:font typeface="Arial Narrow" panose="020B0606020202030204" pitchFamily="34" charset="0"/>
      <p:regular r:id="rId61"/>
      <p:bold r:id="rId62"/>
      <p:italic r:id="rId63"/>
      <p:boldItalic r:id="rId64"/>
    </p:embeddedFont>
    <p:embeddedFont>
      <p:font typeface="Avenir Next LT Pro" panose="020B0504020202020204" pitchFamily="34" charset="0"/>
      <p:regular r:id="rId65"/>
      <p:bold r:id="rId66"/>
      <p:italic r:id="rId67"/>
      <p:boldItalic r:id="rId68"/>
    </p:embeddedFont>
    <p:embeddedFont>
      <p:font typeface="Avenir Next LT Pro Demi" panose="020B0704020202020204" pitchFamily="34" charset="0"/>
      <p:bold r:id="rId69"/>
      <p:boldItalic r:id="rId70"/>
    </p:embeddedFont>
    <p:embeddedFont>
      <p:font typeface="Century Gothic" panose="020B0502020202020204" pitchFamily="34" charset="0"/>
      <p:regular r:id="rId71"/>
      <p:bold r:id="rId72"/>
      <p:italic r:id="rId73"/>
      <p:boldItalic r:id="rId74"/>
    </p:embeddedFont>
    <p:embeddedFont>
      <p:font typeface="Forte Forward" pitchFamily="2" charset="0"/>
      <p:regular r:id="rId75"/>
    </p:embeddedFont>
    <p:embeddedFont>
      <p:font typeface="Open Sans" panose="020B0606030504020204" pitchFamily="34" charset="0"/>
      <p:regular r:id="rId76"/>
      <p:bold r:id="rId77"/>
      <p:italic r:id="rId78"/>
      <p:boldItalic r:id="rId79"/>
    </p:embeddedFont>
    <p:embeddedFont>
      <p:font typeface="Poppins" panose="00000500000000000000" pitchFamily="2" charset="0"/>
      <p:regular r:id="rId80"/>
      <p:bold r:id="rId81"/>
      <p:italic r:id="rId82"/>
      <p:boldItalic r:id="rId83"/>
    </p:embeddedFont>
  </p:embeddedFontLst>
  <p:custDataLst>
    <p:tags r:id="rId84"/>
  </p:custDataLst>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kumimoji="1"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kumimoji="1"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kumimoji="1"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kumimoji="1" sz="2400" kern="1200">
        <a:solidFill>
          <a:schemeClr val="tx1"/>
        </a:solidFill>
        <a:latin typeface="Times New Roman" pitchFamily="18" charset="0"/>
        <a:ea typeface="+mn-ea"/>
        <a:cs typeface="Arial" charset="0"/>
      </a:defRPr>
    </a:lvl5pPr>
    <a:lvl6pPr marL="2286000" algn="l" defTabSz="914400" rtl="0" eaLnBrk="1" latinLnBrk="0" hangingPunct="1">
      <a:defRPr kumimoji="1" sz="2400" kern="1200">
        <a:solidFill>
          <a:schemeClr val="tx1"/>
        </a:solidFill>
        <a:latin typeface="Times New Roman" pitchFamily="18" charset="0"/>
        <a:ea typeface="+mn-ea"/>
        <a:cs typeface="Arial" charset="0"/>
      </a:defRPr>
    </a:lvl6pPr>
    <a:lvl7pPr marL="2743200" algn="l" defTabSz="914400" rtl="0" eaLnBrk="1" latinLnBrk="0" hangingPunct="1">
      <a:defRPr kumimoji="1" sz="2400" kern="1200">
        <a:solidFill>
          <a:schemeClr val="tx1"/>
        </a:solidFill>
        <a:latin typeface="Times New Roman" pitchFamily="18" charset="0"/>
        <a:ea typeface="+mn-ea"/>
        <a:cs typeface="Arial" charset="0"/>
      </a:defRPr>
    </a:lvl7pPr>
    <a:lvl8pPr marL="3200400" algn="l" defTabSz="914400" rtl="0" eaLnBrk="1" latinLnBrk="0" hangingPunct="1">
      <a:defRPr kumimoji="1" sz="2400" kern="1200">
        <a:solidFill>
          <a:schemeClr val="tx1"/>
        </a:solidFill>
        <a:latin typeface="Times New Roman" pitchFamily="18" charset="0"/>
        <a:ea typeface="+mn-ea"/>
        <a:cs typeface="Arial" charset="0"/>
      </a:defRPr>
    </a:lvl8pPr>
    <a:lvl9pPr marL="3657600" algn="l" defTabSz="914400" rtl="0" eaLnBrk="1" latinLnBrk="0" hangingPunct="1">
      <a:defRPr kumimoji="1"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CBB336-163F-572E-7DE3-7D344D6BE741}" name="Sullivan, Lisa M (ENE)" initials="LS" userId="S::Lisa.M.Sullivan@mass.gov::db190f14-85ff-4e48-b720-89d2be99d01f" providerId="AD"/>
  <p188:author id="{2E0C4863-FE01-C7D6-91FC-4625CD042B4C}" name="Ormond, Paul (ENE)" initials="" userId="S::paul.ormond@mass.gov::8c309c6a-2261-4ff4-b8a1-f383c95aac3d" providerId="AD"/>
  <p188:author id="{892E45B5-5B02-D02C-6E9F-31B2DBBC659F}" name="Edson, Becca (ENE)" initials="EB" userId="S::becca.edson@mass.gov::c4e006aa-b10e-457d-a1d1-1e23a38ba58e" providerId="AD"/>
  <p188:author id="{222EA4F0-5768-CAEE-50E7-53CE42A9A9B3}" name="Finlayson, Ian (ENE)" initials="IF" userId="S::ian.finlayson@mass.gov::f409d961-2870-4225-ac95-5683b50b854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powelka" initials=""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53C"/>
    <a:srgbClr val="336600"/>
    <a:srgbClr val="030E1B"/>
    <a:srgbClr val="02941A"/>
    <a:srgbClr val="000000"/>
    <a:srgbClr val="3E7A3E"/>
    <a:srgbClr val="4A904A"/>
    <a:srgbClr val="3ECE56"/>
    <a:srgbClr val="008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24FA13-42E3-45F9-B481-EEB2AF07D539}" v="12" dt="2025-03-03T21:56:15.4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3217" autoAdjust="0"/>
  </p:normalViewPr>
  <p:slideViewPr>
    <p:cSldViewPr>
      <p:cViewPr varScale="1">
        <p:scale>
          <a:sx n="59" d="100"/>
          <a:sy n="59" d="100"/>
        </p:scale>
        <p:origin x="1400" y="48"/>
      </p:cViewPr>
      <p:guideLst>
        <p:guide orient="horz" pos="2160"/>
        <p:guide pos="2880"/>
      </p:guideLst>
    </p:cSldViewPr>
  </p:slideViewPr>
  <p:outlineViewPr>
    <p:cViewPr>
      <p:scale>
        <a:sx n="33" d="100"/>
        <a:sy n="33" d="100"/>
      </p:scale>
      <p:origin x="0" y="2802"/>
    </p:cViewPr>
  </p:outlineViewPr>
  <p:notesTextViewPr>
    <p:cViewPr>
      <p:scale>
        <a:sx n="100" d="100"/>
        <a:sy n="100" d="100"/>
      </p:scale>
      <p:origin x="0" y="0"/>
    </p:cViewPr>
  </p:notesTextViewPr>
  <p:sorterViewPr>
    <p:cViewPr>
      <p:scale>
        <a:sx n="75" d="100"/>
        <a:sy n="75" d="100"/>
      </p:scale>
      <p:origin x="0" y="4380"/>
    </p:cViewPr>
  </p:sorterViewPr>
  <p:notesViewPr>
    <p:cSldViewPr>
      <p:cViewPr varScale="1">
        <p:scale>
          <a:sx n="79" d="100"/>
          <a:sy n="79" d="100"/>
        </p:scale>
        <p:origin x="-1968"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tags" Target="tags/tag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notesMaster" Target="notesMasters/notesMaster1.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font" Target="fonts/font12.fntdata"/><Relationship Id="rId92" Type="http://schemas.microsoft.com/office/2018/10/relationships/authors" Targe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 Id="rId87" Type="http://schemas.openxmlformats.org/officeDocument/2006/relationships/viewProps" Target="viewProps.xml"/><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llivan, Lisa M (ENE)" userId="db190f14-85ff-4e48-b720-89d2be99d01f" providerId="ADAL" clId="{DB24FA13-42E3-45F9-B481-EEB2AF07D539}"/>
    <pc:docChg chg="undo custSel addSld delSld modSld sldOrd">
      <pc:chgData name="Sullivan, Lisa M (ENE)" userId="db190f14-85ff-4e48-b720-89d2be99d01f" providerId="ADAL" clId="{DB24FA13-42E3-45F9-B481-EEB2AF07D539}" dt="2025-03-04T19:19:37.157" v="1259" actId="20577"/>
      <pc:docMkLst>
        <pc:docMk/>
      </pc:docMkLst>
      <pc:sldChg chg="modSp add mod">
        <pc:chgData name="Sullivan, Lisa M (ENE)" userId="db190f14-85ff-4e48-b720-89d2be99d01f" providerId="ADAL" clId="{DB24FA13-42E3-45F9-B481-EEB2AF07D539}" dt="2025-03-03T21:57:07.571" v="1225" actId="1076"/>
        <pc:sldMkLst>
          <pc:docMk/>
          <pc:sldMk cId="0" sldId="256"/>
        </pc:sldMkLst>
        <pc:spChg chg="mod">
          <ac:chgData name="Sullivan, Lisa M (ENE)" userId="db190f14-85ff-4e48-b720-89d2be99d01f" providerId="ADAL" clId="{DB24FA13-42E3-45F9-B481-EEB2AF07D539}" dt="2025-03-03T21:57:07.571" v="1225" actId="1076"/>
          <ac:spMkLst>
            <pc:docMk/>
            <pc:sldMk cId="0" sldId="256"/>
            <ac:spMk id="5" creationId="{00000000-0000-0000-0000-000000000000}"/>
          </ac:spMkLst>
        </pc:spChg>
      </pc:sldChg>
      <pc:sldChg chg="modSp add mod">
        <pc:chgData name="Sullivan, Lisa M (ENE)" userId="db190f14-85ff-4e48-b720-89d2be99d01f" providerId="ADAL" clId="{DB24FA13-42E3-45F9-B481-EEB2AF07D539}" dt="2025-03-03T21:57:44.574" v="1228" actId="1076"/>
        <pc:sldMkLst>
          <pc:docMk/>
          <pc:sldMk cId="0" sldId="257"/>
        </pc:sldMkLst>
        <pc:spChg chg="mod">
          <ac:chgData name="Sullivan, Lisa M (ENE)" userId="db190f14-85ff-4e48-b720-89d2be99d01f" providerId="ADAL" clId="{DB24FA13-42E3-45F9-B481-EEB2AF07D539}" dt="2025-03-03T21:57:44.574" v="1228" actId="1076"/>
          <ac:spMkLst>
            <pc:docMk/>
            <pc:sldMk cId="0" sldId="257"/>
            <ac:spMk id="6" creationId="{00000000-0000-0000-0000-000000000000}"/>
          </ac:spMkLst>
        </pc:spChg>
      </pc:sldChg>
      <pc:sldChg chg="modSp add del mod">
        <pc:chgData name="Sullivan, Lisa M (ENE)" userId="db190f14-85ff-4e48-b720-89d2be99d01f" providerId="ADAL" clId="{DB24FA13-42E3-45F9-B481-EEB2AF07D539}" dt="2025-03-03T22:03:59.972" v="1252" actId="47"/>
        <pc:sldMkLst>
          <pc:docMk/>
          <pc:sldMk cId="0" sldId="258"/>
        </pc:sldMkLst>
        <pc:spChg chg="mod">
          <ac:chgData name="Sullivan, Lisa M (ENE)" userId="db190f14-85ff-4e48-b720-89d2be99d01f" providerId="ADAL" clId="{DB24FA13-42E3-45F9-B481-EEB2AF07D539}" dt="2025-03-03T21:57:52.771" v="1229" actId="1076"/>
          <ac:spMkLst>
            <pc:docMk/>
            <pc:sldMk cId="0" sldId="258"/>
            <ac:spMk id="5" creationId="{00000000-0000-0000-0000-000000000000}"/>
          </ac:spMkLst>
        </pc:spChg>
      </pc:sldChg>
      <pc:sldChg chg="modSp add del mod">
        <pc:chgData name="Sullivan, Lisa M (ENE)" userId="db190f14-85ff-4e48-b720-89d2be99d01f" providerId="ADAL" clId="{DB24FA13-42E3-45F9-B481-EEB2AF07D539}" dt="2025-03-03T22:04:03.322" v="1253" actId="47"/>
        <pc:sldMkLst>
          <pc:docMk/>
          <pc:sldMk cId="0" sldId="259"/>
        </pc:sldMkLst>
        <pc:spChg chg="mod">
          <ac:chgData name="Sullivan, Lisa M (ENE)" userId="db190f14-85ff-4e48-b720-89d2be99d01f" providerId="ADAL" clId="{DB24FA13-42E3-45F9-B481-EEB2AF07D539}" dt="2025-03-03T21:58:13.816" v="1232" actId="1076"/>
          <ac:spMkLst>
            <pc:docMk/>
            <pc:sldMk cId="0" sldId="259"/>
            <ac:spMk id="6" creationId="{00000000-0000-0000-0000-000000000000}"/>
          </ac:spMkLst>
        </pc:spChg>
        <pc:grpChg chg="mod">
          <ac:chgData name="Sullivan, Lisa M (ENE)" userId="db190f14-85ff-4e48-b720-89d2be99d01f" providerId="ADAL" clId="{DB24FA13-42E3-45F9-B481-EEB2AF07D539}" dt="2025-03-03T21:58:09.174" v="1231" actId="1076"/>
          <ac:grpSpMkLst>
            <pc:docMk/>
            <pc:sldMk cId="0" sldId="259"/>
            <ac:grpSpMk id="2" creationId="{00000000-0000-0000-0000-000000000000}"/>
          </ac:grpSpMkLst>
        </pc:grpChg>
      </pc:sldChg>
      <pc:sldChg chg="add">
        <pc:chgData name="Sullivan, Lisa M (ENE)" userId="db190f14-85ff-4e48-b720-89d2be99d01f" providerId="ADAL" clId="{DB24FA13-42E3-45F9-B481-EEB2AF07D539}" dt="2025-03-03T21:55:51.085" v="1192"/>
        <pc:sldMkLst>
          <pc:docMk/>
          <pc:sldMk cId="0" sldId="260"/>
        </pc:sldMkLst>
      </pc:sldChg>
      <pc:sldChg chg="modSp add mod">
        <pc:chgData name="Sullivan, Lisa M (ENE)" userId="db190f14-85ff-4e48-b720-89d2be99d01f" providerId="ADAL" clId="{DB24FA13-42E3-45F9-B481-EEB2AF07D539}" dt="2025-03-03T21:58:22.806" v="1233" actId="14100"/>
        <pc:sldMkLst>
          <pc:docMk/>
          <pc:sldMk cId="0" sldId="261"/>
        </pc:sldMkLst>
        <pc:spChg chg="mod">
          <ac:chgData name="Sullivan, Lisa M (ENE)" userId="db190f14-85ff-4e48-b720-89d2be99d01f" providerId="ADAL" clId="{DB24FA13-42E3-45F9-B481-EEB2AF07D539}" dt="2025-03-03T21:58:22.806" v="1233" actId="14100"/>
          <ac:spMkLst>
            <pc:docMk/>
            <pc:sldMk cId="0" sldId="261"/>
            <ac:spMk id="5" creationId="{00000000-0000-0000-0000-000000000000}"/>
          </ac:spMkLst>
        </pc:spChg>
      </pc:sldChg>
      <pc:sldChg chg="modSp add del mod">
        <pc:chgData name="Sullivan, Lisa M (ENE)" userId="db190f14-85ff-4e48-b720-89d2be99d01f" providerId="ADAL" clId="{DB24FA13-42E3-45F9-B481-EEB2AF07D539}" dt="2025-03-03T22:03:47.997" v="1251" actId="47"/>
        <pc:sldMkLst>
          <pc:docMk/>
          <pc:sldMk cId="0" sldId="262"/>
        </pc:sldMkLst>
        <pc:spChg chg="mod">
          <ac:chgData name="Sullivan, Lisa M (ENE)" userId="db190f14-85ff-4e48-b720-89d2be99d01f" providerId="ADAL" clId="{DB24FA13-42E3-45F9-B481-EEB2AF07D539}" dt="2025-03-03T21:58:33.629" v="1235" actId="14100"/>
          <ac:spMkLst>
            <pc:docMk/>
            <pc:sldMk cId="0" sldId="262"/>
            <ac:spMk id="6" creationId="{00000000-0000-0000-0000-000000000000}"/>
          </ac:spMkLst>
        </pc:spChg>
      </pc:sldChg>
      <pc:sldChg chg="modSp add del mod">
        <pc:chgData name="Sullivan, Lisa M (ENE)" userId="db190f14-85ff-4e48-b720-89d2be99d01f" providerId="ADAL" clId="{DB24FA13-42E3-45F9-B481-EEB2AF07D539}" dt="2025-03-03T22:03:44.726" v="1250" actId="47"/>
        <pc:sldMkLst>
          <pc:docMk/>
          <pc:sldMk cId="0" sldId="263"/>
        </pc:sldMkLst>
        <pc:spChg chg="mod">
          <ac:chgData name="Sullivan, Lisa M (ENE)" userId="db190f14-85ff-4e48-b720-89d2be99d01f" providerId="ADAL" clId="{DB24FA13-42E3-45F9-B481-EEB2AF07D539}" dt="2025-03-03T21:58:43.584" v="1237" actId="1076"/>
          <ac:spMkLst>
            <pc:docMk/>
            <pc:sldMk cId="0" sldId="263"/>
            <ac:spMk id="5" creationId="{00000000-0000-0000-0000-000000000000}"/>
          </ac:spMkLst>
        </pc:spChg>
      </pc:sldChg>
      <pc:sldChg chg="modSp add mod">
        <pc:chgData name="Sullivan, Lisa M (ENE)" userId="db190f14-85ff-4e48-b720-89d2be99d01f" providerId="ADAL" clId="{DB24FA13-42E3-45F9-B481-EEB2AF07D539}" dt="2025-03-03T21:58:53.938" v="1239" actId="14100"/>
        <pc:sldMkLst>
          <pc:docMk/>
          <pc:sldMk cId="0" sldId="264"/>
        </pc:sldMkLst>
        <pc:spChg chg="mod">
          <ac:chgData name="Sullivan, Lisa M (ENE)" userId="db190f14-85ff-4e48-b720-89d2be99d01f" providerId="ADAL" clId="{DB24FA13-42E3-45F9-B481-EEB2AF07D539}" dt="2025-03-03T21:58:53.938" v="1239" actId="14100"/>
          <ac:spMkLst>
            <pc:docMk/>
            <pc:sldMk cId="0" sldId="264"/>
            <ac:spMk id="10" creationId="{00000000-0000-0000-0000-000000000000}"/>
          </ac:spMkLst>
        </pc:spChg>
      </pc:sldChg>
      <pc:sldChg chg="modSp add mod">
        <pc:chgData name="Sullivan, Lisa M (ENE)" userId="db190f14-85ff-4e48-b720-89d2be99d01f" providerId="ADAL" clId="{DB24FA13-42E3-45F9-B481-EEB2AF07D539}" dt="2025-03-03T21:59:01.760" v="1240" actId="14100"/>
        <pc:sldMkLst>
          <pc:docMk/>
          <pc:sldMk cId="0" sldId="265"/>
        </pc:sldMkLst>
        <pc:spChg chg="mod">
          <ac:chgData name="Sullivan, Lisa M (ENE)" userId="db190f14-85ff-4e48-b720-89d2be99d01f" providerId="ADAL" clId="{DB24FA13-42E3-45F9-B481-EEB2AF07D539}" dt="2025-03-03T21:59:01.760" v="1240" actId="14100"/>
          <ac:spMkLst>
            <pc:docMk/>
            <pc:sldMk cId="0" sldId="265"/>
            <ac:spMk id="5" creationId="{00000000-0000-0000-0000-000000000000}"/>
          </ac:spMkLst>
        </pc:spChg>
      </pc:sldChg>
      <pc:sldChg chg="modSp add del mod">
        <pc:chgData name="Sullivan, Lisa M (ENE)" userId="db190f14-85ff-4e48-b720-89d2be99d01f" providerId="ADAL" clId="{DB24FA13-42E3-45F9-B481-EEB2AF07D539}" dt="2025-03-03T22:04:36.981" v="1254" actId="47"/>
        <pc:sldMkLst>
          <pc:docMk/>
          <pc:sldMk cId="0" sldId="266"/>
        </pc:sldMkLst>
        <pc:spChg chg="mod">
          <ac:chgData name="Sullivan, Lisa M (ENE)" userId="db190f14-85ff-4e48-b720-89d2be99d01f" providerId="ADAL" clId="{DB24FA13-42E3-45F9-B481-EEB2AF07D539}" dt="2025-03-03T21:59:09.079" v="1241" actId="14100"/>
          <ac:spMkLst>
            <pc:docMk/>
            <pc:sldMk cId="0" sldId="266"/>
            <ac:spMk id="10" creationId="{00000000-0000-0000-0000-000000000000}"/>
          </ac:spMkLst>
        </pc:spChg>
      </pc:sldChg>
      <pc:sldChg chg="modSp add del mod">
        <pc:chgData name="Sullivan, Lisa M (ENE)" userId="db190f14-85ff-4e48-b720-89d2be99d01f" providerId="ADAL" clId="{DB24FA13-42E3-45F9-B481-EEB2AF07D539}" dt="2025-03-03T22:03:36.372" v="1249" actId="47"/>
        <pc:sldMkLst>
          <pc:docMk/>
          <pc:sldMk cId="0" sldId="267"/>
        </pc:sldMkLst>
        <pc:spChg chg="mod">
          <ac:chgData name="Sullivan, Lisa M (ENE)" userId="db190f14-85ff-4e48-b720-89d2be99d01f" providerId="ADAL" clId="{DB24FA13-42E3-45F9-B481-EEB2AF07D539}" dt="2025-03-03T21:59:16.537" v="1242" actId="14100"/>
          <ac:spMkLst>
            <pc:docMk/>
            <pc:sldMk cId="0" sldId="267"/>
            <ac:spMk id="5" creationId="{00000000-0000-0000-0000-000000000000}"/>
          </ac:spMkLst>
        </pc:spChg>
      </pc:sldChg>
      <pc:sldChg chg="modSp add mod">
        <pc:chgData name="Sullivan, Lisa M (ENE)" userId="db190f14-85ff-4e48-b720-89d2be99d01f" providerId="ADAL" clId="{DB24FA13-42E3-45F9-B481-EEB2AF07D539}" dt="2025-03-03T22:05:01.795" v="1256" actId="14100"/>
        <pc:sldMkLst>
          <pc:docMk/>
          <pc:sldMk cId="0" sldId="268"/>
        </pc:sldMkLst>
        <pc:spChg chg="mod">
          <ac:chgData name="Sullivan, Lisa M (ENE)" userId="db190f14-85ff-4e48-b720-89d2be99d01f" providerId="ADAL" clId="{DB24FA13-42E3-45F9-B481-EEB2AF07D539}" dt="2025-03-03T21:59:26.656" v="1244" actId="14100"/>
          <ac:spMkLst>
            <pc:docMk/>
            <pc:sldMk cId="0" sldId="268"/>
            <ac:spMk id="9" creationId="{00000000-0000-0000-0000-000000000000}"/>
          </ac:spMkLst>
        </pc:spChg>
        <pc:graphicFrameChg chg="mod modGraphic">
          <ac:chgData name="Sullivan, Lisa M (ENE)" userId="db190f14-85ff-4e48-b720-89d2be99d01f" providerId="ADAL" clId="{DB24FA13-42E3-45F9-B481-EEB2AF07D539}" dt="2025-03-03T22:05:01.795" v="1256" actId="14100"/>
          <ac:graphicFrameMkLst>
            <pc:docMk/>
            <pc:sldMk cId="0" sldId="268"/>
            <ac:graphicFrameMk id="12" creationId="{00000000-0000-0000-0000-000000000000}"/>
          </ac:graphicFrameMkLst>
        </pc:graphicFrameChg>
      </pc:sldChg>
      <pc:sldChg chg="modSp add mod">
        <pc:chgData name="Sullivan, Lisa M (ENE)" userId="db190f14-85ff-4e48-b720-89d2be99d01f" providerId="ADAL" clId="{DB24FA13-42E3-45F9-B481-EEB2AF07D539}" dt="2025-03-03T22:04:51" v="1255" actId="14100"/>
        <pc:sldMkLst>
          <pc:docMk/>
          <pc:sldMk cId="0" sldId="269"/>
        </pc:sldMkLst>
        <pc:spChg chg="mod">
          <ac:chgData name="Sullivan, Lisa M (ENE)" userId="db190f14-85ff-4e48-b720-89d2be99d01f" providerId="ADAL" clId="{DB24FA13-42E3-45F9-B481-EEB2AF07D539}" dt="2025-03-03T22:04:51" v="1255" actId="14100"/>
          <ac:spMkLst>
            <pc:docMk/>
            <pc:sldMk cId="0" sldId="269"/>
            <ac:spMk id="5" creationId="{00000000-0000-0000-0000-000000000000}"/>
          </ac:spMkLst>
        </pc:spChg>
      </pc:sldChg>
      <pc:sldChg chg="add del">
        <pc:chgData name="Sullivan, Lisa M (ENE)" userId="db190f14-85ff-4e48-b720-89d2be99d01f" providerId="ADAL" clId="{DB24FA13-42E3-45F9-B481-EEB2AF07D539}" dt="2025-03-03T22:03:23.464" v="1248" actId="47"/>
        <pc:sldMkLst>
          <pc:docMk/>
          <pc:sldMk cId="0" sldId="270"/>
        </pc:sldMkLst>
      </pc:sldChg>
      <pc:sldChg chg="add del">
        <pc:chgData name="Sullivan, Lisa M (ENE)" userId="db190f14-85ff-4e48-b720-89d2be99d01f" providerId="ADAL" clId="{DB24FA13-42E3-45F9-B481-EEB2AF07D539}" dt="2025-03-03T22:03:20.047" v="1247" actId="47"/>
        <pc:sldMkLst>
          <pc:docMk/>
          <pc:sldMk cId="0" sldId="271"/>
        </pc:sldMkLst>
      </pc:sldChg>
      <pc:sldChg chg="modSp del mod">
        <pc:chgData name="Sullivan, Lisa M (ENE)" userId="db190f14-85ff-4e48-b720-89d2be99d01f" providerId="ADAL" clId="{DB24FA13-42E3-45F9-B481-EEB2AF07D539}" dt="2025-03-03T21:12:14.362" v="736" actId="47"/>
        <pc:sldMkLst>
          <pc:docMk/>
          <pc:sldMk cId="0" sldId="615"/>
        </pc:sldMkLst>
        <pc:spChg chg="mod">
          <ac:chgData name="Sullivan, Lisa M (ENE)" userId="db190f14-85ff-4e48-b720-89d2be99d01f" providerId="ADAL" clId="{DB24FA13-42E3-45F9-B481-EEB2AF07D539}" dt="2025-03-03T21:07:52.931" v="708" actId="1076"/>
          <ac:spMkLst>
            <pc:docMk/>
            <pc:sldMk cId="0" sldId="615"/>
            <ac:spMk id="16387" creationId="{00000000-0000-0000-0000-000000000000}"/>
          </ac:spMkLst>
        </pc:spChg>
        <pc:spChg chg="mod">
          <ac:chgData name="Sullivan, Lisa M (ENE)" userId="db190f14-85ff-4e48-b720-89d2be99d01f" providerId="ADAL" clId="{DB24FA13-42E3-45F9-B481-EEB2AF07D539}" dt="2025-03-03T20:53:48.479" v="14" actId="20577"/>
          <ac:spMkLst>
            <pc:docMk/>
            <pc:sldMk cId="0" sldId="615"/>
            <ac:spMk id="16395" creationId="{00000000-0000-0000-0000-000000000000}"/>
          </ac:spMkLst>
        </pc:spChg>
      </pc:sldChg>
      <pc:sldChg chg="modSp mod ord">
        <pc:chgData name="Sullivan, Lisa M (ENE)" userId="db190f14-85ff-4e48-b720-89d2be99d01f" providerId="ADAL" clId="{DB24FA13-42E3-45F9-B481-EEB2AF07D539}" dt="2025-03-03T21:23:01.209" v="958"/>
        <pc:sldMkLst>
          <pc:docMk/>
          <pc:sldMk cId="0" sldId="688"/>
        </pc:sldMkLst>
        <pc:spChg chg="mod">
          <ac:chgData name="Sullivan, Lisa M (ENE)" userId="db190f14-85ff-4e48-b720-89d2be99d01f" providerId="ADAL" clId="{DB24FA13-42E3-45F9-B481-EEB2AF07D539}" dt="2025-03-03T21:21:12.092" v="818" actId="20577"/>
          <ac:spMkLst>
            <pc:docMk/>
            <pc:sldMk cId="0" sldId="688"/>
            <ac:spMk id="1031" creationId="{00000000-0000-0000-0000-000000000000}"/>
          </ac:spMkLst>
        </pc:spChg>
      </pc:sldChg>
      <pc:sldChg chg="addSp delSp modSp mod ord modNotesTx">
        <pc:chgData name="Sullivan, Lisa M (ENE)" userId="db190f14-85ff-4e48-b720-89d2be99d01f" providerId="ADAL" clId="{DB24FA13-42E3-45F9-B481-EEB2AF07D539}" dt="2025-03-03T21:22:50.803" v="956"/>
        <pc:sldMkLst>
          <pc:docMk/>
          <pc:sldMk cId="3410461370" sldId="699"/>
        </pc:sldMkLst>
        <pc:graphicFrameChg chg="del">
          <ac:chgData name="Sullivan, Lisa M (ENE)" userId="db190f14-85ff-4e48-b720-89d2be99d01f" providerId="ADAL" clId="{DB24FA13-42E3-45F9-B481-EEB2AF07D539}" dt="2025-03-03T20:53:55.217" v="16" actId="478"/>
          <ac:graphicFrameMkLst>
            <pc:docMk/>
            <pc:sldMk cId="3410461370" sldId="699"/>
            <ac:graphicFrameMk id="8" creationId="{00000000-0000-0000-0000-000000000000}"/>
          </ac:graphicFrameMkLst>
        </pc:graphicFrameChg>
        <pc:picChg chg="del">
          <ac:chgData name="Sullivan, Lisa M (ENE)" userId="db190f14-85ff-4e48-b720-89d2be99d01f" providerId="ADAL" clId="{DB24FA13-42E3-45F9-B481-EEB2AF07D539}" dt="2025-03-03T20:53:52.737" v="15" actId="478"/>
          <ac:picMkLst>
            <pc:docMk/>
            <pc:sldMk cId="3410461370" sldId="699"/>
            <ac:picMk id="2" creationId="{16D77E0D-D82F-B83C-F386-CF4CC26E974C}"/>
          </ac:picMkLst>
        </pc:picChg>
        <pc:picChg chg="add mod">
          <ac:chgData name="Sullivan, Lisa M (ENE)" userId="db190f14-85ff-4e48-b720-89d2be99d01f" providerId="ADAL" clId="{DB24FA13-42E3-45F9-B481-EEB2AF07D539}" dt="2025-03-03T20:54:20.559" v="18" actId="27614"/>
          <ac:picMkLst>
            <pc:docMk/>
            <pc:sldMk cId="3410461370" sldId="699"/>
            <ac:picMk id="4" creationId="{FCE76070-345E-39F6-0C11-0D2022D666CF}"/>
          </ac:picMkLst>
        </pc:picChg>
      </pc:sldChg>
      <pc:sldChg chg="modSp add del mod setBg">
        <pc:chgData name="Sullivan, Lisa M (ENE)" userId="db190f14-85ff-4e48-b720-89d2be99d01f" providerId="ADAL" clId="{DB24FA13-42E3-45F9-B481-EEB2AF07D539}" dt="2025-03-03T21:33:39.130" v="1026" actId="27636"/>
        <pc:sldMkLst>
          <pc:docMk/>
          <pc:sldMk cId="813088999" sldId="785"/>
        </pc:sldMkLst>
        <pc:spChg chg="mod">
          <ac:chgData name="Sullivan, Lisa M (ENE)" userId="db190f14-85ff-4e48-b720-89d2be99d01f" providerId="ADAL" clId="{DB24FA13-42E3-45F9-B481-EEB2AF07D539}" dt="2025-03-03T21:33:39.130" v="1026" actId="27636"/>
          <ac:spMkLst>
            <pc:docMk/>
            <pc:sldMk cId="813088999" sldId="785"/>
            <ac:spMk id="2" creationId="{07443808-5491-DDCA-4CF9-6DA0A4FDEA4D}"/>
          </ac:spMkLst>
        </pc:spChg>
      </pc:sldChg>
      <pc:sldChg chg="modSp add mod ord setBg">
        <pc:chgData name="Sullivan, Lisa M (ENE)" userId="db190f14-85ff-4e48-b720-89d2be99d01f" providerId="ADAL" clId="{DB24FA13-42E3-45F9-B481-EEB2AF07D539}" dt="2025-03-03T21:36:38.218" v="1049" actId="1076"/>
        <pc:sldMkLst>
          <pc:docMk/>
          <pc:sldMk cId="2877172322" sldId="791"/>
        </pc:sldMkLst>
        <pc:spChg chg="mod">
          <ac:chgData name="Sullivan, Lisa M (ENE)" userId="db190f14-85ff-4e48-b720-89d2be99d01f" providerId="ADAL" clId="{DB24FA13-42E3-45F9-B481-EEB2AF07D539}" dt="2025-03-03T21:36:22.889" v="1046" actId="1076"/>
          <ac:spMkLst>
            <pc:docMk/>
            <pc:sldMk cId="2877172322" sldId="791"/>
            <ac:spMk id="6" creationId="{3860388D-5F4F-0BB9-088E-2FDB0ED14000}"/>
          </ac:spMkLst>
        </pc:spChg>
        <pc:spChg chg="mod">
          <ac:chgData name="Sullivan, Lisa M (ENE)" userId="db190f14-85ff-4e48-b720-89d2be99d01f" providerId="ADAL" clId="{DB24FA13-42E3-45F9-B481-EEB2AF07D539}" dt="2025-03-03T21:36:34.902" v="1048" actId="1076"/>
          <ac:spMkLst>
            <pc:docMk/>
            <pc:sldMk cId="2877172322" sldId="791"/>
            <ac:spMk id="7" creationId="{71F704C3-0048-8CB7-FA41-5899D83A8512}"/>
          </ac:spMkLst>
        </pc:spChg>
        <pc:spChg chg="mod">
          <ac:chgData name="Sullivan, Lisa M (ENE)" userId="db190f14-85ff-4e48-b720-89d2be99d01f" providerId="ADAL" clId="{DB24FA13-42E3-45F9-B481-EEB2AF07D539}" dt="2025-03-03T21:36:38.218" v="1049" actId="1076"/>
          <ac:spMkLst>
            <pc:docMk/>
            <pc:sldMk cId="2877172322" sldId="791"/>
            <ac:spMk id="27" creationId="{4E64E5DB-8BF0-25D8-9374-93784200E00B}"/>
          </ac:spMkLst>
        </pc:spChg>
      </pc:sldChg>
      <pc:sldChg chg="modSp add del mod">
        <pc:chgData name="Sullivan, Lisa M (ENE)" userId="db190f14-85ff-4e48-b720-89d2be99d01f" providerId="ADAL" clId="{DB24FA13-42E3-45F9-B481-EEB2AF07D539}" dt="2025-03-03T21:34:18.018" v="1037" actId="47"/>
        <pc:sldMkLst>
          <pc:docMk/>
          <pc:sldMk cId="3355650393" sldId="805"/>
        </pc:sldMkLst>
        <pc:spChg chg="mod">
          <ac:chgData name="Sullivan, Lisa M (ENE)" userId="db190f14-85ff-4e48-b720-89d2be99d01f" providerId="ADAL" clId="{DB24FA13-42E3-45F9-B481-EEB2AF07D539}" dt="2025-03-03T21:19:28.745" v="772" actId="1076"/>
          <ac:spMkLst>
            <pc:docMk/>
            <pc:sldMk cId="3355650393" sldId="805"/>
            <ac:spMk id="2" creationId="{8CFC87A8-BE4A-FCE5-2EF9-2706EDFA4F96}"/>
          </ac:spMkLst>
        </pc:spChg>
        <pc:spChg chg="mod">
          <ac:chgData name="Sullivan, Lisa M (ENE)" userId="db190f14-85ff-4e48-b720-89d2be99d01f" providerId="ADAL" clId="{DB24FA13-42E3-45F9-B481-EEB2AF07D539}" dt="2025-03-03T21:19:22.781" v="771" actId="1076"/>
          <ac:spMkLst>
            <pc:docMk/>
            <pc:sldMk cId="3355650393" sldId="805"/>
            <ac:spMk id="7" creationId="{1A36D55F-9D3A-D59D-E6F1-977E52024C06}"/>
          </ac:spMkLst>
        </pc:spChg>
      </pc:sldChg>
      <pc:sldChg chg="modSp add mod">
        <pc:chgData name="Sullivan, Lisa M (ENE)" userId="db190f14-85ff-4e48-b720-89d2be99d01f" providerId="ADAL" clId="{DB24FA13-42E3-45F9-B481-EEB2AF07D539}" dt="2025-03-04T19:18:24.060" v="1258" actId="20577"/>
        <pc:sldMkLst>
          <pc:docMk/>
          <pc:sldMk cId="4255432925" sldId="811"/>
        </pc:sldMkLst>
        <pc:spChg chg="mod">
          <ac:chgData name="Sullivan, Lisa M (ENE)" userId="db190f14-85ff-4e48-b720-89d2be99d01f" providerId="ADAL" clId="{DB24FA13-42E3-45F9-B481-EEB2AF07D539}" dt="2025-03-04T19:18:24.060" v="1258" actId="20577"/>
          <ac:spMkLst>
            <pc:docMk/>
            <pc:sldMk cId="4255432925" sldId="811"/>
            <ac:spMk id="15" creationId="{86A5C35C-D715-E825-5365-A07B9B84F25E}"/>
          </ac:spMkLst>
        </pc:spChg>
        <pc:spChg chg="mod">
          <ac:chgData name="Sullivan, Lisa M (ENE)" userId="db190f14-85ff-4e48-b720-89d2be99d01f" providerId="ADAL" clId="{DB24FA13-42E3-45F9-B481-EEB2AF07D539}" dt="2025-03-03T21:20:15.478" v="783" actId="20577"/>
          <ac:spMkLst>
            <pc:docMk/>
            <pc:sldMk cId="4255432925" sldId="811"/>
            <ac:spMk id="17" creationId="{CC1E8643-1C86-598D-A9D1-62947671DD03}"/>
          </ac:spMkLst>
        </pc:spChg>
        <pc:spChg chg="mod">
          <ac:chgData name="Sullivan, Lisa M (ENE)" userId="db190f14-85ff-4e48-b720-89d2be99d01f" providerId="ADAL" clId="{DB24FA13-42E3-45F9-B481-EEB2AF07D539}" dt="2025-03-03T21:19:58.867" v="775" actId="14100"/>
          <ac:spMkLst>
            <pc:docMk/>
            <pc:sldMk cId="4255432925" sldId="811"/>
            <ac:spMk id="19" creationId="{E29C9F7F-A031-5A5C-3C28-C448A1A6417C}"/>
          </ac:spMkLst>
        </pc:spChg>
      </pc:sldChg>
      <pc:sldChg chg="modSp add mod">
        <pc:chgData name="Sullivan, Lisa M (ENE)" userId="db190f14-85ff-4e48-b720-89d2be99d01f" providerId="ADAL" clId="{DB24FA13-42E3-45F9-B481-EEB2AF07D539}" dt="2025-03-03T21:19:45.875" v="773" actId="1076"/>
        <pc:sldMkLst>
          <pc:docMk/>
          <pc:sldMk cId="3779825804" sldId="812"/>
        </pc:sldMkLst>
        <pc:spChg chg="mod">
          <ac:chgData name="Sullivan, Lisa M (ENE)" userId="db190f14-85ff-4e48-b720-89d2be99d01f" providerId="ADAL" clId="{DB24FA13-42E3-45F9-B481-EEB2AF07D539}" dt="2025-03-03T21:19:45.875" v="773" actId="1076"/>
          <ac:spMkLst>
            <pc:docMk/>
            <pc:sldMk cId="3779825804" sldId="812"/>
            <ac:spMk id="18" creationId="{AB5350FB-5FAA-49A0-D22D-55063375807F}"/>
          </ac:spMkLst>
        </pc:spChg>
        <pc:spChg chg="mod">
          <ac:chgData name="Sullivan, Lisa M (ENE)" userId="db190f14-85ff-4e48-b720-89d2be99d01f" providerId="ADAL" clId="{DB24FA13-42E3-45F9-B481-EEB2AF07D539}" dt="2025-03-03T21:17:02.600" v="744" actId="27636"/>
          <ac:spMkLst>
            <pc:docMk/>
            <pc:sldMk cId="3779825804" sldId="812"/>
            <ac:spMk id="29" creationId="{F9AF8858-991F-5542-6708-B9D20904CCB8}"/>
          </ac:spMkLst>
        </pc:spChg>
      </pc:sldChg>
      <pc:sldChg chg="modSp add del mod setBg">
        <pc:chgData name="Sullivan, Lisa M (ENE)" userId="db190f14-85ff-4e48-b720-89d2be99d01f" providerId="ADAL" clId="{DB24FA13-42E3-45F9-B481-EEB2AF07D539}" dt="2025-03-03T21:38:19.009" v="1054" actId="2696"/>
        <pc:sldMkLst>
          <pc:docMk/>
          <pc:sldMk cId="2899661494" sldId="817"/>
        </pc:sldMkLst>
        <pc:spChg chg="mod">
          <ac:chgData name="Sullivan, Lisa M (ENE)" userId="db190f14-85ff-4e48-b720-89d2be99d01f" providerId="ADAL" clId="{DB24FA13-42E3-45F9-B481-EEB2AF07D539}" dt="2025-03-03T21:33:39.171" v="1036" actId="27636"/>
          <ac:spMkLst>
            <pc:docMk/>
            <pc:sldMk cId="2899661494" sldId="817"/>
            <ac:spMk id="5" creationId="{C8F83D2A-34B3-EB95-77DA-CCA2B668DC1D}"/>
          </ac:spMkLst>
        </pc:spChg>
      </pc:sldChg>
      <pc:sldChg chg="ord">
        <pc:chgData name="Sullivan, Lisa M (ENE)" userId="db190f14-85ff-4e48-b720-89d2be99d01f" providerId="ADAL" clId="{DB24FA13-42E3-45F9-B481-EEB2AF07D539}" dt="2025-03-03T21:27:17.592" v="986"/>
        <pc:sldMkLst>
          <pc:docMk/>
          <pc:sldMk cId="1423606857" sldId="830"/>
        </pc:sldMkLst>
      </pc:sldChg>
      <pc:sldChg chg="modSp mod ord">
        <pc:chgData name="Sullivan, Lisa M (ENE)" userId="db190f14-85ff-4e48-b720-89d2be99d01f" providerId="ADAL" clId="{DB24FA13-42E3-45F9-B481-EEB2AF07D539}" dt="2025-03-03T21:23:09.927" v="960"/>
        <pc:sldMkLst>
          <pc:docMk/>
          <pc:sldMk cId="1671112680" sldId="844"/>
        </pc:sldMkLst>
        <pc:spChg chg="mod">
          <ac:chgData name="Sullivan, Lisa M (ENE)" userId="db190f14-85ff-4e48-b720-89d2be99d01f" providerId="ADAL" clId="{DB24FA13-42E3-45F9-B481-EEB2AF07D539}" dt="2025-03-03T21:22:16.998" v="954" actId="20577"/>
          <ac:spMkLst>
            <pc:docMk/>
            <pc:sldMk cId="1671112680" sldId="844"/>
            <ac:spMk id="3" creationId="{D9091FF1-FC18-4105-8ECD-C8C8D014050F}"/>
          </ac:spMkLst>
        </pc:spChg>
      </pc:sldChg>
      <pc:sldChg chg="addSp delSp modSp del mod">
        <pc:chgData name="Sullivan, Lisa M (ENE)" userId="db190f14-85ff-4e48-b720-89d2be99d01f" providerId="ADAL" clId="{DB24FA13-42E3-45F9-B481-EEB2AF07D539}" dt="2025-03-03T21:26:01.816" v="970" actId="47"/>
        <pc:sldMkLst>
          <pc:docMk/>
          <pc:sldMk cId="41287156" sldId="854"/>
        </pc:sldMkLst>
        <pc:picChg chg="add mod">
          <ac:chgData name="Sullivan, Lisa M (ENE)" userId="db190f14-85ff-4e48-b720-89d2be99d01f" providerId="ADAL" clId="{DB24FA13-42E3-45F9-B481-EEB2AF07D539}" dt="2025-03-03T21:03:34.329" v="439" actId="27614"/>
          <ac:picMkLst>
            <pc:docMk/>
            <pc:sldMk cId="41287156" sldId="854"/>
            <ac:picMk id="3" creationId="{B4EDE0C7-A3CB-4E43-546B-9F45B6C3071F}"/>
          </ac:picMkLst>
        </pc:picChg>
        <pc:picChg chg="del">
          <ac:chgData name="Sullivan, Lisa M (ENE)" userId="db190f14-85ff-4e48-b720-89d2be99d01f" providerId="ADAL" clId="{DB24FA13-42E3-45F9-B481-EEB2AF07D539}" dt="2025-03-03T21:03:24.305" v="437" actId="478"/>
          <ac:picMkLst>
            <pc:docMk/>
            <pc:sldMk cId="41287156" sldId="854"/>
            <ac:picMk id="6" creationId="{55DE4BDB-2995-E968-981B-2222A2CB1A42}"/>
          </ac:picMkLst>
        </pc:picChg>
      </pc:sldChg>
      <pc:sldChg chg="ord">
        <pc:chgData name="Sullivan, Lisa M (ENE)" userId="db190f14-85ff-4e48-b720-89d2be99d01f" providerId="ADAL" clId="{DB24FA13-42E3-45F9-B481-EEB2AF07D539}" dt="2025-03-03T21:26:10.241" v="972"/>
        <pc:sldMkLst>
          <pc:docMk/>
          <pc:sldMk cId="3437704431" sldId="1080"/>
        </pc:sldMkLst>
      </pc:sldChg>
      <pc:sldChg chg="addSp delSp modSp add mod">
        <pc:chgData name="Sullivan, Lisa M (ENE)" userId="db190f14-85ff-4e48-b720-89d2be99d01f" providerId="ADAL" clId="{DB24FA13-42E3-45F9-B481-EEB2AF07D539}" dt="2025-03-03T21:08:47.456" v="715" actId="255"/>
        <pc:sldMkLst>
          <pc:docMk/>
          <pc:sldMk cId="2488889333" sldId="2372"/>
        </pc:sldMkLst>
        <pc:spChg chg="add mod">
          <ac:chgData name="Sullivan, Lisa M (ENE)" userId="db190f14-85ff-4e48-b720-89d2be99d01f" providerId="ADAL" clId="{DB24FA13-42E3-45F9-B481-EEB2AF07D539}" dt="2025-03-03T21:08:47.456" v="715" actId="255"/>
          <ac:spMkLst>
            <pc:docMk/>
            <pc:sldMk cId="2488889333" sldId="2372"/>
            <ac:spMk id="2" creationId="{0E21BF74-4D6F-F631-1D46-0192FC7F7D3C}"/>
          </ac:spMkLst>
        </pc:spChg>
        <pc:spChg chg="del mod">
          <ac:chgData name="Sullivan, Lisa M (ENE)" userId="db190f14-85ff-4e48-b720-89d2be99d01f" providerId="ADAL" clId="{DB24FA13-42E3-45F9-B481-EEB2AF07D539}" dt="2025-03-03T21:08:10.653" v="710" actId="478"/>
          <ac:spMkLst>
            <pc:docMk/>
            <pc:sldMk cId="2488889333" sldId="2372"/>
            <ac:spMk id="3" creationId="{D956C2A6-7035-090C-570F-4278C3649E12}"/>
          </ac:spMkLst>
        </pc:spChg>
      </pc:sldChg>
      <pc:sldChg chg="modSp add del mod">
        <pc:chgData name="Sullivan, Lisa M (ENE)" userId="db190f14-85ff-4e48-b720-89d2be99d01f" providerId="ADAL" clId="{DB24FA13-42E3-45F9-B481-EEB2AF07D539}" dt="2025-03-03T22:03:10.068" v="1246" actId="47"/>
        <pc:sldMkLst>
          <pc:docMk/>
          <pc:sldMk cId="3051279239" sldId="2374"/>
        </pc:sldMkLst>
        <pc:spChg chg="mod">
          <ac:chgData name="Sullivan, Lisa M (ENE)" userId="db190f14-85ff-4e48-b720-89d2be99d01f" providerId="ADAL" clId="{DB24FA13-42E3-45F9-B481-EEB2AF07D539}" dt="2025-03-03T21:33:39.141" v="1030" actId="27636"/>
          <ac:spMkLst>
            <pc:docMk/>
            <pc:sldMk cId="3051279239" sldId="2374"/>
            <ac:spMk id="2" creationId="{E3B6C07C-FFF1-4FF6-DBFE-9521B4E0C985}"/>
          </ac:spMkLst>
        </pc:spChg>
        <pc:spChg chg="mod">
          <ac:chgData name="Sullivan, Lisa M (ENE)" userId="db190f14-85ff-4e48-b720-89d2be99d01f" providerId="ADAL" clId="{DB24FA13-42E3-45F9-B481-EEB2AF07D539}" dt="2025-03-03T21:33:39.141" v="1029" actId="27636"/>
          <ac:spMkLst>
            <pc:docMk/>
            <pc:sldMk cId="3051279239" sldId="2374"/>
            <ac:spMk id="3" creationId="{867B3A08-055E-CB62-05AE-68642E74B6C0}"/>
          </ac:spMkLst>
        </pc:spChg>
      </pc:sldChg>
      <pc:sldChg chg="addSp modSp add mod">
        <pc:chgData name="Sullivan, Lisa M (ENE)" userId="db190f14-85ff-4e48-b720-89d2be99d01f" providerId="ADAL" clId="{DB24FA13-42E3-45F9-B481-EEB2AF07D539}" dt="2025-03-03T21:19:10.200" v="770" actId="20577"/>
        <pc:sldMkLst>
          <pc:docMk/>
          <pc:sldMk cId="4234649861" sldId="2381"/>
        </pc:sldMkLst>
        <pc:spChg chg="add mod">
          <ac:chgData name="Sullivan, Lisa M (ENE)" userId="db190f14-85ff-4e48-b720-89d2be99d01f" providerId="ADAL" clId="{DB24FA13-42E3-45F9-B481-EEB2AF07D539}" dt="2025-03-03T21:19:10.200" v="770" actId="20577"/>
          <ac:spMkLst>
            <pc:docMk/>
            <pc:sldMk cId="4234649861" sldId="2381"/>
            <ac:spMk id="2" creationId="{0DE31684-871C-AADB-D044-BC974E59508C}"/>
          </ac:spMkLst>
        </pc:spChg>
        <pc:spChg chg="mod">
          <ac:chgData name="Sullivan, Lisa M (ENE)" userId="db190f14-85ff-4e48-b720-89d2be99d01f" providerId="ADAL" clId="{DB24FA13-42E3-45F9-B481-EEB2AF07D539}" dt="2025-03-03T21:18:58.087" v="752" actId="1076"/>
          <ac:spMkLst>
            <pc:docMk/>
            <pc:sldMk cId="4234649861" sldId="2381"/>
            <ac:spMk id="5" creationId="{1B67593D-D260-E2C3-B7E5-7329F861C951}"/>
          </ac:spMkLst>
        </pc:spChg>
        <pc:spChg chg="mod">
          <ac:chgData name="Sullivan, Lisa M (ENE)" userId="db190f14-85ff-4e48-b720-89d2be99d01f" providerId="ADAL" clId="{DB24FA13-42E3-45F9-B481-EEB2AF07D539}" dt="2025-03-03T21:18:54.494" v="751" actId="1076"/>
          <ac:spMkLst>
            <pc:docMk/>
            <pc:sldMk cId="4234649861" sldId="2381"/>
            <ac:spMk id="6" creationId="{D018A0B3-1846-22CC-6831-FECCE5667E15}"/>
          </ac:spMkLst>
        </pc:spChg>
      </pc:sldChg>
      <pc:sldChg chg="addSp modSp add mod ord setBg">
        <pc:chgData name="Sullivan, Lisa M (ENE)" userId="db190f14-85ff-4e48-b720-89d2be99d01f" providerId="ADAL" clId="{DB24FA13-42E3-45F9-B481-EEB2AF07D539}" dt="2025-03-03T21:12:08.631" v="735" actId="255"/>
        <pc:sldMkLst>
          <pc:docMk/>
          <pc:sldMk cId="2804569408" sldId="2387"/>
        </pc:sldMkLst>
        <pc:spChg chg="add mod">
          <ac:chgData name="Sullivan, Lisa M (ENE)" userId="db190f14-85ff-4e48-b720-89d2be99d01f" providerId="ADAL" clId="{DB24FA13-42E3-45F9-B481-EEB2AF07D539}" dt="2025-03-03T21:06:51.175" v="706" actId="20577"/>
          <ac:spMkLst>
            <pc:docMk/>
            <pc:sldMk cId="2804569408" sldId="2387"/>
            <ac:spMk id="2" creationId="{CE1EAA9F-54BD-91BC-871D-B188DBBCE24B}"/>
          </ac:spMkLst>
        </pc:spChg>
        <pc:spChg chg="add mod">
          <ac:chgData name="Sullivan, Lisa M (ENE)" userId="db190f14-85ff-4e48-b720-89d2be99d01f" providerId="ADAL" clId="{DB24FA13-42E3-45F9-B481-EEB2AF07D539}" dt="2025-03-03T21:12:08.631" v="735" actId="255"/>
          <ac:spMkLst>
            <pc:docMk/>
            <pc:sldMk cId="2804569408" sldId="2387"/>
            <ac:spMk id="3" creationId="{B60CB409-B99D-83DD-15C3-16B495C02521}"/>
          </ac:spMkLst>
        </pc:spChg>
        <pc:spChg chg="mod">
          <ac:chgData name="Sullivan, Lisa M (ENE)" userId="db190f14-85ff-4e48-b720-89d2be99d01f" providerId="ADAL" clId="{DB24FA13-42E3-45F9-B481-EEB2AF07D539}" dt="2025-03-03T21:04:49.535" v="456" actId="20577"/>
          <ac:spMkLst>
            <pc:docMk/>
            <pc:sldMk cId="2804569408" sldId="2387"/>
            <ac:spMk id="15" creationId="{561F1981-1B2A-3FE0-FF10-CDB534C92C18}"/>
          </ac:spMkLst>
        </pc:spChg>
        <pc:spChg chg="mod">
          <ac:chgData name="Sullivan, Lisa M (ENE)" userId="db190f14-85ff-4e48-b720-89d2be99d01f" providerId="ADAL" clId="{DB24FA13-42E3-45F9-B481-EEB2AF07D539}" dt="2025-03-03T21:05:23.056" v="567" actId="20577"/>
          <ac:spMkLst>
            <pc:docMk/>
            <pc:sldMk cId="2804569408" sldId="2387"/>
            <ac:spMk id="17" creationId="{2317215B-54B6-CE44-208D-729378E224A2}"/>
          </ac:spMkLst>
        </pc:spChg>
      </pc:sldChg>
      <pc:sldChg chg="modSp add mod">
        <pc:chgData name="Sullivan, Lisa M (ENE)" userId="db190f14-85ff-4e48-b720-89d2be99d01f" providerId="ADAL" clId="{DB24FA13-42E3-45F9-B481-EEB2AF07D539}" dt="2025-03-03T21:41:15.277" v="1166" actId="1076"/>
        <pc:sldMkLst>
          <pc:docMk/>
          <pc:sldMk cId="2252186122" sldId="2388"/>
        </pc:sldMkLst>
        <pc:spChg chg="mod">
          <ac:chgData name="Sullivan, Lisa M (ENE)" userId="db190f14-85ff-4e48-b720-89d2be99d01f" providerId="ADAL" clId="{DB24FA13-42E3-45F9-B481-EEB2AF07D539}" dt="2025-03-03T21:33:39.130" v="1027" actId="27636"/>
          <ac:spMkLst>
            <pc:docMk/>
            <pc:sldMk cId="2252186122" sldId="2388"/>
            <ac:spMk id="13" creationId="{34427AAC-9F76-5C45-9719-6F17CC0BE84B}"/>
          </ac:spMkLst>
        </pc:spChg>
        <pc:spChg chg="mod">
          <ac:chgData name="Sullivan, Lisa M (ENE)" userId="db190f14-85ff-4e48-b720-89d2be99d01f" providerId="ADAL" clId="{DB24FA13-42E3-45F9-B481-EEB2AF07D539}" dt="2025-03-03T21:41:15.277" v="1166" actId="1076"/>
          <ac:spMkLst>
            <pc:docMk/>
            <pc:sldMk cId="2252186122" sldId="2388"/>
            <ac:spMk id="15" creationId="{1A2D10E2-7E4D-25EA-63DD-CE0371C86257}"/>
          </ac:spMkLst>
        </pc:spChg>
      </pc:sldChg>
      <pc:sldChg chg="add setBg">
        <pc:chgData name="Sullivan, Lisa M (ENE)" userId="db190f14-85ff-4e48-b720-89d2be99d01f" providerId="ADAL" clId="{DB24FA13-42E3-45F9-B481-EEB2AF07D539}" dt="2025-03-03T20:53:34.155" v="0"/>
        <pc:sldMkLst>
          <pc:docMk/>
          <pc:sldMk cId="4064813733" sldId="2389"/>
        </pc:sldMkLst>
      </pc:sldChg>
      <pc:sldChg chg="modSp add del mod setBg">
        <pc:chgData name="Sullivan, Lisa M (ENE)" userId="db190f14-85ff-4e48-b720-89d2be99d01f" providerId="ADAL" clId="{DB24FA13-42E3-45F9-B481-EEB2AF07D539}" dt="2025-03-03T21:30:51.498" v="1017" actId="2696"/>
        <pc:sldMkLst>
          <pc:docMk/>
          <pc:sldMk cId="3570330665" sldId="2390"/>
        </pc:sldMkLst>
        <pc:spChg chg="mod">
          <ac:chgData name="Sullivan, Lisa M (ENE)" userId="db190f14-85ff-4e48-b720-89d2be99d01f" providerId="ADAL" clId="{DB24FA13-42E3-45F9-B481-EEB2AF07D539}" dt="2025-03-03T21:29:36.450" v="1008" actId="1076"/>
          <ac:spMkLst>
            <pc:docMk/>
            <pc:sldMk cId="3570330665" sldId="2390"/>
            <ac:spMk id="3" creationId="{32C9F6D8-346A-1665-8581-78F667D95E71}"/>
          </ac:spMkLst>
        </pc:spChg>
        <pc:spChg chg="mod">
          <ac:chgData name="Sullivan, Lisa M (ENE)" userId="db190f14-85ff-4e48-b720-89d2be99d01f" providerId="ADAL" clId="{DB24FA13-42E3-45F9-B481-EEB2AF07D539}" dt="2025-03-03T21:29:32.419" v="1007" actId="1076"/>
          <ac:spMkLst>
            <pc:docMk/>
            <pc:sldMk cId="3570330665" sldId="2390"/>
            <ac:spMk id="7" creationId="{66F4F212-E308-B8E9-B305-8CC7C42F8837}"/>
          </ac:spMkLst>
        </pc:spChg>
      </pc:sldChg>
      <pc:sldChg chg="addSp delSp modSp add mod ord setBg">
        <pc:chgData name="Sullivan, Lisa M (ENE)" userId="db190f14-85ff-4e48-b720-89d2be99d01f" providerId="ADAL" clId="{DB24FA13-42E3-45F9-B481-EEB2AF07D539}" dt="2025-03-03T21:44:03.395" v="1173"/>
        <pc:sldMkLst>
          <pc:docMk/>
          <pc:sldMk cId="1302185229" sldId="2392"/>
        </pc:sldMkLst>
        <pc:spChg chg="add del mod">
          <ac:chgData name="Sullivan, Lisa M (ENE)" userId="db190f14-85ff-4e48-b720-89d2be99d01f" providerId="ADAL" clId="{DB24FA13-42E3-45F9-B481-EEB2AF07D539}" dt="2025-03-03T21:10:17.786" v="721" actId="14100"/>
          <ac:spMkLst>
            <pc:docMk/>
            <pc:sldMk cId="1302185229" sldId="2392"/>
            <ac:spMk id="3" creationId="{EEC2215D-9FAE-BE08-502E-EB940C0E5133}"/>
          </ac:spMkLst>
        </pc:spChg>
        <pc:spChg chg="mod">
          <ac:chgData name="Sullivan, Lisa M (ENE)" userId="db190f14-85ff-4e48-b720-89d2be99d01f" providerId="ADAL" clId="{DB24FA13-42E3-45F9-B481-EEB2AF07D539}" dt="2025-03-03T21:10:05.044" v="717" actId="14100"/>
          <ac:spMkLst>
            <pc:docMk/>
            <pc:sldMk cId="1302185229" sldId="2392"/>
            <ac:spMk id="6" creationId="{3BE78F6F-E9C3-21B3-0BE3-2EACE4158C1F}"/>
          </ac:spMkLst>
        </pc:spChg>
      </pc:sldChg>
      <pc:sldChg chg="modSp add mod ord setBg">
        <pc:chgData name="Sullivan, Lisa M (ENE)" userId="db190f14-85ff-4e48-b720-89d2be99d01f" providerId="ADAL" clId="{DB24FA13-42E3-45F9-B481-EEB2AF07D539}" dt="2025-03-03T21:49:09.632" v="1191"/>
        <pc:sldMkLst>
          <pc:docMk/>
          <pc:sldMk cId="2981236844" sldId="2399"/>
        </pc:sldMkLst>
        <pc:spChg chg="mod">
          <ac:chgData name="Sullivan, Lisa M (ENE)" userId="db190f14-85ff-4e48-b720-89d2be99d01f" providerId="ADAL" clId="{DB24FA13-42E3-45F9-B481-EEB2AF07D539}" dt="2025-03-03T21:10:37.154" v="725" actId="14100"/>
          <ac:spMkLst>
            <pc:docMk/>
            <pc:sldMk cId="2981236844" sldId="2399"/>
            <ac:spMk id="3" creationId="{D632AEC7-52E1-83E6-FF1B-79B6EC791DE9}"/>
          </ac:spMkLst>
        </pc:spChg>
        <pc:spChg chg="mod">
          <ac:chgData name="Sullivan, Lisa M (ENE)" userId="db190f14-85ff-4e48-b720-89d2be99d01f" providerId="ADAL" clId="{DB24FA13-42E3-45F9-B481-EEB2AF07D539}" dt="2025-03-03T21:10:31.197" v="723" actId="14100"/>
          <ac:spMkLst>
            <pc:docMk/>
            <pc:sldMk cId="2981236844" sldId="2399"/>
            <ac:spMk id="6" creationId="{0141A907-8AEC-6412-0E95-8CED0FB92014}"/>
          </ac:spMkLst>
        </pc:spChg>
      </pc:sldChg>
      <pc:sldChg chg="modSp add mod ord setBg">
        <pc:chgData name="Sullivan, Lisa M (ENE)" userId="db190f14-85ff-4e48-b720-89d2be99d01f" providerId="ADAL" clId="{DB24FA13-42E3-45F9-B481-EEB2AF07D539}" dt="2025-03-03T21:35:22.866" v="1041" actId="1076"/>
        <pc:sldMkLst>
          <pc:docMk/>
          <pc:sldMk cId="1641206883" sldId="2400"/>
        </pc:sldMkLst>
        <pc:spChg chg="mod">
          <ac:chgData name="Sullivan, Lisa M (ENE)" userId="db190f14-85ff-4e48-b720-89d2be99d01f" providerId="ADAL" clId="{DB24FA13-42E3-45F9-B481-EEB2AF07D539}" dt="2025-03-03T21:35:13.779" v="1040" actId="1076"/>
          <ac:spMkLst>
            <pc:docMk/>
            <pc:sldMk cId="1641206883" sldId="2400"/>
            <ac:spMk id="14" creationId="{3F25226A-9FCD-963A-BEF2-2670BA19233E}"/>
          </ac:spMkLst>
        </pc:spChg>
        <pc:spChg chg="mod">
          <ac:chgData name="Sullivan, Lisa M (ENE)" userId="db190f14-85ff-4e48-b720-89d2be99d01f" providerId="ADAL" clId="{DB24FA13-42E3-45F9-B481-EEB2AF07D539}" dt="2025-03-03T21:35:22.866" v="1041" actId="1076"/>
          <ac:spMkLst>
            <pc:docMk/>
            <pc:sldMk cId="1641206883" sldId="2400"/>
            <ac:spMk id="18" creationId="{554C7272-2499-EBAC-4E2D-E35F2B2F8544}"/>
          </ac:spMkLst>
        </pc:spChg>
      </pc:sldChg>
      <pc:sldChg chg="modSp add mod">
        <pc:chgData name="Sullivan, Lisa M (ENE)" userId="db190f14-85ff-4e48-b720-89d2be99d01f" providerId="ADAL" clId="{DB24FA13-42E3-45F9-B481-EEB2AF07D539}" dt="2025-03-03T21:33:39.141" v="1031" actId="27636"/>
        <pc:sldMkLst>
          <pc:docMk/>
          <pc:sldMk cId="4242327602" sldId="2401"/>
        </pc:sldMkLst>
        <pc:spChg chg="mod">
          <ac:chgData name="Sullivan, Lisa M (ENE)" userId="db190f14-85ff-4e48-b720-89d2be99d01f" providerId="ADAL" clId="{DB24FA13-42E3-45F9-B481-EEB2AF07D539}" dt="2025-03-03T21:33:39.141" v="1031" actId="27636"/>
          <ac:spMkLst>
            <pc:docMk/>
            <pc:sldMk cId="4242327602" sldId="2401"/>
            <ac:spMk id="5" creationId="{6D4D078D-4F07-59FA-BBA1-C550699C049E}"/>
          </ac:spMkLst>
        </pc:spChg>
      </pc:sldChg>
      <pc:sldChg chg="modSp add mod ord">
        <pc:chgData name="Sullivan, Lisa M (ENE)" userId="db190f14-85ff-4e48-b720-89d2be99d01f" providerId="ADAL" clId="{DB24FA13-42E3-45F9-B481-EEB2AF07D539}" dt="2025-03-03T21:48:48.485" v="1187"/>
        <pc:sldMkLst>
          <pc:docMk/>
          <pc:sldMk cId="2628711108" sldId="2402"/>
        </pc:sldMkLst>
        <pc:spChg chg="mod">
          <ac:chgData name="Sullivan, Lisa M (ENE)" userId="db190f14-85ff-4e48-b720-89d2be99d01f" providerId="ADAL" clId="{DB24FA13-42E3-45F9-B481-EEB2AF07D539}" dt="2025-03-03T21:27:01.582" v="980" actId="14100"/>
          <ac:spMkLst>
            <pc:docMk/>
            <pc:sldMk cId="2628711108" sldId="2402"/>
            <ac:spMk id="11" creationId="{647E5554-FB82-9786-3AAA-809B43E7EDE8}"/>
          </ac:spMkLst>
        </pc:spChg>
        <pc:picChg chg="mod">
          <ac:chgData name="Sullivan, Lisa M (ENE)" userId="db190f14-85ff-4e48-b720-89d2be99d01f" providerId="ADAL" clId="{DB24FA13-42E3-45F9-B481-EEB2AF07D539}" dt="2025-03-03T21:26:52.336" v="977" actId="1076"/>
          <ac:picMkLst>
            <pc:docMk/>
            <pc:sldMk cId="2628711108" sldId="2402"/>
            <ac:picMk id="2" creationId="{FBFC8E3A-CE31-7789-C2C8-BB6ABC8906EF}"/>
          </ac:picMkLst>
        </pc:picChg>
      </pc:sldChg>
      <pc:sldChg chg="add del">
        <pc:chgData name="Sullivan, Lisa M (ENE)" userId="db190f14-85ff-4e48-b720-89d2be99d01f" providerId="ADAL" clId="{DB24FA13-42E3-45F9-B481-EEB2AF07D539}" dt="2025-03-03T21:38:33.957" v="1055" actId="47"/>
        <pc:sldMkLst>
          <pc:docMk/>
          <pc:sldMk cId="512684440" sldId="2404"/>
        </pc:sldMkLst>
      </pc:sldChg>
      <pc:sldChg chg="add del">
        <pc:chgData name="Sullivan, Lisa M (ENE)" userId="db190f14-85ff-4e48-b720-89d2be99d01f" providerId="ADAL" clId="{DB24FA13-42E3-45F9-B481-EEB2AF07D539}" dt="2025-03-03T21:12:52.326" v="737" actId="2696"/>
        <pc:sldMkLst>
          <pc:docMk/>
          <pc:sldMk cId="237461404" sldId="2405"/>
        </pc:sldMkLst>
      </pc:sldChg>
      <pc:sldChg chg="add del">
        <pc:chgData name="Sullivan, Lisa M (ENE)" userId="db190f14-85ff-4e48-b720-89d2be99d01f" providerId="ADAL" clId="{DB24FA13-42E3-45F9-B481-EEB2AF07D539}" dt="2025-03-03T21:30:41.685" v="1016" actId="2696"/>
        <pc:sldMkLst>
          <pc:docMk/>
          <pc:sldMk cId="3818755239" sldId="2409"/>
        </pc:sldMkLst>
      </pc:sldChg>
      <pc:sldChg chg="modSp add del mod setBg">
        <pc:chgData name="Sullivan, Lisa M (ENE)" userId="db190f14-85ff-4e48-b720-89d2be99d01f" providerId="ADAL" clId="{DB24FA13-42E3-45F9-B481-EEB2AF07D539}" dt="2025-03-03T21:30:54.895" v="1018" actId="2696"/>
        <pc:sldMkLst>
          <pc:docMk/>
          <pc:sldMk cId="2410628871" sldId="2414"/>
        </pc:sldMkLst>
        <pc:spChg chg="mod">
          <ac:chgData name="Sullivan, Lisa M (ENE)" userId="db190f14-85ff-4e48-b720-89d2be99d01f" providerId="ADAL" clId="{DB24FA13-42E3-45F9-B481-EEB2AF07D539}" dt="2025-03-03T21:28:55.859" v="1002" actId="1076"/>
          <ac:spMkLst>
            <pc:docMk/>
            <pc:sldMk cId="2410628871" sldId="2414"/>
            <ac:spMk id="3" creationId="{3B246F10-6BCF-4E8D-F955-5065C3274140}"/>
          </ac:spMkLst>
        </pc:spChg>
        <pc:spChg chg="mod">
          <ac:chgData name="Sullivan, Lisa M (ENE)" userId="db190f14-85ff-4e48-b720-89d2be99d01f" providerId="ADAL" clId="{DB24FA13-42E3-45F9-B481-EEB2AF07D539}" dt="2025-03-03T21:28:52.978" v="1001" actId="1076"/>
          <ac:spMkLst>
            <pc:docMk/>
            <pc:sldMk cId="2410628871" sldId="2414"/>
            <ac:spMk id="7" creationId="{F4FD4C18-4662-AE0D-0BAC-E43557FA7B88}"/>
          </ac:spMkLst>
        </pc:spChg>
      </pc:sldChg>
      <pc:sldChg chg="modSp add mod setBg">
        <pc:chgData name="Sullivan, Lisa M (ENE)" userId="db190f14-85ff-4e48-b720-89d2be99d01f" providerId="ADAL" clId="{DB24FA13-42E3-45F9-B481-EEB2AF07D539}" dt="2025-03-03T21:28:38.174" v="998" actId="1076"/>
        <pc:sldMkLst>
          <pc:docMk/>
          <pc:sldMk cId="3727936630" sldId="2415"/>
        </pc:sldMkLst>
        <pc:spChg chg="mod">
          <ac:chgData name="Sullivan, Lisa M (ENE)" userId="db190f14-85ff-4e48-b720-89d2be99d01f" providerId="ADAL" clId="{DB24FA13-42E3-45F9-B481-EEB2AF07D539}" dt="2025-03-03T21:28:38.174" v="998" actId="1076"/>
          <ac:spMkLst>
            <pc:docMk/>
            <pc:sldMk cId="3727936630" sldId="2415"/>
            <ac:spMk id="3" creationId="{D0515718-F638-873D-624B-A294F1331720}"/>
          </ac:spMkLst>
        </pc:spChg>
        <pc:spChg chg="mod">
          <ac:chgData name="Sullivan, Lisa M (ENE)" userId="db190f14-85ff-4e48-b720-89d2be99d01f" providerId="ADAL" clId="{DB24FA13-42E3-45F9-B481-EEB2AF07D539}" dt="2025-03-03T21:28:34.498" v="997" actId="1076"/>
          <ac:spMkLst>
            <pc:docMk/>
            <pc:sldMk cId="3727936630" sldId="2415"/>
            <ac:spMk id="7" creationId="{CE6F7B2A-B18F-4DA9-3043-E45208B2ACB6}"/>
          </ac:spMkLst>
        </pc:spChg>
      </pc:sldChg>
      <pc:sldChg chg="modSp add mod setBg">
        <pc:chgData name="Sullivan, Lisa M (ENE)" userId="db190f14-85ff-4e48-b720-89d2be99d01f" providerId="ADAL" clId="{DB24FA13-42E3-45F9-B481-EEB2AF07D539}" dt="2025-03-03T21:28:47.505" v="1000" actId="1076"/>
        <pc:sldMkLst>
          <pc:docMk/>
          <pc:sldMk cId="865911710" sldId="2416"/>
        </pc:sldMkLst>
        <pc:spChg chg="mod">
          <ac:chgData name="Sullivan, Lisa M (ENE)" userId="db190f14-85ff-4e48-b720-89d2be99d01f" providerId="ADAL" clId="{DB24FA13-42E3-45F9-B481-EEB2AF07D539}" dt="2025-03-03T21:28:47.505" v="1000" actId="1076"/>
          <ac:spMkLst>
            <pc:docMk/>
            <pc:sldMk cId="865911710" sldId="2416"/>
            <ac:spMk id="3" creationId="{C0FDD4C4-169B-E0BA-77C9-C95920EAB82B}"/>
          </ac:spMkLst>
        </pc:spChg>
        <pc:spChg chg="mod">
          <ac:chgData name="Sullivan, Lisa M (ENE)" userId="db190f14-85ff-4e48-b720-89d2be99d01f" providerId="ADAL" clId="{DB24FA13-42E3-45F9-B481-EEB2AF07D539}" dt="2025-03-03T21:28:43.418" v="999" actId="1076"/>
          <ac:spMkLst>
            <pc:docMk/>
            <pc:sldMk cId="865911710" sldId="2416"/>
            <ac:spMk id="7" creationId="{BDA29E53-0811-08A4-109F-B7F8AC018662}"/>
          </ac:spMkLst>
        </pc:spChg>
      </pc:sldChg>
      <pc:sldChg chg="modSp add mod setBg">
        <pc:chgData name="Sullivan, Lisa M (ENE)" userId="db190f14-85ff-4e48-b720-89d2be99d01f" providerId="ADAL" clId="{DB24FA13-42E3-45F9-B481-EEB2AF07D539}" dt="2025-03-03T21:28:25.923" v="996" actId="1076"/>
        <pc:sldMkLst>
          <pc:docMk/>
          <pc:sldMk cId="3112556607" sldId="2417"/>
        </pc:sldMkLst>
        <pc:spChg chg="mod">
          <ac:chgData name="Sullivan, Lisa M (ENE)" userId="db190f14-85ff-4e48-b720-89d2be99d01f" providerId="ADAL" clId="{DB24FA13-42E3-45F9-B481-EEB2AF07D539}" dt="2025-03-03T21:28:22.871" v="995" actId="1076"/>
          <ac:spMkLst>
            <pc:docMk/>
            <pc:sldMk cId="3112556607" sldId="2417"/>
            <ac:spMk id="3" creationId="{B02540A8-C8FB-6A51-B55C-574C7560ED77}"/>
          </ac:spMkLst>
        </pc:spChg>
        <pc:spChg chg="mod">
          <ac:chgData name="Sullivan, Lisa M (ENE)" userId="db190f14-85ff-4e48-b720-89d2be99d01f" providerId="ADAL" clId="{DB24FA13-42E3-45F9-B481-EEB2AF07D539}" dt="2025-03-03T21:28:25.923" v="996" actId="1076"/>
          <ac:spMkLst>
            <pc:docMk/>
            <pc:sldMk cId="3112556607" sldId="2417"/>
            <ac:spMk id="7" creationId="{FB2CC4B2-4392-AEC4-3B2F-727FE2378C4C}"/>
          </ac:spMkLst>
        </pc:spChg>
      </pc:sldChg>
      <pc:sldChg chg="modSp add mod setBg">
        <pc:chgData name="Sullivan, Lisa M (ENE)" userId="db190f14-85ff-4e48-b720-89d2be99d01f" providerId="ADAL" clId="{DB24FA13-42E3-45F9-B481-EEB2AF07D539}" dt="2025-03-03T21:28:15.859" v="994" actId="1076"/>
        <pc:sldMkLst>
          <pc:docMk/>
          <pc:sldMk cId="1234730783" sldId="2418"/>
        </pc:sldMkLst>
        <pc:spChg chg="mod">
          <ac:chgData name="Sullivan, Lisa M (ENE)" userId="db190f14-85ff-4e48-b720-89d2be99d01f" providerId="ADAL" clId="{DB24FA13-42E3-45F9-B481-EEB2AF07D539}" dt="2025-03-03T21:28:13.263" v="993" actId="1076"/>
          <ac:spMkLst>
            <pc:docMk/>
            <pc:sldMk cId="1234730783" sldId="2418"/>
            <ac:spMk id="3" creationId="{0E0086D5-E958-1F8B-0B55-3B458ADD15E5}"/>
          </ac:spMkLst>
        </pc:spChg>
        <pc:spChg chg="mod">
          <ac:chgData name="Sullivan, Lisa M (ENE)" userId="db190f14-85ff-4e48-b720-89d2be99d01f" providerId="ADAL" clId="{DB24FA13-42E3-45F9-B481-EEB2AF07D539}" dt="2025-03-03T21:28:15.859" v="994" actId="1076"/>
          <ac:spMkLst>
            <pc:docMk/>
            <pc:sldMk cId="1234730783" sldId="2418"/>
            <ac:spMk id="7" creationId="{1B3B66FB-14C9-8632-0839-D8998D6609A3}"/>
          </ac:spMkLst>
        </pc:spChg>
      </pc:sldChg>
      <pc:sldChg chg="modSp add mod setBg">
        <pc:chgData name="Sullivan, Lisa M (ENE)" userId="db190f14-85ff-4e48-b720-89d2be99d01f" providerId="ADAL" clId="{DB24FA13-42E3-45F9-B481-EEB2AF07D539}" dt="2025-03-03T21:10:55.272" v="727" actId="1076"/>
        <pc:sldMkLst>
          <pc:docMk/>
          <pc:sldMk cId="3450729795" sldId="2419"/>
        </pc:sldMkLst>
        <pc:spChg chg="mod">
          <ac:chgData name="Sullivan, Lisa M (ENE)" userId="db190f14-85ff-4e48-b720-89d2be99d01f" providerId="ADAL" clId="{DB24FA13-42E3-45F9-B481-EEB2AF07D539}" dt="2025-03-03T21:10:52.007" v="726" actId="1076"/>
          <ac:spMkLst>
            <pc:docMk/>
            <pc:sldMk cId="3450729795" sldId="2419"/>
            <ac:spMk id="3" creationId="{F5C8F7E0-AFC3-6B6A-10CD-7DF1D292C62B}"/>
          </ac:spMkLst>
        </pc:spChg>
        <pc:spChg chg="mod">
          <ac:chgData name="Sullivan, Lisa M (ENE)" userId="db190f14-85ff-4e48-b720-89d2be99d01f" providerId="ADAL" clId="{DB24FA13-42E3-45F9-B481-EEB2AF07D539}" dt="2025-03-03T21:10:55.272" v="727" actId="1076"/>
          <ac:spMkLst>
            <pc:docMk/>
            <pc:sldMk cId="3450729795" sldId="2419"/>
            <ac:spMk id="7" creationId="{7C20C626-558B-08E8-7FE6-342BF4975A04}"/>
          </ac:spMkLst>
        </pc:spChg>
      </pc:sldChg>
      <pc:sldChg chg="modSp add del mod setBg">
        <pc:chgData name="Sullivan, Lisa M (ENE)" userId="db190f14-85ff-4e48-b720-89d2be99d01f" providerId="ADAL" clId="{DB24FA13-42E3-45F9-B481-EEB2AF07D539}" dt="2025-03-03T21:30:51.498" v="1017" actId="2696"/>
        <pc:sldMkLst>
          <pc:docMk/>
          <pc:sldMk cId="3428410855" sldId="2420"/>
        </pc:sldMkLst>
        <pc:spChg chg="mod">
          <ac:chgData name="Sullivan, Lisa M (ENE)" userId="db190f14-85ff-4e48-b720-89d2be99d01f" providerId="ADAL" clId="{DB24FA13-42E3-45F9-B481-EEB2AF07D539}" dt="2025-03-03T21:29:08.787" v="1004" actId="1076"/>
          <ac:spMkLst>
            <pc:docMk/>
            <pc:sldMk cId="3428410855" sldId="2420"/>
            <ac:spMk id="3" creationId="{39EB884B-0470-C90F-EDBD-3B6FE58C096F}"/>
          </ac:spMkLst>
        </pc:spChg>
        <pc:spChg chg="mod">
          <ac:chgData name="Sullivan, Lisa M (ENE)" userId="db190f14-85ff-4e48-b720-89d2be99d01f" providerId="ADAL" clId="{DB24FA13-42E3-45F9-B481-EEB2AF07D539}" dt="2025-03-03T21:29:05.796" v="1003" actId="1076"/>
          <ac:spMkLst>
            <pc:docMk/>
            <pc:sldMk cId="3428410855" sldId="2420"/>
            <ac:spMk id="7" creationId="{65FC7951-DE89-38F1-559C-50F49A53D4B8}"/>
          </ac:spMkLst>
        </pc:spChg>
      </pc:sldChg>
      <pc:sldChg chg="add">
        <pc:chgData name="Sullivan, Lisa M (ENE)" userId="db190f14-85ff-4e48-b720-89d2be99d01f" providerId="ADAL" clId="{DB24FA13-42E3-45F9-B481-EEB2AF07D539}" dt="2025-03-03T20:53:34.155" v="0"/>
        <pc:sldMkLst>
          <pc:docMk/>
          <pc:sldMk cId="589576073" sldId="2421"/>
        </pc:sldMkLst>
      </pc:sldChg>
      <pc:sldChg chg="modSp add mod ord">
        <pc:chgData name="Sullivan, Lisa M (ENE)" userId="db190f14-85ff-4e48-b720-89d2be99d01f" providerId="ADAL" clId="{DB24FA13-42E3-45F9-B481-EEB2AF07D539}" dt="2025-03-03T21:48:42.180" v="1185"/>
        <pc:sldMkLst>
          <pc:docMk/>
          <pc:sldMk cId="2240775071" sldId="2422"/>
        </pc:sldMkLst>
        <pc:spChg chg="mod">
          <ac:chgData name="Sullivan, Lisa M (ENE)" userId="db190f14-85ff-4e48-b720-89d2be99d01f" providerId="ADAL" clId="{DB24FA13-42E3-45F9-B481-EEB2AF07D539}" dt="2025-03-03T21:25:04.804" v="966" actId="1076"/>
          <ac:spMkLst>
            <pc:docMk/>
            <pc:sldMk cId="2240775071" sldId="2422"/>
            <ac:spMk id="2" creationId="{E1F93789-92CF-4961-3D35-F02BFD33A1F6}"/>
          </ac:spMkLst>
        </pc:spChg>
        <pc:spChg chg="mod">
          <ac:chgData name="Sullivan, Lisa M (ENE)" userId="db190f14-85ff-4e48-b720-89d2be99d01f" providerId="ADAL" clId="{DB24FA13-42E3-45F9-B481-EEB2AF07D539}" dt="2025-03-03T21:24:22.131" v="964" actId="1076"/>
          <ac:spMkLst>
            <pc:docMk/>
            <pc:sldMk cId="2240775071" sldId="2422"/>
            <ac:spMk id="5" creationId="{419AD96A-236F-9020-3F7A-C92F28D48C0D}"/>
          </ac:spMkLst>
        </pc:spChg>
        <pc:spChg chg="mod">
          <ac:chgData name="Sullivan, Lisa M (ENE)" userId="db190f14-85ff-4e48-b720-89d2be99d01f" providerId="ADAL" clId="{DB24FA13-42E3-45F9-B481-EEB2AF07D539}" dt="2025-03-03T21:23:53.272" v="961" actId="1076"/>
          <ac:spMkLst>
            <pc:docMk/>
            <pc:sldMk cId="2240775071" sldId="2422"/>
            <ac:spMk id="9" creationId="{FC676DED-25EF-8C98-D51F-80416F51877D}"/>
          </ac:spMkLst>
        </pc:spChg>
        <pc:spChg chg="mod">
          <ac:chgData name="Sullivan, Lisa M (ENE)" userId="db190f14-85ff-4e48-b720-89d2be99d01f" providerId="ADAL" clId="{DB24FA13-42E3-45F9-B481-EEB2AF07D539}" dt="2025-03-03T21:24:43.884" v="965" actId="1076"/>
          <ac:spMkLst>
            <pc:docMk/>
            <pc:sldMk cId="2240775071" sldId="2422"/>
            <ac:spMk id="19" creationId="{2AE3D88F-5C22-B558-E950-2FC5ECF1C301}"/>
          </ac:spMkLst>
        </pc:spChg>
        <pc:spChg chg="mod">
          <ac:chgData name="Sullivan, Lisa M (ENE)" userId="db190f14-85ff-4e48-b720-89d2be99d01f" providerId="ADAL" clId="{DB24FA13-42E3-45F9-B481-EEB2AF07D539}" dt="2025-03-03T21:24:22.131" v="964" actId="1076"/>
          <ac:spMkLst>
            <pc:docMk/>
            <pc:sldMk cId="2240775071" sldId="2422"/>
            <ac:spMk id="21" creationId="{965B1163-6B39-BCCC-5C22-3035EBDF9B53}"/>
          </ac:spMkLst>
        </pc:spChg>
        <pc:spChg chg="mod">
          <ac:chgData name="Sullivan, Lisa M (ENE)" userId="db190f14-85ff-4e48-b720-89d2be99d01f" providerId="ADAL" clId="{DB24FA13-42E3-45F9-B481-EEB2AF07D539}" dt="2025-03-03T21:24:12.415" v="963" actId="1076"/>
          <ac:spMkLst>
            <pc:docMk/>
            <pc:sldMk cId="2240775071" sldId="2422"/>
            <ac:spMk id="23" creationId="{C74AF505-46D5-3D46-54B9-FA18F79C6C8B}"/>
          </ac:spMkLst>
        </pc:spChg>
        <pc:spChg chg="mod">
          <ac:chgData name="Sullivan, Lisa M (ENE)" userId="db190f14-85ff-4e48-b720-89d2be99d01f" providerId="ADAL" clId="{DB24FA13-42E3-45F9-B481-EEB2AF07D539}" dt="2025-03-03T21:25:14.439" v="967" actId="255"/>
          <ac:spMkLst>
            <pc:docMk/>
            <pc:sldMk cId="2240775071" sldId="2422"/>
            <ac:spMk id="25" creationId="{8F6BE009-FEE4-46B5-265B-72A3BD014AEA}"/>
          </ac:spMkLst>
        </pc:spChg>
        <pc:spChg chg="mod">
          <ac:chgData name="Sullivan, Lisa M (ENE)" userId="db190f14-85ff-4e48-b720-89d2be99d01f" providerId="ADAL" clId="{DB24FA13-42E3-45F9-B481-EEB2AF07D539}" dt="2025-03-03T21:24:22.131" v="964" actId="1076"/>
          <ac:spMkLst>
            <pc:docMk/>
            <pc:sldMk cId="2240775071" sldId="2422"/>
            <ac:spMk id="27" creationId="{2145E374-028F-16F3-17E0-A83FFCE7DED3}"/>
          </ac:spMkLst>
        </pc:spChg>
        <pc:spChg chg="mod">
          <ac:chgData name="Sullivan, Lisa M (ENE)" userId="db190f14-85ff-4e48-b720-89d2be99d01f" providerId="ADAL" clId="{DB24FA13-42E3-45F9-B481-EEB2AF07D539}" dt="2025-03-03T21:24:22.131" v="964" actId="1076"/>
          <ac:spMkLst>
            <pc:docMk/>
            <pc:sldMk cId="2240775071" sldId="2422"/>
            <ac:spMk id="31" creationId="{E300B794-7DBD-3592-4113-D144058A7F73}"/>
          </ac:spMkLst>
        </pc:spChg>
        <pc:spChg chg="mod">
          <ac:chgData name="Sullivan, Lisa M (ENE)" userId="db190f14-85ff-4e48-b720-89d2be99d01f" providerId="ADAL" clId="{DB24FA13-42E3-45F9-B481-EEB2AF07D539}" dt="2025-03-03T21:24:22.131" v="964" actId="1076"/>
          <ac:spMkLst>
            <pc:docMk/>
            <pc:sldMk cId="2240775071" sldId="2422"/>
            <ac:spMk id="33" creationId="{772070F3-2555-734D-1E80-062187B72ED1}"/>
          </ac:spMkLst>
        </pc:spChg>
        <pc:spChg chg="mod">
          <ac:chgData name="Sullivan, Lisa M (ENE)" userId="db190f14-85ff-4e48-b720-89d2be99d01f" providerId="ADAL" clId="{DB24FA13-42E3-45F9-B481-EEB2AF07D539}" dt="2025-03-03T21:24:22.131" v="964" actId="1076"/>
          <ac:spMkLst>
            <pc:docMk/>
            <pc:sldMk cId="2240775071" sldId="2422"/>
            <ac:spMk id="43" creationId="{C5CCB957-A1BF-A340-90D0-59CB08C805CA}"/>
          </ac:spMkLst>
        </pc:spChg>
        <pc:spChg chg="mod">
          <ac:chgData name="Sullivan, Lisa M (ENE)" userId="db190f14-85ff-4e48-b720-89d2be99d01f" providerId="ADAL" clId="{DB24FA13-42E3-45F9-B481-EEB2AF07D539}" dt="2025-03-03T21:24:22.131" v="964" actId="1076"/>
          <ac:spMkLst>
            <pc:docMk/>
            <pc:sldMk cId="2240775071" sldId="2422"/>
            <ac:spMk id="44" creationId="{DCF4F682-FC46-92F1-2ED0-27E77F9A1659}"/>
          </ac:spMkLst>
        </pc:spChg>
      </pc:sldChg>
      <pc:sldChg chg="modSp add mod ord">
        <pc:chgData name="Sullivan, Lisa M (ENE)" userId="db190f14-85ff-4e48-b720-89d2be99d01f" providerId="ADAL" clId="{DB24FA13-42E3-45F9-B481-EEB2AF07D539}" dt="2025-03-03T21:35:04.620" v="1039" actId="1076"/>
        <pc:sldMkLst>
          <pc:docMk/>
          <pc:sldMk cId="3638847485" sldId="2423"/>
        </pc:sldMkLst>
        <pc:spChg chg="mod">
          <ac:chgData name="Sullivan, Lisa M (ENE)" userId="db190f14-85ff-4e48-b720-89d2be99d01f" providerId="ADAL" clId="{DB24FA13-42E3-45F9-B481-EEB2AF07D539}" dt="2025-03-03T21:34:57.999" v="1038" actId="1076"/>
          <ac:spMkLst>
            <pc:docMk/>
            <pc:sldMk cId="3638847485" sldId="2423"/>
            <ac:spMk id="6" creationId="{488386E3-7DF9-6E72-E855-B6F068C47B99}"/>
          </ac:spMkLst>
        </pc:spChg>
        <pc:graphicFrameChg chg="mod">
          <ac:chgData name="Sullivan, Lisa M (ENE)" userId="db190f14-85ff-4e48-b720-89d2be99d01f" providerId="ADAL" clId="{DB24FA13-42E3-45F9-B481-EEB2AF07D539}" dt="2025-03-03T21:35:04.620" v="1039" actId="1076"/>
          <ac:graphicFrameMkLst>
            <pc:docMk/>
            <pc:sldMk cId="3638847485" sldId="2423"/>
            <ac:graphicFrameMk id="8" creationId="{DF4B0447-6270-8BFD-1EEC-AA37392B0DEA}"/>
          </ac:graphicFrameMkLst>
        </pc:graphicFrameChg>
        <pc:graphicFrameChg chg="mod">
          <ac:chgData name="Sullivan, Lisa M (ENE)" userId="db190f14-85ff-4e48-b720-89d2be99d01f" providerId="ADAL" clId="{DB24FA13-42E3-45F9-B481-EEB2AF07D539}" dt="2025-03-03T21:35:04.620" v="1039" actId="1076"/>
          <ac:graphicFrameMkLst>
            <pc:docMk/>
            <pc:sldMk cId="3638847485" sldId="2423"/>
            <ac:graphicFrameMk id="10" creationId="{BDB858C5-A5A5-61E5-4877-120A2218F95B}"/>
          </ac:graphicFrameMkLst>
        </pc:graphicFrameChg>
      </pc:sldChg>
      <pc:sldChg chg="modSp add mod setBg">
        <pc:chgData name="Sullivan, Lisa M (ENE)" userId="db190f14-85ff-4e48-b720-89d2be99d01f" providerId="ADAL" clId="{DB24FA13-42E3-45F9-B481-EEB2AF07D539}" dt="2025-03-03T21:31:25.511" v="1020" actId="1076"/>
        <pc:sldMkLst>
          <pc:docMk/>
          <pc:sldMk cId="349246015" sldId="2424"/>
        </pc:sldMkLst>
        <pc:spChg chg="mod">
          <ac:chgData name="Sullivan, Lisa M (ENE)" userId="db190f14-85ff-4e48-b720-89d2be99d01f" providerId="ADAL" clId="{DB24FA13-42E3-45F9-B481-EEB2AF07D539}" dt="2025-03-03T21:31:25.511" v="1020" actId="1076"/>
          <ac:spMkLst>
            <pc:docMk/>
            <pc:sldMk cId="349246015" sldId="2424"/>
            <ac:spMk id="14" creationId="{8709D8B1-F731-D33E-C640-3949AD2EBD98}"/>
          </ac:spMkLst>
        </pc:spChg>
        <pc:spChg chg="mod">
          <ac:chgData name="Sullivan, Lisa M (ENE)" userId="db190f14-85ff-4e48-b720-89d2be99d01f" providerId="ADAL" clId="{DB24FA13-42E3-45F9-B481-EEB2AF07D539}" dt="2025-03-03T21:31:22.147" v="1019" actId="1076"/>
          <ac:spMkLst>
            <pc:docMk/>
            <pc:sldMk cId="349246015" sldId="2424"/>
            <ac:spMk id="16" creationId="{0BEA35A8-9BB4-9943-7341-CFFD1725E759}"/>
          </ac:spMkLst>
        </pc:spChg>
      </pc:sldChg>
      <pc:sldChg chg="modSp add mod ord setBg">
        <pc:chgData name="Sullivan, Lisa M (ENE)" userId="db190f14-85ff-4e48-b720-89d2be99d01f" providerId="ADAL" clId="{DB24FA13-42E3-45F9-B481-EEB2AF07D539}" dt="2025-03-04T19:19:37.157" v="1259" actId="20577"/>
        <pc:sldMkLst>
          <pc:docMk/>
          <pc:sldMk cId="1274288137" sldId="2425"/>
        </pc:sldMkLst>
        <pc:spChg chg="mod">
          <ac:chgData name="Sullivan, Lisa M (ENE)" userId="db190f14-85ff-4e48-b720-89d2be99d01f" providerId="ADAL" clId="{DB24FA13-42E3-45F9-B481-EEB2AF07D539}" dt="2025-03-04T19:19:37.157" v="1259" actId="20577"/>
          <ac:spMkLst>
            <pc:docMk/>
            <pc:sldMk cId="1274288137" sldId="2425"/>
            <ac:spMk id="4" creationId="{604FC73C-828B-7277-C300-5F433BFBB15A}"/>
          </ac:spMkLst>
        </pc:spChg>
        <pc:spChg chg="mod">
          <ac:chgData name="Sullivan, Lisa M (ENE)" userId="db190f14-85ff-4e48-b720-89d2be99d01f" providerId="ADAL" clId="{DB24FA13-42E3-45F9-B481-EEB2AF07D539}" dt="2025-03-03T21:36:04.052" v="1044" actId="1076"/>
          <ac:spMkLst>
            <pc:docMk/>
            <pc:sldMk cId="1274288137" sldId="2425"/>
            <ac:spMk id="14" creationId="{10F290A4-FF7F-55C1-3FB9-07BE42C5CD08}"/>
          </ac:spMkLst>
        </pc:spChg>
        <pc:spChg chg="mod">
          <ac:chgData name="Sullivan, Lisa M (ENE)" userId="db190f14-85ff-4e48-b720-89d2be99d01f" providerId="ADAL" clId="{DB24FA13-42E3-45F9-B481-EEB2AF07D539}" dt="2025-03-03T21:36:08.548" v="1045" actId="1076"/>
          <ac:spMkLst>
            <pc:docMk/>
            <pc:sldMk cId="1274288137" sldId="2425"/>
            <ac:spMk id="18" creationId="{701FE13D-BA35-F1F6-5C2F-165BFFAF5D0C}"/>
          </ac:spMkLst>
        </pc:spChg>
        <pc:picChg chg="mod">
          <ac:chgData name="Sullivan, Lisa M (ENE)" userId="db190f14-85ff-4e48-b720-89d2be99d01f" providerId="ADAL" clId="{DB24FA13-42E3-45F9-B481-EEB2AF07D539}" dt="2025-03-03T21:35:55.851" v="1043" actId="1076"/>
          <ac:picMkLst>
            <pc:docMk/>
            <pc:sldMk cId="1274288137" sldId="2425"/>
            <ac:picMk id="5" creationId="{2A31E7C8-F3C8-1FC5-D498-463A98EE4181}"/>
          </ac:picMkLst>
        </pc:picChg>
      </pc:sldChg>
      <pc:sldChg chg="modSp add mod">
        <pc:chgData name="Sullivan, Lisa M (ENE)" userId="db190f14-85ff-4e48-b720-89d2be99d01f" providerId="ADAL" clId="{DB24FA13-42E3-45F9-B481-EEB2AF07D539}" dt="2025-03-03T21:37:00.906" v="1053" actId="1076"/>
        <pc:sldMkLst>
          <pc:docMk/>
          <pc:sldMk cId="3798896562" sldId="2426"/>
        </pc:sldMkLst>
        <pc:spChg chg="mod">
          <ac:chgData name="Sullivan, Lisa M (ENE)" userId="db190f14-85ff-4e48-b720-89d2be99d01f" providerId="ADAL" clId="{DB24FA13-42E3-45F9-B481-EEB2AF07D539}" dt="2025-03-03T21:36:48.404" v="1051" actId="1076"/>
          <ac:spMkLst>
            <pc:docMk/>
            <pc:sldMk cId="3798896562" sldId="2426"/>
            <ac:spMk id="5" creationId="{5275A087-4FF4-B709-3BA2-1DB8D38E6019}"/>
          </ac:spMkLst>
        </pc:spChg>
        <pc:spChg chg="mod">
          <ac:chgData name="Sullivan, Lisa M (ENE)" userId="db190f14-85ff-4e48-b720-89d2be99d01f" providerId="ADAL" clId="{DB24FA13-42E3-45F9-B481-EEB2AF07D539}" dt="2025-03-03T21:36:52.486" v="1052" actId="1076"/>
          <ac:spMkLst>
            <pc:docMk/>
            <pc:sldMk cId="3798896562" sldId="2426"/>
            <ac:spMk id="6" creationId="{16009336-F5C7-817C-2278-3842B708B0B1}"/>
          </ac:spMkLst>
        </pc:spChg>
        <pc:spChg chg="mod">
          <ac:chgData name="Sullivan, Lisa M (ENE)" userId="db190f14-85ff-4e48-b720-89d2be99d01f" providerId="ADAL" clId="{DB24FA13-42E3-45F9-B481-EEB2AF07D539}" dt="2025-03-03T21:37:00.906" v="1053" actId="1076"/>
          <ac:spMkLst>
            <pc:docMk/>
            <pc:sldMk cId="3798896562" sldId="2426"/>
            <ac:spMk id="9" creationId="{2768530E-7549-E53B-B0CD-009A5064939D}"/>
          </ac:spMkLst>
        </pc:spChg>
      </pc:sldChg>
      <pc:sldChg chg="add">
        <pc:chgData name="Sullivan, Lisa M (ENE)" userId="db190f14-85ff-4e48-b720-89d2be99d01f" providerId="ADAL" clId="{DB24FA13-42E3-45F9-B481-EEB2AF07D539}" dt="2025-03-03T20:53:34.155" v="0"/>
        <pc:sldMkLst>
          <pc:docMk/>
          <pc:sldMk cId="2880552428" sldId="2427"/>
        </pc:sldMkLst>
      </pc:sldChg>
      <pc:sldChg chg="add">
        <pc:chgData name="Sullivan, Lisa M (ENE)" userId="db190f14-85ff-4e48-b720-89d2be99d01f" providerId="ADAL" clId="{DB24FA13-42E3-45F9-B481-EEB2AF07D539}" dt="2025-03-03T20:53:34.155" v="0"/>
        <pc:sldMkLst>
          <pc:docMk/>
          <pc:sldMk cId="3707627021" sldId="2428"/>
        </pc:sldMkLst>
      </pc:sldChg>
      <pc:sldChg chg="modSp add mod setBg">
        <pc:chgData name="Sullivan, Lisa M (ENE)" userId="db190f14-85ff-4e48-b720-89d2be99d01f" providerId="ADAL" clId="{DB24FA13-42E3-45F9-B481-EEB2AF07D539}" dt="2025-03-03T21:46:57.771" v="1182" actId="1076"/>
        <pc:sldMkLst>
          <pc:docMk/>
          <pc:sldMk cId="2382890425" sldId="2429"/>
        </pc:sldMkLst>
        <pc:spChg chg="mod">
          <ac:chgData name="Sullivan, Lisa M (ENE)" userId="db190f14-85ff-4e48-b720-89d2be99d01f" providerId="ADAL" clId="{DB24FA13-42E3-45F9-B481-EEB2AF07D539}" dt="2025-03-03T21:46:44.459" v="1179" actId="1076"/>
          <ac:spMkLst>
            <pc:docMk/>
            <pc:sldMk cId="2382890425" sldId="2429"/>
            <ac:spMk id="6" creationId="{535CF8EB-0624-64E3-71B5-405C6CA4126F}"/>
          </ac:spMkLst>
        </pc:spChg>
        <pc:spChg chg="mod">
          <ac:chgData name="Sullivan, Lisa M (ENE)" userId="db190f14-85ff-4e48-b720-89d2be99d01f" providerId="ADAL" clId="{DB24FA13-42E3-45F9-B481-EEB2AF07D539}" dt="2025-03-03T21:46:53.378" v="1181" actId="1076"/>
          <ac:spMkLst>
            <pc:docMk/>
            <pc:sldMk cId="2382890425" sldId="2429"/>
            <ac:spMk id="14" creationId="{A1A25291-BCDA-8EA9-8E46-EA8A9B414770}"/>
          </ac:spMkLst>
        </pc:spChg>
        <pc:spChg chg="mod">
          <ac:chgData name="Sullivan, Lisa M (ENE)" userId="db190f14-85ff-4e48-b720-89d2be99d01f" providerId="ADAL" clId="{DB24FA13-42E3-45F9-B481-EEB2AF07D539}" dt="2025-03-03T21:46:57.771" v="1182" actId="1076"/>
          <ac:spMkLst>
            <pc:docMk/>
            <pc:sldMk cId="2382890425" sldId="2429"/>
            <ac:spMk id="18" creationId="{ED991AFC-D5F6-BFF1-370E-EE9EC886B24D}"/>
          </ac:spMkLst>
        </pc:spChg>
      </pc:sldChg>
      <pc:sldChg chg="modSp add mod setBg">
        <pc:chgData name="Sullivan, Lisa M (ENE)" userId="db190f14-85ff-4e48-b720-89d2be99d01f" providerId="ADAL" clId="{DB24FA13-42E3-45F9-B481-EEB2AF07D539}" dt="2025-03-03T21:30:36.505" v="1015" actId="1076"/>
        <pc:sldMkLst>
          <pc:docMk/>
          <pc:sldMk cId="2495344768" sldId="2430"/>
        </pc:sldMkLst>
        <pc:spChg chg="mod">
          <ac:chgData name="Sullivan, Lisa M (ENE)" userId="db190f14-85ff-4e48-b720-89d2be99d01f" providerId="ADAL" clId="{DB24FA13-42E3-45F9-B481-EEB2AF07D539}" dt="2025-03-03T21:30:36.505" v="1015" actId="1076"/>
          <ac:spMkLst>
            <pc:docMk/>
            <pc:sldMk cId="2495344768" sldId="2430"/>
            <ac:spMk id="11" creationId="{BE9542F9-7FC9-A278-7E0C-B445CF3BE66A}"/>
          </ac:spMkLst>
        </pc:spChg>
        <pc:spChg chg="mod">
          <ac:chgData name="Sullivan, Lisa M (ENE)" userId="db190f14-85ff-4e48-b720-89d2be99d01f" providerId="ADAL" clId="{DB24FA13-42E3-45F9-B481-EEB2AF07D539}" dt="2025-03-03T21:30:07.441" v="1009" actId="1076"/>
          <ac:spMkLst>
            <pc:docMk/>
            <pc:sldMk cId="2495344768" sldId="2430"/>
            <ac:spMk id="12" creationId="{0F87F4A6-3AFF-2E8B-88AD-91C43DD3B0E7}"/>
          </ac:spMkLst>
        </pc:spChg>
        <pc:spChg chg="mod">
          <ac:chgData name="Sullivan, Lisa M (ENE)" userId="db190f14-85ff-4e48-b720-89d2be99d01f" providerId="ADAL" clId="{DB24FA13-42E3-45F9-B481-EEB2AF07D539}" dt="2025-03-03T21:30:21.226" v="1013" actId="1076"/>
          <ac:spMkLst>
            <pc:docMk/>
            <pc:sldMk cId="2495344768" sldId="2430"/>
            <ac:spMk id="16" creationId="{86C1C76A-4DD2-BAEF-D395-7D989A790962}"/>
          </ac:spMkLst>
        </pc:spChg>
        <pc:spChg chg="mod">
          <ac:chgData name="Sullivan, Lisa M (ENE)" userId="db190f14-85ff-4e48-b720-89d2be99d01f" providerId="ADAL" clId="{DB24FA13-42E3-45F9-B481-EEB2AF07D539}" dt="2025-03-03T21:30:18.297" v="1012" actId="1076"/>
          <ac:spMkLst>
            <pc:docMk/>
            <pc:sldMk cId="2495344768" sldId="2430"/>
            <ac:spMk id="17" creationId="{09286112-74F2-616F-532F-4B9F453C2EDE}"/>
          </ac:spMkLst>
        </pc:spChg>
        <pc:spChg chg="mod">
          <ac:chgData name="Sullivan, Lisa M (ENE)" userId="db190f14-85ff-4e48-b720-89d2be99d01f" providerId="ADAL" clId="{DB24FA13-42E3-45F9-B481-EEB2AF07D539}" dt="2025-03-03T21:30:27.636" v="1014" actId="1076"/>
          <ac:spMkLst>
            <pc:docMk/>
            <pc:sldMk cId="2495344768" sldId="2430"/>
            <ac:spMk id="18" creationId="{65D3A2CC-7234-F2CD-8706-72CC32305F7A}"/>
          </ac:spMkLst>
        </pc:spChg>
        <pc:picChg chg="mod">
          <ac:chgData name="Sullivan, Lisa M (ENE)" userId="db190f14-85ff-4e48-b720-89d2be99d01f" providerId="ADAL" clId="{DB24FA13-42E3-45F9-B481-EEB2AF07D539}" dt="2025-03-03T21:30:11.119" v="1010" actId="1076"/>
          <ac:picMkLst>
            <pc:docMk/>
            <pc:sldMk cId="2495344768" sldId="2430"/>
            <ac:picMk id="13" creationId="{6F76B40B-3F69-987F-4754-B4A438EC8639}"/>
          </ac:picMkLst>
        </pc:picChg>
        <pc:picChg chg="mod">
          <ac:chgData name="Sullivan, Lisa M (ENE)" userId="db190f14-85ff-4e48-b720-89d2be99d01f" providerId="ADAL" clId="{DB24FA13-42E3-45F9-B481-EEB2AF07D539}" dt="2025-03-03T21:30:13.441" v="1011" actId="1076"/>
          <ac:picMkLst>
            <pc:docMk/>
            <pc:sldMk cId="2495344768" sldId="2430"/>
            <ac:picMk id="15" creationId="{0525209B-67BD-85F2-CAA0-686A1B2EBC79}"/>
          </ac:picMkLst>
        </pc:picChg>
      </pc:sldChg>
      <pc:sldChg chg="modSp add del mod">
        <pc:chgData name="Sullivan, Lisa M (ENE)" userId="db190f14-85ff-4e48-b720-89d2be99d01f" providerId="ADAL" clId="{DB24FA13-42E3-45F9-B481-EEB2AF07D539}" dt="2025-03-03T21:30:51.498" v="1017" actId="2696"/>
        <pc:sldMkLst>
          <pc:docMk/>
          <pc:sldMk cId="3784408709" sldId="2431"/>
        </pc:sldMkLst>
        <pc:spChg chg="mod">
          <ac:chgData name="Sullivan, Lisa M (ENE)" userId="db190f14-85ff-4e48-b720-89d2be99d01f" providerId="ADAL" clId="{DB24FA13-42E3-45F9-B481-EEB2AF07D539}" dt="2025-03-03T21:29:22.735" v="1005" actId="1076"/>
          <ac:spMkLst>
            <pc:docMk/>
            <pc:sldMk cId="3784408709" sldId="2431"/>
            <ac:spMk id="3" creationId="{08BF1F30-34BE-E321-8296-2AB20D333475}"/>
          </ac:spMkLst>
        </pc:spChg>
        <pc:spChg chg="mod">
          <ac:chgData name="Sullivan, Lisa M (ENE)" userId="db190f14-85ff-4e48-b720-89d2be99d01f" providerId="ADAL" clId="{DB24FA13-42E3-45F9-B481-EEB2AF07D539}" dt="2025-03-03T21:29:22.735" v="1005" actId="1076"/>
          <ac:spMkLst>
            <pc:docMk/>
            <pc:sldMk cId="3784408709" sldId="2431"/>
            <ac:spMk id="6" creationId="{CE7BDF08-F5BC-9362-E2CA-D5F9F875DB53}"/>
          </ac:spMkLst>
        </pc:spChg>
        <pc:spChg chg="mod">
          <ac:chgData name="Sullivan, Lisa M (ENE)" userId="db190f14-85ff-4e48-b720-89d2be99d01f" providerId="ADAL" clId="{DB24FA13-42E3-45F9-B481-EEB2AF07D539}" dt="2025-03-03T21:29:22.735" v="1005" actId="1076"/>
          <ac:spMkLst>
            <pc:docMk/>
            <pc:sldMk cId="3784408709" sldId="2431"/>
            <ac:spMk id="10" creationId="{C70FDAFE-754F-DC8F-DD41-668B804586FB}"/>
          </ac:spMkLst>
        </pc:spChg>
        <pc:spChg chg="mod">
          <ac:chgData name="Sullivan, Lisa M (ENE)" userId="db190f14-85ff-4e48-b720-89d2be99d01f" providerId="ADAL" clId="{DB24FA13-42E3-45F9-B481-EEB2AF07D539}" dt="2025-03-03T21:29:22.735" v="1005" actId="1076"/>
          <ac:spMkLst>
            <pc:docMk/>
            <pc:sldMk cId="3784408709" sldId="2431"/>
            <ac:spMk id="13" creationId="{F2B51E43-E97C-0A78-4B89-E22AD5E2EA43}"/>
          </ac:spMkLst>
        </pc:spChg>
        <pc:spChg chg="mod">
          <ac:chgData name="Sullivan, Lisa M (ENE)" userId="db190f14-85ff-4e48-b720-89d2be99d01f" providerId="ADAL" clId="{DB24FA13-42E3-45F9-B481-EEB2AF07D539}" dt="2025-03-03T21:29:22.735" v="1005" actId="1076"/>
          <ac:spMkLst>
            <pc:docMk/>
            <pc:sldMk cId="3784408709" sldId="2431"/>
            <ac:spMk id="21" creationId="{70529C68-1455-B8C5-AEB8-0152759B4FC2}"/>
          </ac:spMkLst>
        </pc:spChg>
        <pc:spChg chg="mod">
          <ac:chgData name="Sullivan, Lisa M (ENE)" userId="db190f14-85ff-4e48-b720-89d2be99d01f" providerId="ADAL" clId="{DB24FA13-42E3-45F9-B481-EEB2AF07D539}" dt="2025-03-03T21:29:22.735" v="1005" actId="1076"/>
          <ac:spMkLst>
            <pc:docMk/>
            <pc:sldMk cId="3784408709" sldId="2431"/>
            <ac:spMk id="23" creationId="{61E440FA-F843-CD28-5D92-11ADE839F826}"/>
          </ac:spMkLst>
        </pc:spChg>
        <pc:spChg chg="mod">
          <ac:chgData name="Sullivan, Lisa M (ENE)" userId="db190f14-85ff-4e48-b720-89d2be99d01f" providerId="ADAL" clId="{DB24FA13-42E3-45F9-B481-EEB2AF07D539}" dt="2025-03-03T21:29:22.735" v="1005" actId="1076"/>
          <ac:spMkLst>
            <pc:docMk/>
            <pc:sldMk cId="3784408709" sldId="2431"/>
            <ac:spMk id="25" creationId="{25505D22-E79F-3C75-54EA-2757DD0D9F3B}"/>
          </ac:spMkLst>
        </pc:spChg>
        <pc:spChg chg="mod">
          <ac:chgData name="Sullivan, Lisa M (ENE)" userId="db190f14-85ff-4e48-b720-89d2be99d01f" providerId="ADAL" clId="{DB24FA13-42E3-45F9-B481-EEB2AF07D539}" dt="2025-03-03T21:29:22.735" v="1005" actId="1076"/>
          <ac:spMkLst>
            <pc:docMk/>
            <pc:sldMk cId="3784408709" sldId="2431"/>
            <ac:spMk id="30" creationId="{91313C11-CDEB-787A-BA11-80204D226646}"/>
          </ac:spMkLst>
        </pc:spChg>
        <pc:spChg chg="mod">
          <ac:chgData name="Sullivan, Lisa M (ENE)" userId="db190f14-85ff-4e48-b720-89d2be99d01f" providerId="ADAL" clId="{DB24FA13-42E3-45F9-B481-EEB2AF07D539}" dt="2025-03-03T21:29:22.735" v="1005" actId="1076"/>
          <ac:spMkLst>
            <pc:docMk/>
            <pc:sldMk cId="3784408709" sldId="2431"/>
            <ac:spMk id="31" creationId="{09253A20-D8C0-4E1B-BD0B-5BC42DE392F0}"/>
          </ac:spMkLst>
        </pc:spChg>
        <pc:spChg chg="mod">
          <ac:chgData name="Sullivan, Lisa M (ENE)" userId="db190f14-85ff-4e48-b720-89d2be99d01f" providerId="ADAL" clId="{DB24FA13-42E3-45F9-B481-EEB2AF07D539}" dt="2025-03-03T21:29:22.735" v="1005" actId="1076"/>
          <ac:spMkLst>
            <pc:docMk/>
            <pc:sldMk cId="3784408709" sldId="2431"/>
            <ac:spMk id="35" creationId="{6A941358-026A-ACB4-0214-BB6A0AEC8196}"/>
          </ac:spMkLst>
        </pc:spChg>
        <pc:spChg chg="mod">
          <ac:chgData name="Sullivan, Lisa M (ENE)" userId="db190f14-85ff-4e48-b720-89d2be99d01f" providerId="ADAL" clId="{DB24FA13-42E3-45F9-B481-EEB2AF07D539}" dt="2025-03-03T21:29:26.170" v="1006" actId="1076"/>
          <ac:spMkLst>
            <pc:docMk/>
            <pc:sldMk cId="3784408709" sldId="2431"/>
            <ac:spMk id="37" creationId="{8CDB1B69-0D6F-B747-32CC-3CB8BFCBDC37}"/>
          </ac:spMkLst>
        </pc:spChg>
      </pc:sldChg>
      <pc:sldChg chg="add">
        <pc:chgData name="Sullivan, Lisa M (ENE)" userId="db190f14-85ff-4e48-b720-89d2be99d01f" providerId="ADAL" clId="{DB24FA13-42E3-45F9-B481-EEB2AF07D539}" dt="2025-03-03T20:53:34.155" v="0"/>
        <pc:sldMkLst>
          <pc:docMk/>
          <pc:sldMk cId="2106874842" sldId="2432"/>
        </pc:sldMkLst>
      </pc:sldChg>
      <pc:sldChg chg="modSp add mod setBg">
        <pc:chgData name="Sullivan, Lisa M (ENE)" userId="db190f14-85ff-4e48-b720-89d2be99d01f" providerId="ADAL" clId="{DB24FA13-42E3-45F9-B481-EEB2AF07D539}" dt="2025-03-03T21:11:09.130" v="729" actId="14100"/>
        <pc:sldMkLst>
          <pc:docMk/>
          <pc:sldMk cId="3070498182" sldId="2433"/>
        </pc:sldMkLst>
        <pc:spChg chg="mod">
          <ac:chgData name="Sullivan, Lisa M (ENE)" userId="db190f14-85ff-4e48-b720-89d2be99d01f" providerId="ADAL" clId="{DB24FA13-42E3-45F9-B481-EEB2AF07D539}" dt="2025-03-03T21:11:09.130" v="729" actId="14100"/>
          <ac:spMkLst>
            <pc:docMk/>
            <pc:sldMk cId="3070498182" sldId="2433"/>
            <ac:spMk id="17" creationId="{5AFE5279-545E-8A0B-CAD8-DC97757A20CC}"/>
          </ac:spMkLst>
        </pc:spChg>
      </pc:sldChg>
      <pc:sldChg chg="add del">
        <pc:chgData name="Sullivan, Lisa M (ENE)" userId="db190f14-85ff-4e48-b720-89d2be99d01f" providerId="ADAL" clId="{DB24FA13-42E3-45F9-B481-EEB2AF07D539}" dt="2025-03-03T21:30:51.498" v="1017" actId="2696"/>
        <pc:sldMkLst>
          <pc:docMk/>
          <pc:sldMk cId="873601498" sldId="2434"/>
        </pc:sldMkLst>
      </pc:sldChg>
      <pc:sldChg chg="del">
        <pc:chgData name="Sullivan, Lisa M (ENE)" userId="db190f14-85ff-4e48-b720-89d2be99d01f" providerId="ADAL" clId="{DB24FA13-42E3-45F9-B481-EEB2AF07D539}" dt="2025-03-03T21:04:25.594" v="440" actId="47"/>
        <pc:sldMkLst>
          <pc:docMk/>
          <pc:sldMk cId="2957708723" sldId="3012"/>
        </pc:sldMkLst>
      </pc:sldChg>
      <pc:sldChg chg="modSp add mod">
        <pc:chgData name="Sullivan, Lisa M (ENE)" userId="db190f14-85ff-4e48-b720-89d2be99d01f" providerId="ADAL" clId="{DB24FA13-42E3-45F9-B481-EEB2AF07D539}" dt="2025-03-03T21:17:02.600" v="746" actId="27636"/>
        <pc:sldMkLst>
          <pc:docMk/>
          <pc:sldMk cId="4067259260" sldId="3084"/>
        </pc:sldMkLst>
        <pc:spChg chg="mod">
          <ac:chgData name="Sullivan, Lisa M (ENE)" userId="db190f14-85ff-4e48-b720-89d2be99d01f" providerId="ADAL" clId="{DB24FA13-42E3-45F9-B481-EEB2AF07D539}" dt="2025-03-03T21:17:02.600" v="745" actId="27636"/>
          <ac:spMkLst>
            <pc:docMk/>
            <pc:sldMk cId="4067259260" sldId="3084"/>
            <ac:spMk id="18" creationId="{AA337FCE-B50C-6078-C012-DC0607BC17B1}"/>
          </ac:spMkLst>
        </pc:spChg>
        <pc:spChg chg="mod">
          <ac:chgData name="Sullivan, Lisa M (ENE)" userId="db190f14-85ff-4e48-b720-89d2be99d01f" providerId="ADAL" clId="{DB24FA13-42E3-45F9-B481-EEB2AF07D539}" dt="2025-03-03T21:17:02.600" v="746" actId="27636"/>
          <ac:spMkLst>
            <pc:docMk/>
            <pc:sldMk cId="4067259260" sldId="3084"/>
            <ac:spMk id="29" creationId="{0E2FBC3B-802D-5A5D-0007-5E2F6E5500F6}"/>
          </ac:spMkLst>
        </pc:spChg>
      </pc:sldChg>
      <pc:sldChg chg="addSp delSp modSp add mod setBg">
        <pc:chgData name="Sullivan, Lisa M (ENE)" userId="db190f14-85ff-4e48-b720-89d2be99d01f" providerId="ADAL" clId="{DB24FA13-42E3-45F9-B481-EEB2AF07D539}" dt="2025-03-03T21:56:44.065" v="1224" actId="478"/>
        <pc:sldMkLst>
          <pc:docMk/>
          <pc:sldMk cId="1562995596" sldId="3085"/>
        </pc:sldMkLst>
        <pc:spChg chg="add del mod">
          <ac:chgData name="Sullivan, Lisa M (ENE)" userId="db190f14-85ff-4e48-b720-89d2be99d01f" providerId="ADAL" clId="{DB24FA13-42E3-45F9-B481-EEB2AF07D539}" dt="2025-03-03T21:39:37.633" v="1091" actId="478"/>
          <ac:spMkLst>
            <pc:docMk/>
            <pc:sldMk cId="1562995596" sldId="3085"/>
            <ac:spMk id="3" creationId="{B04C4769-2D30-51F1-E6A5-92715DB9F00E}"/>
          </ac:spMkLst>
        </pc:spChg>
        <pc:spChg chg="add del mod">
          <ac:chgData name="Sullivan, Lisa M (ENE)" userId="db190f14-85ff-4e48-b720-89d2be99d01f" providerId="ADAL" clId="{DB24FA13-42E3-45F9-B481-EEB2AF07D539}" dt="2025-03-03T21:56:44.065" v="1224" actId="478"/>
          <ac:spMkLst>
            <pc:docMk/>
            <pc:sldMk cId="1562995596" sldId="3085"/>
            <ac:spMk id="5" creationId="{D547C282-21E5-AED1-BF79-96C7361117BE}"/>
          </ac:spMkLst>
        </pc:spChg>
        <pc:spChg chg="del mod">
          <ac:chgData name="Sullivan, Lisa M (ENE)" userId="db190f14-85ff-4e48-b720-89d2be99d01f" providerId="ADAL" clId="{DB24FA13-42E3-45F9-B481-EEB2AF07D539}" dt="2025-03-03T21:39:41.636" v="1093" actId="478"/>
          <ac:spMkLst>
            <pc:docMk/>
            <pc:sldMk cId="1562995596" sldId="3085"/>
            <ac:spMk id="12" creationId="{DA1BE71F-A235-6A83-248B-E298D5C87795}"/>
          </ac:spMkLst>
        </pc:spChg>
        <pc:spChg chg="mod">
          <ac:chgData name="Sullivan, Lisa M (ENE)" userId="db190f14-85ff-4e48-b720-89d2be99d01f" providerId="ADAL" clId="{DB24FA13-42E3-45F9-B481-EEB2AF07D539}" dt="2025-03-03T21:56:05.070" v="1194" actId="20577"/>
          <ac:spMkLst>
            <pc:docMk/>
            <pc:sldMk cId="1562995596" sldId="3085"/>
            <ac:spMk id="15" creationId="{561F1981-1B2A-3FE0-FF10-CDB534C92C18}"/>
          </ac:spMkLst>
        </pc:spChg>
        <pc:spChg chg="mod">
          <ac:chgData name="Sullivan, Lisa M (ENE)" userId="db190f14-85ff-4e48-b720-89d2be99d01f" providerId="ADAL" clId="{DB24FA13-42E3-45F9-B481-EEB2AF07D539}" dt="2025-03-03T21:56:40.837" v="1223" actId="27636"/>
          <ac:spMkLst>
            <pc:docMk/>
            <pc:sldMk cId="1562995596" sldId="3085"/>
            <ac:spMk id="16" creationId="{481A9310-0469-7CD7-7A09-5367325AA633}"/>
          </ac:spMkLst>
        </pc:spChg>
        <pc:spChg chg="del mod">
          <ac:chgData name="Sullivan, Lisa M (ENE)" userId="db190f14-85ff-4e48-b720-89d2be99d01f" providerId="ADAL" clId="{DB24FA13-42E3-45F9-B481-EEB2AF07D539}" dt="2025-03-03T21:39:35.273" v="1090" actId="478"/>
          <ac:spMkLst>
            <pc:docMk/>
            <pc:sldMk cId="1562995596" sldId="3085"/>
            <ac:spMk id="19" creationId="{D053F39F-BC68-0F81-3449-A44E970EB8BF}"/>
          </ac:spMkLst>
        </pc:spChg>
      </pc:sldChg>
      <pc:sldChg chg="modSp add del mod">
        <pc:chgData name="Sullivan, Lisa M (ENE)" userId="db190f14-85ff-4e48-b720-89d2be99d01f" providerId="ADAL" clId="{DB24FA13-42E3-45F9-B481-EEB2AF07D539}" dt="2025-03-03T21:18:48.056" v="750" actId="2696"/>
        <pc:sldMkLst>
          <pc:docMk/>
          <pc:sldMk cId="3516321973" sldId="3091"/>
        </pc:sldMkLst>
        <pc:spChg chg="mod">
          <ac:chgData name="Sullivan, Lisa M (ENE)" userId="db190f14-85ff-4e48-b720-89d2be99d01f" providerId="ADAL" clId="{DB24FA13-42E3-45F9-B481-EEB2AF07D539}" dt="2025-03-03T21:17:02.544" v="739" actId="27636"/>
          <ac:spMkLst>
            <pc:docMk/>
            <pc:sldMk cId="3516321973" sldId="3091"/>
            <ac:spMk id="2" creationId="{BC552AC2-731C-6D32-17F3-DD6F10CC7F30}"/>
          </ac:spMkLst>
        </pc:spChg>
      </pc:sldChg>
      <pc:sldChg chg="new del">
        <pc:chgData name="Sullivan, Lisa M (ENE)" userId="db190f14-85ff-4e48-b720-89d2be99d01f" providerId="ADAL" clId="{DB24FA13-42E3-45F9-B481-EEB2AF07D539}" dt="2025-03-03T21:18:30.520" v="749" actId="47"/>
        <pc:sldMkLst>
          <pc:docMk/>
          <pc:sldMk cId="166687619" sldId="3092"/>
        </pc:sldMkLst>
      </pc:sldChg>
      <pc:sldChg chg="modSp add del mod">
        <pc:chgData name="Sullivan, Lisa M (ENE)" userId="db190f14-85ff-4e48-b720-89d2be99d01f" providerId="ADAL" clId="{DB24FA13-42E3-45F9-B481-EEB2AF07D539}" dt="2025-03-03T21:38:41.094" v="1056" actId="47"/>
        <pc:sldMkLst>
          <pc:docMk/>
          <pc:sldMk cId="1712866164" sldId="3116"/>
        </pc:sldMkLst>
        <pc:spChg chg="mod">
          <ac:chgData name="Sullivan, Lisa M (ENE)" userId="db190f14-85ff-4e48-b720-89d2be99d01f" providerId="ADAL" clId="{DB24FA13-42E3-45F9-B481-EEB2AF07D539}" dt="2025-03-03T21:33:39.155" v="1033" actId="27636"/>
          <ac:spMkLst>
            <pc:docMk/>
            <pc:sldMk cId="1712866164" sldId="3116"/>
            <ac:spMk id="5" creationId="{1B67593D-D260-E2C3-B7E5-7329F861C951}"/>
          </ac:spMkLst>
        </pc:spChg>
      </pc:sldChg>
      <pc:sldChg chg="modSp add del mod">
        <pc:chgData name="Sullivan, Lisa M (ENE)" userId="db190f14-85ff-4e48-b720-89d2be99d01f" providerId="ADAL" clId="{DB24FA13-42E3-45F9-B481-EEB2AF07D539}" dt="2025-03-03T22:02:49.138" v="1245" actId="2696"/>
        <pc:sldMkLst>
          <pc:docMk/>
          <pc:sldMk cId="1814583981" sldId="3117"/>
        </pc:sldMkLst>
        <pc:spChg chg="mod">
          <ac:chgData name="Sullivan, Lisa M (ENE)" userId="db190f14-85ff-4e48-b720-89d2be99d01f" providerId="ADAL" clId="{DB24FA13-42E3-45F9-B481-EEB2AF07D539}" dt="2025-03-03T21:33:39.155" v="1032" actId="27636"/>
          <ac:spMkLst>
            <pc:docMk/>
            <pc:sldMk cId="1814583981" sldId="3117"/>
            <ac:spMk id="5" creationId="{EB4A0D6A-35E6-1B85-8A50-B609D032112A}"/>
          </ac:spMkLst>
        </pc:spChg>
      </pc:sldChg>
      <pc:sldChg chg="modSp add del mod">
        <pc:chgData name="Sullivan, Lisa M (ENE)" userId="db190f14-85ff-4e48-b720-89d2be99d01f" providerId="ADAL" clId="{DB24FA13-42E3-45F9-B481-EEB2AF07D539}" dt="2025-03-03T21:38:45.538" v="1057" actId="47"/>
        <pc:sldMkLst>
          <pc:docMk/>
          <pc:sldMk cId="3445473854" sldId="3118"/>
        </pc:sldMkLst>
        <pc:spChg chg="mod">
          <ac:chgData name="Sullivan, Lisa M (ENE)" userId="db190f14-85ff-4e48-b720-89d2be99d01f" providerId="ADAL" clId="{DB24FA13-42E3-45F9-B481-EEB2AF07D539}" dt="2025-03-03T21:33:39.171" v="1034" actId="27636"/>
          <ac:spMkLst>
            <pc:docMk/>
            <pc:sldMk cId="3445473854" sldId="3118"/>
            <ac:spMk id="5" creationId="{76C9E0E5-A125-FCBA-B25C-4355429FABA1}"/>
          </ac:spMkLst>
        </pc:spChg>
      </pc:sldChg>
      <pc:sldChg chg="addSp delSp modSp add del mod ord">
        <pc:chgData name="Sullivan, Lisa M (ENE)" userId="db190f14-85ff-4e48-b720-89d2be99d01f" providerId="ADAL" clId="{DB24FA13-42E3-45F9-B481-EEB2AF07D539}" dt="2025-03-03T21:48:03.376" v="1183" actId="47"/>
        <pc:sldMkLst>
          <pc:docMk/>
          <pc:sldMk cId="2148757330" sldId="3119"/>
        </pc:sldMkLst>
        <pc:spChg chg="mod">
          <ac:chgData name="Sullivan, Lisa M (ENE)" userId="db190f14-85ff-4e48-b720-89d2be99d01f" providerId="ADAL" clId="{DB24FA13-42E3-45F9-B481-EEB2AF07D539}" dt="2025-03-03T21:33:39.171" v="1035" actId="27636"/>
          <ac:spMkLst>
            <pc:docMk/>
            <pc:sldMk cId="2148757330" sldId="3119"/>
            <ac:spMk id="5" creationId="{8E08BB33-5DB1-99E6-2793-EBB0FC2D1D5C}"/>
          </ac:spMkLst>
        </pc:spChg>
        <pc:spChg chg="mod">
          <ac:chgData name="Sullivan, Lisa M (ENE)" userId="db190f14-85ff-4e48-b720-89d2be99d01f" providerId="ADAL" clId="{DB24FA13-42E3-45F9-B481-EEB2AF07D539}" dt="2025-03-03T21:41:34.203" v="1167" actId="1076"/>
          <ac:spMkLst>
            <pc:docMk/>
            <pc:sldMk cId="2148757330" sldId="3119"/>
            <ac:spMk id="6" creationId="{8A97C4A7-E2B3-52EA-851A-CADB51AE8E63}"/>
          </ac:spMkLst>
        </pc:spChg>
        <pc:graphicFrameChg chg="add del mod modGraphic">
          <ac:chgData name="Sullivan, Lisa M (ENE)" userId="db190f14-85ff-4e48-b720-89d2be99d01f" providerId="ADAL" clId="{DB24FA13-42E3-45F9-B481-EEB2AF07D539}" dt="2025-03-03T21:45:48.933" v="1176" actId="478"/>
          <ac:graphicFrameMkLst>
            <pc:docMk/>
            <pc:sldMk cId="2148757330" sldId="3119"/>
            <ac:graphicFrameMk id="3" creationId="{38D27A9A-B301-268E-D026-15D161A03664}"/>
          </ac:graphicFrameMkLst>
        </pc:graphicFrameChg>
      </pc:sldChg>
      <pc:sldChg chg="add">
        <pc:chgData name="Sullivan, Lisa M (ENE)" userId="db190f14-85ff-4e48-b720-89d2be99d01f" providerId="ADAL" clId="{DB24FA13-42E3-45F9-B481-EEB2AF07D539}" dt="2025-03-03T21:33:38.997" v="1021"/>
        <pc:sldMkLst>
          <pc:docMk/>
          <pc:sldMk cId="1355111866" sldId="3120"/>
        </pc:sldMkLst>
      </pc:sldChg>
      <pc:sldChg chg="add">
        <pc:chgData name="Sullivan, Lisa M (ENE)" userId="db190f14-85ff-4e48-b720-89d2be99d01f" providerId="ADAL" clId="{DB24FA13-42E3-45F9-B481-EEB2AF07D539}" dt="2025-03-03T21:33:38.997" v="1021"/>
        <pc:sldMkLst>
          <pc:docMk/>
          <pc:sldMk cId="3039750582" sldId="3121"/>
        </pc:sldMkLst>
      </pc:sldChg>
      <pc:sldChg chg="add">
        <pc:chgData name="Sullivan, Lisa M (ENE)" userId="db190f14-85ff-4e48-b720-89d2be99d01f" providerId="ADAL" clId="{DB24FA13-42E3-45F9-B481-EEB2AF07D539}" dt="2025-03-03T21:33:38.997" v="1021"/>
        <pc:sldMkLst>
          <pc:docMk/>
          <pc:sldMk cId="2802118327" sldId="3122"/>
        </pc:sldMkLst>
      </pc:sldChg>
      <pc:sldChg chg="add">
        <pc:chgData name="Sullivan, Lisa M (ENE)" userId="db190f14-85ff-4e48-b720-89d2be99d01f" providerId="ADAL" clId="{DB24FA13-42E3-45F9-B481-EEB2AF07D539}" dt="2025-03-03T21:33:38.997" v="1021"/>
        <pc:sldMkLst>
          <pc:docMk/>
          <pc:sldMk cId="2751228373" sldId="3123"/>
        </pc:sldMkLst>
      </pc:sldChg>
      <pc:sldChg chg="add">
        <pc:chgData name="Sullivan, Lisa M (ENE)" userId="db190f14-85ff-4e48-b720-89d2be99d01f" providerId="ADAL" clId="{DB24FA13-42E3-45F9-B481-EEB2AF07D539}" dt="2025-03-03T21:33:38.997" v="1021"/>
        <pc:sldMkLst>
          <pc:docMk/>
          <pc:sldMk cId="4262458021" sldId="3124"/>
        </pc:sldMkLst>
      </pc:sldChg>
      <pc:sldChg chg="add">
        <pc:chgData name="Sullivan, Lisa M (ENE)" userId="db190f14-85ff-4e48-b720-89d2be99d01f" providerId="ADAL" clId="{DB24FA13-42E3-45F9-B481-EEB2AF07D539}" dt="2025-03-03T21:33:38.997" v="1021"/>
        <pc:sldMkLst>
          <pc:docMk/>
          <pc:sldMk cId="2450621531" sldId="3125"/>
        </pc:sldMkLst>
      </pc:sldChg>
      <pc:sldChg chg="add">
        <pc:chgData name="Sullivan, Lisa M (ENE)" userId="db190f14-85ff-4e48-b720-89d2be99d01f" providerId="ADAL" clId="{DB24FA13-42E3-45F9-B481-EEB2AF07D539}" dt="2025-03-03T21:33:38.997" v="1021"/>
        <pc:sldMkLst>
          <pc:docMk/>
          <pc:sldMk cId="1760014685" sldId="3126"/>
        </pc:sldMkLst>
      </pc:sldChg>
      <pc:sldChg chg="delSp modSp add mod">
        <pc:chgData name="Sullivan, Lisa M (ENE)" userId="db190f14-85ff-4e48-b720-89d2be99d01f" providerId="ADAL" clId="{DB24FA13-42E3-45F9-B481-EEB2AF07D539}" dt="2025-03-03T21:40:32.846" v="1129" actId="20577"/>
        <pc:sldMkLst>
          <pc:docMk/>
          <pc:sldMk cId="991189042" sldId="3127"/>
        </pc:sldMkLst>
        <pc:spChg chg="del">
          <ac:chgData name="Sullivan, Lisa M (ENE)" userId="db190f14-85ff-4e48-b720-89d2be99d01f" providerId="ADAL" clId="{DB24FA13-42E3-45F9-B481-EEB2AF07D539}" dt="2025-03-03T21:40:21.640" v="1121" actId="478"/>
          <ac:spMkLst>
            <pc:docMk/>
            <pc:sldMk cId="991189042" sldId="3127"/>
            <ac:spMk id="5" creationId="{324F534A-757C-598C-C9D1-768C16BE0E80}"/>
          </ac:spMkLst>
        </pc:spChg>
        <pc:spChg chg="mod">
          <ac:chgData name="Sullivan, Lisa M (ENE)" userId="db190f14-85ff-4e48-b720-89d2be99d01f" providerId="ADAL" clId="{DB24FA13-42E3-45F9-B481-EEB2AF07D539}" dt="2025-03-03T21:40:14.560" v="1120" actId="20577"/>
          <ac:spMkLst>
            <pc:docMk/>
            <pc:sldMk cId="991189042" sldId="3127"/>
            <ac:spMk id="15" creationId="{4E3F0D70-532B-296A-1E1C-DE2A11C73A5E}"/>
          </ac:spMkLst>
        </pc:spChg>
        <pc:spChg chg="mod">
          <ac:chgData name="Sullivan, Lisa M (ENE)" userId="db190f14-85ff-4e48-b720-89d2be99d01f" providerId="ADAL" clId="{DB24FA13-42E3-45F9-B481-EEB2AF07D539}" dt="2025-03-03T21:40:32.846" v="1129" actId="20577"/>
          <ac:spMkLst>
            <pc:docMk/>
            <pc:sldMk cId="991189042" sldId="3127"/>
            <ac:spMk id="16" creationId="{8B8726B2-BD97-55B9-730F-2F9FA5BF2A45}"/>
          </ac:spMkLst>
        </pc:spChg>
      </pc:sldChg>
      <pc:sldChg chg="modSp add mod">
        <pc:chgData name="Sullivan, Lisa M (ENE)" userId="db190f14-85ff-4e48-b720-89d2be99d01f" providerId="ADAL" clId="{DB24FA13-42E3-45F9-B481-EEB2AF07D539}" dt="2025-03-03T21:56:26.062" v="1210" actId="20577"/>
        <pc:sldMkLst>
          <pc:docMk/>
          <pc:sldMk cId="365082093" sldId="3128"/>
        </pc:sldMkLst>
        <pc:spChg chg="mod">
          <ac:chgData name="Sullivan, Lisa M (ENE)" userId="db190f14-85ff-4e48-b720-89d2be99d01f" providerId="ADAL" clId="{DB24FA13-42E3-45F9-B481-EEB2AF07D539}" dt="2025-03-03T21:56:26.062" v="1210" actId="20577"/>
          <ac:spMkLst>
            <pc:docMk/>
            <pc:sldMk cId="365082093" sldId="3128"/>
            <ac:spMk id="16" creationId="{3160E97F-E3E3-AE65-61B2-EF9FB421051D}"/>
          </ac:spMkLst>
        </pc:spChg>
      </pc:sldChg>
      <pc:sldMasterChg chg="delSldLayout">
        <pc:chgData name="Sullivan, Lisa M (ENE)" userId="db190f14-85ff-4e48-b720-89d2be99d01f" providerId="ADAL" clId="{DB24FA13-42E3-45F9-B481-EEB2AF07D539}" dt="2025-03-03T22:03:10.068" v="1246" actId="47"/>
        <pc:sldMasterMkLst>
          <pc:docMk/>
          <pc:sldMasterMk cId="0" sldId="2147483685"/>
        </pc:sldMasterMkLst>
        <pc:sldLayoutChg chg="del">
          <pc:chgData name="Sullivan, Lisa M (ENE)" userId="db190f14-85ff-4e48-b720-89d2be99d01f" providerId="ADAL" clId="{DB24FA13-42E3-45F9-B481-EEB2AF07D539}" dt="2025-03-03T21:12:14.362" v="736" actId="47"/>
          <pc:sldLayoutMkLst>
            <pc:docMk/>
            <pc:sldMasterMk cId="0" sldId="2147483685"/>
            <pc:sldLayoutMk cId="0" sldId="2147483707"/>
          </pc:sldLayoutMkLst>
        </pc:sldLayoutChg>
        <pc:sldLayoutChg chg="del">
          <pc:chgData name="Sullivan, Lisa M (ENE)" userId="db190f14-85ff-4e48-b720-89d2be99d01f" providerId="ADAL" clId="{DB24FA13-42E3-45F9-B481-EEB2AF07D539}" dt="2025-03-03T21:26:01.816" v="970" actId="47"/>
          <pc:sldLayoutMkLst>
            <pc:docMk/>
            <pc:sldMasterMk cId="0" sldId="2147483685"/>
            <pc:sldLayoutMk cId="3491642622" sldId="2147483708"/>
          </pc:sldLayoutMkLst>
        </pc:sldLayoutChg>
        <pc:sldLayoutChg chg="del">
          <pc:chgData name="Sullivan, Lisa M (ENE)" userId="db190f14-85ff-4e48-b720-89d2be99d01f" providerId="ADAL" clId="{DB24FA13-42E3-45F9-B481-EEB2AF07D539}" dt="2025-03-03T21:07:22.213" v="707" actId="47"/>
          <pc:sldLayoutMkLst>
            <pc:docMk/>
            <pc:sldMasterMk cId="0" sldId="2147483685"/>
            <pc:sldLayoutMk cId="3309444404" sldId="2147483711"/>
          </pc:sldLayoutMkLst>
        </pc:sldLayoutChg>
        <pc:sldLayoutChg chg="del">
          <pc:chgData name="Sullivan, Lisa M (ENE)" userId="db190f14-85ff-4e48-b720-89d2be99d01f" providerId="ADAL" clId="{DB24FA13-42E3-45F9-B481-EEB2AF07D539}" dt="2025-03-03T21:30:41.685" v="1016" actId="2696"/>
          <pc:sldLayoutMkLst>
            <pc:docMk/>
            <pc:sldMasterMk cId="0" sldId="2147483685"/>
            <pc:sldLayoutMk cId="179045910" sldId="2147483715"/>
          </pc:sldLayoutMkLst>
        </pc:sldLayoutChg>
        <pc:sldLayoutChg chg="del">
          <pc:chgData name="Sullivan, Lisa M (ENE)" userId="db190f14-85ff-4e48-b720-89d2be99d01f" providerId="ADAL" clId="{DB24FA13-42E3-45F9-B481-EEB2AF07D539}" dt="2025-03-03T21:18:48.056" v="750" actId="2696"/>
          <pc:sldLayoutMkLst>
            <pc:docMk/>
            <pc:sldMasterMk cId="0" sldId="2147483685"/>
            <pc:sldLayoutMk cId="1357188482" sldId="2147483718"/>
          </pc:sldLayoutMkLst>
        </pc:sldLayoutChg>
        <pc:sldLayoutChg chg="del">
          <pc:chgData name="Sullivan, Lisa M (ENE)" userId="db190f14-85ff-4e48-b720-89d2be99d01f" providerId="ADAL" clId="{DB24FA13-42E3-45F9-B481-EEB2AF07D539}" dt="2025-03-03T21:34:18.018" v="1037" actId="47"/>
          <pc:sldLayoutMkLst>
            <pc:docMk/>
            <pc:sldMasterMk cId="0" sldId="2147483685"/>
            <pc:sldLayoutMk cId="1203342020" sldId="2147483719"/>
          </pc:sldLayoutMkLst>
        </pc:sldLayoutChg>
        <pc:sldLayoutChg chg="del">
          <pc:chgData name="Sullivan, Lisa M (ENE)" userId="db190f14-85ff-4e48-b720-89d2be99d01f" providerId="ADAL" clId="{DB24FA13-42E3-45F9-B481-EEB2AF07D539}" dt="2025-03-03T22:03:10.068" v="1246" actId="47"/>
          <pc:sldLayoutMkLst>
            <pc:docMk/>
            <pc:sldMasterMk cId="0" sldId="2147483685"/>
            <pc:sldLayoutMk cId="2967866076" sldId="2147483724"/>
          </pc:sldLayoutMkLst>
        </pc:sldLayoutChg>
        <pc:sldLayoutChg chg="del">
          <pc:chgData name="Sullivan, Lisa M (ENE)" userId="db190f14-85ff-4e48-b720-89d2be99d01f" providerId="ADAL" clId="{DB24FA13-42E3-45F9-B481-EEB2AF07D539}" dt="2025-03-03T21:38:19.009" v="1054" actId="2696"/>
          <pc:sldLayoutMkLst>
            <pc:docMk/>
            <pc:sldMasterMk cId="0" sldId="2147483685"/>
            <pc:sldLayoutMk cId="1695685333" sldId="214748372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New Construction</a:t>
            </a:r>
            <a:r>
              <a:rPr lang="en-US" sz="1800" b="1" baseline="0" dirty="0"/>
              <a:t> % of </a:t>
            </a:r>
            <a:r>
              <a:rPr lang="en-US" sz="1800" b="1" dirty="0"/>
              <a:t>MA total </a:t>
            </a:r>
          </a:p>
          <a:p>
            <a:pPr>
              <a:defRPr sz="1800" b="1"/>
            </a:pPr>
            <a:r>
              <a:rPr lang="en-US" sz="1800" b="1" dirty="0"/>
              <a:t>2024-2050</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1"/>
          <c:order val="0"/>
          <c:tx>
            <c:strRef>
              <c:f>Sheet1!$C$4</c:f>
              <c:strCache>
                <c:ptCount val="1"/>
                <c:pt idx="0">
                  <c:v>% Existing buildings</c:v>
                </c:pt>
              </c:strCache>
            </c:strRef>
          </c:tx>
          <c:spPr>
            <a:solidFill>
              <a:schemeClr val="accent1">
                <a:lumMod val="60000"/>
                <a:lumOff val="40000"/>
              </a:schemeClr>
            </a:solidFill>
            <a:ln>
              <a:noFill/>
            </a:ln>
            <a:effectLst/>
          </c:spPr>
          <c:cat>
            <c:numRef>
              <c:f>Sheet1!$F$9:$F$35</c:f>
              <c:numCache>
                <c:formatCode>General</c:formatCode>
                <c:ptCount val="2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numCache>
            </c:numRef>
          </c:cat>
          <c:val>
            <c:numRef>
              <c:f>Sheet1!$K$9:$K$35</c:f>
              <c:numCache>
                <c:formatCode>0.0%</c:formatCode>
                <c:ptCount val="27"/>
                <c:pt idx="0">
                  <c:v>0.98182212565250249</c:v>
                </c:pt>
                <c:pt idx="1">
                  <c:v>0.97576283420333643</c:v>
                </c:pt>
                <c:pt idx="2">
                  <c:v>0.96970354275417103</c:v>
                </c:pt>
                <c:pt idx="3">
                  <c:v>0.96364425130500475</c:v>
                </c:pt>
                <c:pt idx="4">
                  <c:v>0.95758495985583869</c:v>
                </c:pt>
                <c:pt idx="5">
                  <c:v>0.95152566840667285</c:v>
                </c:pt>
                <c:pt idx="6">
                  <c:v>0.9454663769575069</c:v>
                </c:pt>
                <c:pt idx="7">
                  <c:v>0.94236246923390998</c:v>
                </c:pt>
                <c:pt idx="8">
                  <c:v>0.93925856151031273</c:v>
                </c:pt>
                <c:pt idx="9">
                  <c:v>0.93615465378671547</c:v>
                </c:pt>
                <c:pt idx="10">
                  <c:v>0.93305074606311844</c:v>
                </c:pt>
                <c:pt idx="11">
                  <c:v>0.92994683833952119</c:v>
                </c:pt>
                <c:pt idx="12">
                  <c:v>0.92684293061592382</c:v>
                </c:pt>
                <c:pt idx="13">
                  <c:v>0.92373902289232668</c:v>
                </c:pt>
                <c:pt idx="14">
                  <c:v>0.92063511516872931</c:v>
                </c:pt>
                <c:pt idx="15">
                  <c:v>0.91753120744513239</c:v>
                </c:pt>
                <c:pt idx="16">
                  <c:v>0.91442729972153458</c:v>
                </c:pt>
                <c:pt idx="17">
                  <c:v>0.91285598082942387</c:v>
                </c:pt>
                <c:pt idx="18">
                  <c:v>0.91128466193731261</c:v>
                </c:pt>
                <c:pt idx="19">
                  <c:v>0.90971334304520179</c:v>
                </c:pt>
                <c:pt idx="20">
                  <c:v>0.90814202415309053</c:v>
                </c:pt>
                <c:pt idx="21">
                  <c:v>0.90657070526097994</c:v>
                </c:pt>
                <c:pt idx="22">
                  <c:v>0.90499938636886867</c:v>
                </c:pt>
                <c:pt idx="23">
                  <c:v>0.90342806747675763</c:v>
                </c:pt>
                <c:pt idx="24">
                  <c:v>0.90185674858464648</c:v>
                </c:pt>
                <c:pt idx="25">
                  <c:v>0.90028542969253544</c:v>
                </c:pt>
                <c:pt idx="26">
                  <c:v>0.89871411080042418</c:v>
                </c:pt>
              </c:numCache>
            </c:numRef>
          </c:val>
          <c:extLst>
            <c:ext xmlns:c16="http://schemas.microsoft.com/office/drawing/2014/chart" uri="{C3380CC4-5D6E-409C-BE32-E72D297353CC}">
              <c16:uniqueId val="{00000000-8B54-4EA9-A747-1C7A44B8EC53}"/>
            </c:ext>
          </c:extLst>
        </c:ser>
        <c:ser>
          <c:idx val="0"/>
          <c:order val="1"/>
          <c:tx>
            <c:strRef>
              <c:f>Sheet1!$D$4</c:f>
              <c:strCache>
                <c:ptCount val="1"/>
                <c:pt idx="0">
                  <c:v>% New Construction</c:v>
                </c:pt>
              </c:strCache>
            </c:strRef>
          </c:tx>
          <c:spPr>
            <a:solidFill>
              <a:srgbClr val="00B050"/>
            </a:solidFill>
            <a:ln>
              <a:noFill/>
            </a:ln>
            <a:effectLst/>
          </c:spPr>
          <c:cat>
            <c:numRef>
              <c:f>Sheet1!$F$9:$F$35</c:f>
              <c:numCache>
                <c:formatCode>General</c:formatCode>
                <c:ptCount val="2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numCache>
            </c:numRef>
          </c:cat>
          <c:val>
            <c:numRef>
              <c:f>Sheet1!$J$9:$J$35</c:f>
              <c:numCache>
                <c:formatCode>0.0%</c:formatCode>
                <c:ptCount val="27"/>
                <c:pt idx="0">
                  <c:v>1.8177874347497618E-2</c:v>
                </c:pt>
                <c:pt idx="1">
                  <c:v>3.6355748694995235E-2</c:v>
                </c:pt>
                <c:pt idx="2">
                  <c:v>5.4533623042492874E-2</c:v>
                </c:pt>
                <c:pt idx="3">
                  <c:v>7.2711497389990498E-2</c:v>
                </c:pt>
                <c:pt idx="4">
                  <c:v>9.0889371737488109E-2</c:v>
                </c:pt>
                <c:pt idx="5">
                  <c:v>0.10906724608498573</c:v>
                </c:pt>
                <c:pt idx="6">
                  <c:v>0.12724512043248337</c:v>
                </c:pt>
                <c:pt idx="7">
                  <c:v>0.136556843603275</c:v>
                </c:pt>
                <c:pt idx="8">
                  <c:v>0.14586856677406662</c:v>
                </c:pt>
                <c:pt idx="9">
                  <c:v>0.15518028994485825</c:v>
                </c:pt>
                <c:pt idx="10">
                  <c:v>0.16449201311564987</c:v>
                </c:pt>
                <c:pt idx="11">
                  <c:v>0.17380373628644152</c:v>
                </c:pt>
                <c:pt idx="12">
                  <c:v>0.18311545945723318</c:v>
                </c:pt>
                <c:pt idx="13">
                  <c:v>0.1924271826280248</c:v>
                </c:pt>
                <c:pt idx="14">
                  <c:v>0.20173890579881645</c:v>
                </c:pt>
                <c:pt idx="15">
                  <c:v>0.21105062896960811</c:v>
                </c:pt>
                <c:pt idx="16">
                  <c:v>0.22036235214039995</c:v>
                </c:pt>
                <c:pt idx="17">
                  <c:v>0.2250763088167331</c:v>
                </c:pt>
                <c:pt idx="18">
                  <c:v>0.22979026549306619</c:v>
                </c:pt>
                <c:pt idx="19">
                  <c:v>0.23450422216939928</c:v>
                </c:pt>
                <c:pt idx="20">
                  <c:v>0.23921817884573238</c:v>
                </c:pt>
                <c:pt idx="21">
                  <c:v>0.24393213552206547</c:v>
                </c:pt>
                <c:pt idx="22">
                  <c:v>0.24864609219839853</c:v>
                </c:pt>
                <c:pt idx="23">
                  <c:v>0.25336004887473162</c:v>
                </c:pt>
                <c:pt idx="24">
                  <c:v>0.25807400555106474</c:v>
                </c:pt>
                <c:pt idx="25">
                  <c:v>0.26278796222739781</c:v>
                </c:pt>
                <c:pt idx="26">
                  <c:v>0.26750191890373159</c:v>
                </c:pt>
              </c:numCache>
            </c:numRef>
          </c:val>
          <c:extLst>
            <c:ext xmlns:c16="http://schemas.microsoft.com/office/drawing/2014/chart" uri="{C3380CC4-5D6E-409C-BE32-E72D297353CC}">
              <c16:uniqueId val="{00000001-8B54-4EA9-A747-1C7A44B8EC53}"/>
            </c:ext>
          </c:extLst>
        </c:ser>
        <c:dLbls>
          <c:showLegendKey val="0"/>
          <c:showVal val="0"/>
          <c:showCatName val="0"/>
          <c:showSerName val="0"/>
          <c:showPercent val="0"/>
          <c:showBubbleSize val="0"/>
        </c:dLbls>
        <c:axId val="664390288"/>
        <c:axId val="664389304"/>
      </c:areaChart>
      <c:catAx>
        <c:axId val="6643902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64389304"/>
        <c:crosses val="autoZero"/>
        <c:auto val="1"/>
        <c:lblAlgn val="ctr"/>
        <c:lblOffset val="100"/>
        <c:tickLblSkip val="2"/>
        <c:noMultiLvlLbl val="0"/>
      </c:catAx>
      <c:valAx>
        <c:axId val="664389304"/>
        <c:scaling>
          <c:orientation val="minMax"/>
          <c:max val="1.2"/>
        </c:scaling>
        <c:delete val="0"/>
        <c:axPos val="l"/>
        <c:majorGridlines>
          <c:spPr>
            <a:ln w="9525" cap="flat" cmpd="sng" algn="ctr">
              <a:solidFill>
                <a:schemeClr val="tx1">
                  <a:lumMod val="15000"/>
                  <a:lumOff val="85000"/>
                </a:schemeClr>
              </a:solidFill>
              <a:round/>
            </a:ln>
            <a:effectLst/>
          </c:spPr>
        </c:majorGridlines>
        <c:numFmt formatCode="0%" sourceLinked="0"/>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64390288"/>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34109339457567805"/>
          <c:y val="0.49805458528210289"/>
          <c:w val="0.37059076990376205"/>
          <c:h val="0.14705819667278433"/>
        </c:manualLayout>
      </c:layout>
      <c:overlay val="0"/>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971_B985D83F.xml><?xml version="1.0" encoding="utf-8"?>
<p188:cmLst xmlns:a="http://schemas.openxmlformats.org/drawingml/2006/main" xmlns:r="http://schemas.openxmlformats.org/officeDocument/2006/relationships" xmlns:p188="http://schemas.microsoft.com/office/powerpoint/2018/8/main">
  <p188:cm id="{1950382F-9C0D-4AE1-A184-D6630EE9DF16}" authorId="{222EA4F0-5768-CAEE-50E7-53CE42A9A9B3}" status="resolved" created="2025-02-12T20:12:13.878">
    <ac:txMkLst xmlns:ac="http://schemas.microsoft.com/office/drawing/2013/main/command">
      <pc:docMk xmlns:pc="http://schemas.microsoft.com/office/powerpoint/2013/main/command"/>
      <pc:sldMk xmlns:pc="http://schemas.microsoft.com/office/powerpoint/2013/main/command" cId="3112556607" sldId="2417"/>
      <ac:spMk id="4" creationId="{2B111264-3683-1D7F-BA47-3A907F3D08BD}"/>
      <ac:txMk cp="19" len="23">
        <ac:context len="43" hash="4002480054"/>
      </ac:txMk>
    </ac:txMkLst>
    <p188:replyLst>
      <p188:reply id="{DE127042-59BE-425F-BF55-8EB1057D6A24}" authorId="{2E0C4863-FE01-C7D6-91FC-4625CD042B4C}" created="2025-02-12T20:42:14.757">
        <p188:txBody>
          <a:bodyPr/>
          <a:lstStyle/>
          <a:p>
            <a:r>
              <a:rPr lang="en-US"/>
              <a:t>Looks great!  I made a few very minor edits</a:t>
            </a:r>
          </a:p>
        </p188:txBody>
      </p188:reply>
    </p188:replyLst>
    <p188:txBody>
      <a:bodyPr/>
      <a:lstStyle/>
      <a:p>
        <a:r>
          <a:rPr lang="en-US"/>
          <a:t>[@Ormond, Paul (ENE)]  Anything to add or elaborate on here?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311" tIns="46656" rIns="93311" bIns="46656" numCol="1" anchor="t" anchorCtr="0" compatLnSpc="1">
            <a:prstTxWarp prst="textNoShape">
              <a:avLst/>
            </a:prstTxWarp>
          </a:bodyPr>
          <a:lstStyle>
            <a:lvl1pPr algn="l" defTabSz="933219">
              <a:defRPr kumimoji="0" sz="1300" dirty="0">
                <a:latin typeface="Arial" charset="0"/>
                <a:cs typeface="+mn-cs"/>
              </a:defRPr>
            </a:lvl1pPr>
          </a:lstStyle>
          <a:p>
            <a:pPr>
              <a:defRPr/>
            </a:pPr>
            <a:endParaRPr lang="en-US" dirty="0"/>
          </a:p>
        </p:txBody>
      </p:sp>
      <p:sp>
        <p:nvSpPr>
          <p:cNvPr id="247811"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311" tIns="46656" rIns="93311" bIns="46656" numCol="1" anchor="t" anchorCtr="0" compatLnSpc="1">
            <a:prstTxWarp prst="textNoShape">
              <a:avLst/>
            </a:prstTxWarp>
          </a:bodyPr>
          <a:lstStyle>
            <a:lvl1pPr algn="r" defTabSz="933219">
              <a:defRPr kumimoji="0" sz="1300" dirty="0">
                <a:latin typeface="Arial" charset="0"/>
                <a:cs typeface="+mn-cs"/>
              </a:defRPr>
            </a:lvl1pPr>
          </a:lstStyle>
          <a:p>
            <a:pPr>
              <a:defRPr/>
            </a:pPr>
            <a:endParaRPr lang="en-US" dirty="0"/>
          </a:p>
        </p:txBody>
      </p:sp>
      <p:sp>
        <p:nvSpPr>
          <p:cNvPr id="247812" name="Rectangle 4"/>
          <p:cNvSpPr>
            <a:spLocks noGrp="1" noChangeArrowheads="1"/>
          </p:cNvSpPr>
          <p:nvPr>
            <p:ph type="ftr" sz="quarter" idx="2"/>
          </p:nvPr>
        </p:nvSpPr>
        <p:spPr bwMode="auto">
          <a:xfrm>
            <a:off x="0" y="8831263"/>
            <a:ext cx="3038475" cy="463550"/>
          </a:xfrm>
          <a:prstGeom prst="rect">
            <a:avLst/>
          </a:prstGeom>
          <a:noFill/>
          <a:ln w="9525">
            <a:noFill/>
            <a:miter lim="800000"/>
            <a:headEnd/>
            <a:tailEnd/>
          </a:ln>
          <a:effectLst/>
        </p:spPr>
        <p:txBody>
          <a:bodyPr vert="horz" wrap="square" lIns="93311" tIns="46656" rIns="93311" bIns="46656" numCol="1" anchor="b" anchorCtr="0" compatLnSpc="1">
            <a:prstTxWarp prst="textNoShape">
              <a:avLst/>
            </a:prstTxWarp>
          </a:bodyPr>
          <a:lstStyle>
            <a:lvl1pPr algn="l" defTabSz="933219">
              <a:defRPr kumimoji="0" sz="1300" dirty="0">
                <a:latin typeface="Arial" charset="0"/>
                <a:cs typeface="+mn-cs"/>
              </a:defRPr>
            </a:lvl1pPr>
          </a:lstStyle>
          <a:p>
            <a:pPr>
              <a:defRPr/>
            </a:pPr>
            <a:endParaRPr lang="en-US" dirty="0"/>
          </a:p>
        </p:txBody>
      </p:sp>
      <p:sp>
        <p:nvSpPr>
          <p:cNvPr id="247813" name="Rectangle 5"/>
          <p:cNvSpPr>
            <a:spLocks noGrp="1" noChangeArrowheads="1"/>
          </p:cNvSpPr>
          <p:nvPr>
            <p:ph type="sldNum" sz="quarter" idx="3"/>
          </p:nvPr>
        </p:nvSpPr>
        <p:spPr bwMode="auto">
          <a:xfrm>
            <a:off x="3970338" y="8831263"/>
            <a:ext cx="3038475" cy="463550"/>
          </a:xfrm>
          <a:prstGeom prst="rect">
            <a:avLst/>
          </a:prstGeom>
          <a:noFill/>
          <a:ln w="9525">
            <a:noFill/>
            <a:miter lim="800000"/>
            <a:headEnd/>
            <a:tailEnd/>
          </a:ln>
          <a:effectLst/>
        </p:spPr>
        <p:txBody>
          <a:bodyPr vert="horz" wrap="square" lIns="93311" tIns="46656" rIns="93311" bIns="46656" numCol="1" anchor="b" anchorCtr="0" compatLnSpc="1">
            <a:prstTxWarp prst="textNoShape">
              <a:avLst/>
            </a:prstTxWarp>
          </a:bodyPr>
          <a:lstStyle>
            <a:lvl1pPr algn="r" defTabSz="933219">
              <a:defRPr kumimoji="0" sz="1300">
                <a:latin typeface="Arial" charset="0"/>
                <a:cs typeface="+mn-cs"/>
              </a:defRPr>
            </a:lvl1pPr>
          </a:lstStyle>
          <a:p>
            <a:pPr>
              <a:defRPr/>
            </a:pPr>
            <a:fld id="{08AED4B8-75CD-497A-8197-1D779655E2F9}" type="slidenum">
              <a:rPr lang="en-US"/>
              <a:pPr>
                <a:defRPr/>
              </a:pPr>
              <a:t>‹#›</a:t>
            </a:fld>
            <a:endParaRPr lang="en-US" dirty="0"/>
          </a:p>
        </p:txBody>
      </p:sp>
    </p:spTree>
    <p:extLst>
      <p:ext uri="{BB962C8B-B14F-4D97-AF65-F5344CB8AC3E}">
        <p14:creationId xmlns:p14="http://schemas.microsoft.com/office/powerpoint/2010/main" val="391892666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25T14:02:57.73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23415 5927 16383 0 0,'-4'0'0'0'0,"3"3"0"0"0,12 2 0 0 0,7 0 0 0 0,2 2 0 0 0,3 0 0 0 0,2-1 0 0 0,0-2 0 0 0,0-1 0 0 0,-2-1 0 0 0,4-1 0 0 0,0-1 0 0 0,-2 0 0 0 0,0 0 0 0 0,-2-1 0 0 0,0 1 0 0 0,-2 0 0 0 0,0-1 0 0 0,0 1 0 0 0,0 0 0 0 0,-1 0 0 0 0,1 0 0 0 0,0 0 0 0 0,-1 0 0 0 0,1 0 0 0 0,0 0 0 0 0,0 0 0 0 0,-1 0 0 0 0,1 0 0 0 0,4 0 0 0 0,1 0 0 0 0,-1 0 0 0 0,0 0 0 0 0,-2 0 0 0 0,3 0 0 0 0,1 0 0 0 0,-2 0 0 0 0,0 0 0 0 0,-2 0 0 0 0,0 0 0 0 0,-2 0 0 0 0,0 0 0 0 0,0 0 0 0 0,0 0 0 0 0,-1 0 0 0 0,1 0 0 0 0,0 0 0 0 0,-1 0 0 0 0,1 0 0 0 0,0 0 0 0 0,0 0 0 0 0,0 0 0 0 0,-1 0 0 0 0,1 0 0 0 0,0 0 0 0 0,0 0 0 0 0,0 0 0 0 0,0 0 0 0 0,0-3 0 0 0,0-2 0 0 0,0 0 0 0 0,0 2 0 0 0,0 1 0 0 0,0 0 0 0 0,3 1 0 0 0,2 1 0 0 0,2 0 0 0 0,5 0 0 0 0,3 0 0 0 0,0 0 0 0 0,-3 0 0 0 0,-5 0 0 0 0,-2 0 0 0 0,-2 1 0 0 0,-2-1 0 0 0,-2 0 0 0 0,4 0 0 0 0,2 0 0 0 0,2 0 0 0 0,4 0 0 0 0,4 0 0 0 0,-1 0 0 0 0,-3 0 0 0 0,-2 0 0 0 0,-5 0 0 0 0,-1 0 0 0 0,2 0 0 0 0,-1 0 0 0 0,4 0 0 0 0,-1 0 0 0 0,0 0 0 0 0,-3 0 0 0 0,2 0 0 0 0,5 0 0 0 0,-1 0 0 0 0,-2 0 0 0 0,-3 0 0 0 0,3 0 0 0 0,-2 0 0 0 0,0 0 0 0 0,1 0 0 0 0,4 0 0 0 0,2 0 0 0 0,4 0 0 0 0,2 0 0 0 0,-2 0 0 0 0,-5 0 0 0 0,-3 0 0 0 0,-4 0 0 0 0,-3 0 0 0 0,-1 0 0 0 0,-1 0 0 0 0,-1 0 0 0 0,3 0 0 0 0,2 0 0 0 0,4 0 0 0 0,0 0 0 0 0,5 0 0 0 0,2 0 0 0 0,0 0 0 0 0,0 0 0 0 0,-5 0 0 0 0,4 0 0 0 0,-1 0 0 0 0,2 0 0 0 0,1 0 0 0 0,-2 0 0 0 0,0 0 0 0 0,1 0 0 0 0,-1 0 0 0 0,-1 0 0 0 0,-1 0 0 0 0,-4 0 0 0 0,-3 0 0 0 0,2 0 0 0 0,3 0 0 0 0,2 0 0 0 0,1 0 0 0 0,1 0 0 0 0,-3 0 0 0 0,-5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311" tIns="46656" rIns="93311" bIns="46656" numCol="1" anchor="t" anchorCtr="0" compatLnSpc="1">
            <a:prstTxWarp prst="textNoShape">
              <a:avLst/>
            </a:prstTxWarp>
          </a:bodyPr>
          <a:lstStyle>
            <a:lvl1pPr algn="l" defTabSz="933219">
              <a:defRPr kumimoji="0" sz="1300" dirty="0">
                <a:latin typeface="Arial" charset="0"/>
                <a:cs typeface="+mn-cs"/>
              </a:defRPr>
            </a:lvl1pPr>
          </a:lstStyle>
          <a:p>
            <a:pPr>
              <a:defRPr/>
            </a:pPr>
            <a:endParaRPr lang="en-US" dirty="0"/>
          </a:p>
        </p:txBody>
      </p:sp>
      <p:sp>
        <p:nvSpPr>
          <p:cNvPr id="24678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311" tIns="46656" rIns="93311" bIns="46656" numCol="1" anchor="t" anchorCtr="0" compatLnSpc="1">
            <a:prstTxWarp prst="textNoShape">
              <a:avLst/>
            </a:prstTxWarp>
          </a:bodyPr>
          <a:lstStyle>
            <a:lvl1pPr algn="r" defTabSz="933219">
              <a:defRPr kumimoji="0" sz="1300" dirty="0">
                <a:latin typeface="Arial" charset="0"/>
                <a:cs typeface="+mn-cs"/>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1181100" y="695325"/>
            <a:ext cx="4649788" cy="3487738"/>
          </a:xfrm>
          <a:prstGeom prst="rect">
            <a:avLst/>
          </a:prstGeom>
          <a:noFill/>
          <a:ln w="9525">
            <a:solidFill>
              <a:srgbClr val="000000"/>
            </a:solidFill>
            <a:miter lim="800000"/>
            <a:headEnd/>
            <a:tailEnd/>
          </a:ln>
        </p:spPr>
      </p:sp>
      <p:sp>
        <p:nvSpPr>
          <p:cNvPr id="246789" name="Rectangle 5"/>
          <p:cNvSpPr>
            <a:spLocks noGrp="1" noChangeArrowheads="1"/>
          </p:cNvSpPr>
          <p:nvPr>
            <p:ph type="body" sz="quarter" idx="3"/>
          </p:nvPr>
        </p:nvSpPr>
        <p:spPr bwMode="auto">
          <a:xfrm>
            <a:off x="701675" y="4416425"/>
            <a:ext cx="5607050" cy="4184650"/>
          </a:xfrm>
          <a:prstGeom prst="rect">
            <a:avLst/>
          </a:prstGeom>
          <a:noFill/>
          <a:ln w="9525">
            <a:noFill/>
            <a:miter lim="800000"/>
            <a:headEnd/>
            <a:tailEnd/>
          </a:ln>
          <a:effectLst/>
        </p:spPr>
        <p:txBody>
          <a:bodyPr vert="horz" wrap="square" lIns="93311" tIns="46656" rIns="93311" bIns="4665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6790"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311" tIns="46656" rIns="93311" bIns="46656" numCol="1" anchor="b" anchorCtr="0" compatLnSpc="1">
            <a:prstTxWarp prst="textNoShape">
              <a:avLst/>
            </a:prstTxWarp>
          </a:bodyPr>
          <a:lstStyle>
            <a:lvl1pPr algn="l" defTabSz="933219">
              <a:defRPr kumimoji="0" sz="1300" dirty="0">
                <a:latin typeface="Arial" charset="0"/>
                <a:cs typeface="+mn-cs"/>
              </a:defRPr>
            </a:lvl1pPr>
          </a:lstStyle>
          <a:p>
            <a:pPr>
              <a:defRPr/>
            </a:pPr>
            <a:endParaRPr lang="en-US" dirty="0"/>
          </a:p>
        </p:txBody>
      </p:sp>
      <p:sp>
        <p:nvSpPr>
          <p:cNvPr id="246791"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311" tIns="46656" rIns="93311" bIns="46656" numCol="1" anchor="b" anchorCtr="0" compatLnSpc="1">
            <a:prstTxWarp prst="textNoShape">
              <a:avLst/>
            </a:prstTxWarp>
          </a:bodyPr>
          <a:lstStyle>
            <a:lvl1pPr algn="r" defTabSz="933219">
              <a:defRPr kumimoji="0" sz="1300">
                <a:latin typeface="Arial" charset="0"/>
                <a:cs typeface="+mn-cs"/>
              </a:defRPr>
            </a:lvl1pPr>
          </a:lstStyle>
          <a:p>
            <a:pPr>
              <a:defRPr/>
            </a:pPr>
            <a:fld id="{6AA7B5AD-97B9-49CF-844C-FA7B2AE5FD15}" type="slidenum">
              <a:rPr lang="en-US"/>
              <a:pPr>
                <a:defRPr/>
              </a:pPr>
              <a:t>‹#›</a:t>
            </a:fld>
            <a:endParaRPr lang="en-US" dirty="0"/>
          </a:p>
        </p:txBody>
      </p:sp>
    </p:spTree>
    <p:extLst>
      <p:ext uri="{BB962C8B-B14F-4D97-AF65-F5344CB8AC3E}">
        <p14:creationId xmlns:p14="http://schemas.microsoft.com/office/powerpoint/2010/main" val="3985132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C89D-BD90-4BEA-9FEE-1597522CD497}" type="slidenum">
              <a:rPr lang="en-US" smtClean="0"/>
              <a:t>1</a:t>
            </a:fld>
            <a:endParaRPr lang="en-US"/>
          </a:p>
        </p:txBody>
      </p:sp>
    </p:spTree>
    <p:extLst>
      <p:ext uri="{BB962C8B-B14F-4D97-AF65-F5344CB8AC3E}">
        <p14:creationId xmlns:p14="http://schemas.microsoft.com/office/powerpoint/2010/main" val="73043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C2181-D2AE-1D01-BEF4-CFFB5F4FB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1DFE3-64C1-6403-B5EB-475F7CFA0C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8DFF3-186E-EFC5-CD20-A5626A8E80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Multi-family building with 63,200 sf in four-stories and 58 apartments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Current Energy Code Design reflects industry standards including: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 Metal panel rainscreen system with wood frame back-up wall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 In-unit gas fired combination (heating + domestic hot water) units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Optimized Design (NG) scenario includes in-unit gas fired combination (heating + domestic hot water) units &amp; an improved envelope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Optimized Design (Elec) scenario includes air source heat pump  systems, electric resistance SHW &amp; an improved envelope</a:t>
            </a:r>
          </a:p>
        </p:txBody>
      </p:sp>
      <p:sp>
        <p:nvSpPr>
          <p:cNvPr id="4" name="Footer Placeholder 3">
            <a:extLst>
              <a:ext uri="{FF2B5EF4-FFF2-40B4-BE49-F238E27FC236}">
                <a16:creationId xmlns:a16="http://schemas.microsoft.com/office/drawing/2014/main" id="{E1D1923D-32BE-8C9C-FFA3-2D435EC4229B}"/>
              </a:ext>
            </a:extLst>
          </p:cNvPr>
          <p:cNvSpPr>
            <a:spLocks noGrp="1"/>
          </p:cNvSpPr>
          <p:nvPr>
            <p:ph type="ftr" sz="quarter" idx="4"/>
          </p:nvPr>
        </p:nvSpPr>
        <p:spPr/>
        <p:txBody>
          <a:bodyPr/>
          <a:lstStyle/>
          <a:p>
            <a:r>
              <a:rPr lang="en-US"/>
              <a:t>asd</a:t>
            </a:r>
          </a:p>
        </p:txBody>
      </p:sp>
      <p:sp>
        <p:nvSpPr>
          <p:cNvPr id="5" name="Slide Number Placeholder 4">
            <a:extLst>
              <a:ext uri="{FF2B5EF4-FFF2-40B4-BE49-F238E27FC236}">
                <a16:creationId xmlns:a16="http://schemas.microsoft.com/office/drawing/2014/main" id="{22C04B41-BFF9-D341-CF17-FF00EA393E24}"/>
              </a:ext>
            </a:extLst>
          </p:cNvPr>
          <p:cNvSpPr>
            <a:spLocks noGrp="1"/>
          </p:cNvSpPr>
          <p:nvPr>
            <p:ph type="sldNum" sz="quarter" idx="5"/>
          </p:nvPr>
        </p:nvSpPr>
        <p:spPr/>
        <p:txBody>
          <a:bodyPr/>
          <a:lstStyle/>
          <a:p>
            <a:fld id="{1D92C89D-BD90-4BEA-9FEE-1597522CD497}" type="slidenum">
              <a:rPr lang="en-US" smtClean="0"/>
              <a:t>48</a:t>
            </a:fld>
            <a:endParaRPr lang="en-US"/>
          </a:p>
        </p:txBody>
      </p:sp>
    </p:spTree>
    <p:extLst>
      <p:ext uri="{BB962C8B-B14F-4D97-AF65-F5344CB8AC3E}">
        <p14:creationId xmlns:p14="http://schemas.microsoft.com/office/powerpoint/2010/main" val="234064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A9007-1DC9-A4CD-4034-30D10E200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D7BC8E-BB16-74EB-6420-4869FA5600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69278-6328-F4F1-74FA-EDE1D8AAB20A}"/>
              </a:ext>
            </a:extLst>
          </p:cNvPr>
          <p:cNvSpPr>
            <a:spLocks noGrp="1"/>
          </p:cNvSpPr>
          <p:nvPr>
            <p:ph type="body" idx="1"/>
          </p:nvPr>
        </p:nvSpPr>
        <p:spPr/>
        <p:txBody>
          <a:bodyPr/>
          <a:lstStyle/>
          <a:p>
            <a:pPr>
              <a:defRPr/>
            </a:pPr>
            <a:r>
              <a:rPr lang="en-US"/>
              <a:t>Multi-family building with 71,100 sf in eight-stories and 81 apartments</a:t>
            </a:r>
          </a:p>
          <a:p>
            <a:pPr>
              <a:defRPr/>
            </a:pPr>
            <a:r>
              <a:rPr lang="en-US"/>
              <a:t>• Current Energy Code design reflects industry standards including: </a:t>
            </a:r>
            <a:endParaRPr lang="en-US">
              <a:ea typeface="Calibri"/>
              <a:cs typeface="Calibri"/>
            </a:endParaRPr>
          </a:p>
          <a:p>
            <a:pPr>
              <a:defRPr/>
            </a:pPr>
            <a:r>
              <a:rPr lang="en-US"/>
              <a:t>o Metal panel rainscreen system with steel frame back-up wall</a:t>
            </a:r>
            <a:endParaRPr lang="en-US">
              <a:ea typeface="Calibri"/>
              <a:cs typeface="Calibri"/>
            </a:endParaRPr>
          </a:p>
          <a:p>
            <a:pPr>
              <a:defRPr/>
            </a:pPr>
            <a:r>
              <a:rPr lang="en-US"/>
              <a:t>o Gas fired packaged vertical units</a:t>
            </a:r>
            <a:endParaRPr lang="en-US">
              <a:ea typeface="Calibri"/>
              <a:cs typeface="Calibri"/>
            </a:endParaRPr>
          </a:p>
          <a:p>
            <a:pPr>
              <a:defRPr/>
            </a:pPr>
            <a:r>
              <a:rPr lang="en-US"/>
              <a:t>o Gas fired domestic hot water (DHW)</a:t>
            </a:r>
            <a:endParaRPr lang="en-US">
              <a:ea typeface="Calibri"/>
              <a:cs typeface="Calibri"/>
            </a:endParaRPr>
          </a:p>
          <a:p>
            <a:pPr>
              <a:defRPr/>
            </a:pPr>
            <a:r>
              <a:rPr lang="en-US"/>
              <a:t>• Optimized Design (NG) scenario includes gas fired packaged vertical units; gas fired DHW &amp; an improved envelope</a:t>
            </a:r>
          </a:p>
          <a:p>
            <a:pPr>
              <a:defRPr/>
            </a:pPr>
            <a:r>
              <a:rPr lang="en-US"/>
              <a:t>• Optimized Design (Elec) scenario includes air source heat pump systems, heat pump water heater (DHW) &amp; an improved envelope</a:t>
            </a:r>
            <a:endParaRPr lang="en-US">
              <a:ea typeface="Calibri"/>
              <a:cs typeface="Calibri"/>
            </a:endParaRPr>
          </a:p>
          <a:p>
            <a:pPr marL="0" marR="0" lvl="0" indent="0" algn="l" defTabSz="914400">
              <a:lnSpc>
                <a:spcPct val="100000"/>
              </a:lnSpc>
              <a:spcBef>
                <a:spcPts val="0"/>
              </a:spcBef>
              <a:spcAft>
                <a:spcPts val="0"/>
              </a:spcAft>
              <a:buClrTx/>
              <a:buSzTx/>
              <a:buFontTx/>
              <a:buNone/>
              <a:tabLst/>
              <a:defRPr/>
            </a:pPr>
            <a:endParaRPr lang="en-US">
              <a:ea typeface="Calibri"/>
              <a:cs typeface="Calibri"/>
            </a:endParaRPr>
          </a:p>
        </p:txBody>
      </p:sp>
      <p:sp>
        <p:nvSpPr>
          <p:cNvPr id="4" name="Footer Placeholder 3">
            <a:extLst>
              <a:ext uri="{FF2B5EF4-FFF2-40B4-BE49-F238E27FC236}">
                <a16:creationId xmlns:a16="http://schemas.microsoft.com/office/drawing/2014/main" id="{109D6042-C167-4FFE-E28D-3D1AEE926244}"/>
              </a:ext>
            </a:extLst>
          </p:cNvPr>
          <p:cNvSpPr>
            <a:spLocks noGrp="1"/>
          </p:cNvSpPr>
          <p:nvPr>
            <p:ph type="ftr" sz="quarter" idx="4"/>
          </p:nvPr>
        </p:nvSpPr>
        <p:spPr/>
        <p:txBody>
          <a:bodyPr/>
          <a:lstStyle/>
          <a:p>
            <a:r>
              <a:rPr lang="en-US"/>
              <a:t>asd</a:t>
            </a:r>
          </a:p>
        </p:txBody>
      </p:sp>
      <p:sp>
        <p:nvSpPr>
          <p:cNvPr id="5" name="Slide Number Placeholder 4">
            <a:extLst>
              <a:ext uri="{FF2B5EF4-FFF2-40B4-BE49-F238E27FC236}">
                <a16:creationId xmlns:a16="http://schemas.microsoft.com/office/drawing/2014/main" id="{00957A45-7E6B-B1B9-9133-B2944A2B47FB}"/>
              </a:ext>
            </a:extLst>
          </p:cNvPr>
          <p:cNvSpPr>
            <a:spLocks noGrp="1"/>
          </p:cNvSpPr>
          <p:nvPr>
            <p:ph type="sldNum" sz="quarter" idx="5"/>
          </p:nvPr>
        </p:nvSpPr>
        <p:spPr/>
        <p:txBody>
          <a:bodyPr/>
          <a:lstStyle/>
          <a:p>
            <a:fld id="{1D92C89D-BD90-4BEA-9FEE-1597522CD497}" type="slidenum">
              <a:rPr lang="en-US" smtClean="0"/>
              <a:t>49</a:t>
            </a:fld>
            <a:endParaRPr lang="en-US"/>
          </a:p>
        </p:txBody>
      </p:sp>
    </p:spTree>
    <p:extLst>
      <p:ext uri="{BB962C8B-B14F-4D97-AF65-F5344CB8AC3E}">
        <p14:creationId xmlns:p14="http://schemas.microsoft.com/office/powerpoint/2010/main" val="2883066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0C1A6-C119-6B73-768F-BD2C03A10E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3F5215-A4B0-341B-E298-8F636CBA0C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FB1D6-1EBE-E436-D0B8-11573EE511F3}"/>
              </a:ext>
            </a:extLst>
          </p:cNvPr>
          <p:cNvSpPr>
            <a:spLocks noGrp="1"/>
          </p:cNvSpPr>
          <p:nvPr>
            <p:ph type="body" idx="1"/>
          </p:nvPr>
        </p:nvSpPr>
        <p:spPr/>
        <p:txBody>
          <a:bodyPr/>
          <a:lstStyle/>
          <a:p>
            <a:pPr>
              <a:defRPr/>
            </a:pPr>
            <a:r>
              <a:rPr lang="en-US"/>
              <a:t>267,100 sf in twenty-six stories and 352 apartments</a:t>
            </a:r>
          </a:p>
          <a:p>
            <a:pPr>
              <a:defRPr/>
            </a:pPr>
            <a:r>
              <a:rPr lang="en-US"/>
              <a:t>• Current Energy Code Design reflects industry standards including: </a:t>
            </a:r>
            <a:endParaRPr lang="en-US">
              <a:ea typeface="Calibri"/>
              <a:cs typeface="Calibri"/>
            </a:endParaRPr>
          </a:p>
          <a:p>
            <a:pPr>
              <a:defRPr/>
            </a:pPr>
            <a:r>
              <a:rPr lang="en-US"/>
              <a:t>o Metal panel rainscreen system with steel frame back-up wall</a:t>
            </a:r>
            <a:endParaRPr lang="en-US">
              <a:ea typeface="Calibri"/>
              <a:cs typeface="Calibri"/>
            </a:endParaRPr>
          </a:p>
          <a:p>
            <a:pPr>
              <a:defRPr/>
            </a:pPr>
            <a:r>
              <a:rPr lang="en-US"/>
              <a:t>o Water source heat pumps, gas boiler &amp; domestic hot water (DHW)</a:t>
            </a:r>
            <a:endParaRPr lang="en-US">
              <a:ea typeface="Calibri"/>
              <a:cs typeface="Calibri"/>
            </a:endParaRPr>
          </a:p>
          <a:p>
            <a:pPr>
              <a:defRPr/>
            </a:pPr>
            <a:r>
              <a:rPr lang="en-US"/>
              <a:t>• Optimized Design (NG) scenario includes WSHPs, gas boiler and DHW, &amp; an improved envelope</a:t>
            </a:r>
          </a:p>
          <a:p>
            <a:pPr>
              <a:defRPr/>
            </a:pPr>
            <a:r>
              <a:rPr lang="en-US"/>
              <a:t>• Optimized Design (Elec) scenario includes WSHPs, heat pump boilers, heat pump DHW heaters &amp; an improved envelope</a:t>
            </a:r>
            <a:endParaRPr lang="en-US">
              <a:ea typeface="Calibri"/>
              <a:cs typeface="Calibri"/>
            </a:endParaRPr>
          </a:p>
          <a:p>
            <a:pPr marL="0" marR="0" lvl="0" indent="0" algn="l" defTabSz="914400">
              <a:lnSpc>
                <a:spcPct val="100000"/>
              </a:lnSpc>
              <a:spcBef>
                <a:spcPts val="0"/>
              </a:spcBef>
              <a:spcAft>
                <a:spcPts val="0"/>
              </a:spcAft>
              <a:buClrTx/>
              <a:buSzTx/>
              <a:buFontTx/>
              <a:buNone/>
              <a:tabLst/>
              <a:defRPr/>
            </a:pPr>
            <a:endParaRPr lang="en-US">
              <a:ea typeface="Calibri"/>
              <a:cs typeface="Calibri"/>
            </a:endParaRPr>
          </a:p>
        </p:txBody>
      </p:sp>
      <p:sp>
        <p:nvSpPr>
          <p:cNvPr id="4" name="Footer Placeholder 3">
            <a:extLst>
              <a:ext uri="{FF2B5EF4-FFF2-40B4-BE49-F238E27FC236}">
                <a16:creationId xmlns:a16="http://schemas.microsoft.com/office/drawing/2014/main" id="{D506E72E-EE4F-0DEB-8B5E-E2432E6F9112}"/>
              </a:ext>
            </a:extLst>
          </p:cNvPr>
          <p:cNvSpPr>
            <a:spLocks noGrp="1"/>
          </p:cNvSpPr>
          <p:nvPr>
            <p:ph type="ftr" sz="quarter" idx="4"/>
          </p:nvPr>
        </p:nvSpPr>
        <p:spPr/>
        <p:txBody>
          <a:bodyPr/>
          <a:lstStyle/>
          <a:p>
            <a:r>
              <a:rPr lang="en-US"/>
              <a:t>asd</a:t>
            </a:r>
          </a:p>
        </p:txBody>
      </p:sp>
      <p:sp>
        <p:nvSpPr>
          <p:cNvPr id="5" name="Slide Number Placeholder 4">
            <a:extLst>
              <a:ext uri="{FF2B5EF4-FFF2-40B4-BE49-F238E27FC236}">
                <a16:creationId xmlns:a16="http://schemas.microsoft.com/office/drawing/2014/main" id="{E72C5EDB-4ECB-BA4F-85D3-574B15B6F6CA}"/>
              </a:ext>
            </a:extLst>
          </p:cNvPr>
          <p:cNvSpPr>
            <a:spLocks noGrp="1"/>
          </p:cNvSpPr>
          <p:nvPr>
            <p:ph type="sldNum" sz="quarter" idx="5"/>
          </p:nvPr>
        </p:nvSpPr>
        <p:spPr/>
        <p:txBody>
          <a:bodyPr/>
          <a:lstStyle/>
          <a:p>
            <a:fld id="{1D92C89D-BD90-4BEA-9FEE-1597522CD497}" type="slidenum">
              <a:rPr lang="en-US" smtClean="0"/>
              <a:t>50</a:t>
            </a:fld>
            <a:endParaRPr lang="en-US"/>
          </a:p>
        </p:txBody>
      </p:sp>
    </p:spTree>
    <p:extLst>
      <p:ext uri="{BB962C8B-B14F-4D97-AF65-F5344CB8AC3E}">
        <p14:creationId xmlns:p14="http://schemas.microsoft.com/office/powerpoint/2010/main" val="2525017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7109E-6EFC-AA07-BDF1-D98618D7F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3C184-569D-8F8C-5D6A-49EB3F406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7BBD84-1B18-EFA0-8518-663E563C3F7A}"/>
              </a:ext>
            </a:extLst>
          </p:cNvPr>
          <p:cNvSpPr>
            <a:spLocks noGrp="1"/>
          </p:cNvSpPr>
          <p:nvPr>
            <p:ph type="body" idx="1"/>
          </p:nvPr>
        </p:nvSpPr>
        <p:spPr/>
        <p:txBody>
          <a:bodyPr/>
          <a:lstStyle/>
          <a:p>
            <a:pPr>
              <a:defRPr/>
            </a:pPr>
            <a:r>
              <a:rPr lang="en-US"/>
              <a:t>Office building with 25,200 sf in two-stories</a:t>
            </a:r>
          </a:p>
          <a:p>
            <a:pPr>
              <a:defRPr/>
            </a:pPr>
            <a:r>
              <a:rPr lang="en-US"/>
              <a:t>• Current Energy Code Design reflects industry standards including: </a:t>
            </a:r>
            <a:endParaRPr lang="en-US">
              <a:ea typeface="Calibri"/>
              <a:cs typeface="Calibri"/>
            </a:endParaRPr>
          </a:p>
          <a:p>
            <a:pPr>
              <a:defRPr/>
            </a:pPr>
            <a:r>
              <a:rPr lang="en-US"/>
              <a:t>o Rainscreen system with brick and metal stud back-up, 40% WWR</a:t>
            </a:r>
            <a:endParaRPr lang="en-US">
              <a:ea typeface="Calibri"/>
              <a:cs typeface="Calibri"/>
            </a:endParaRPr>
          </a:p>
          <a:p>
            <a:pPr>
              <a:defRPr/>
            </a:pPr>
            <a:r>
              <a:rPr lang="en-US"/>
              <a:t>o Packaged rooftop gas-fired HVAC system</a:t>
            </a:r>
            <a:endParaRPr lang="en-US">
              <a:ea typeface="Calibri"/>
              <a:cs typeface="Calibri"/>
            </a:endParaRPr>
          </a:p>
          <a:p>
            <a:pPr>
              <a:defRPr/>
            </a:pPr>
            <a:r>
              <a:rPr lang="en-US"/>
              <a:t>o Electric SHW</a:t>
            </a:r>
            <a:endParaRPr lang="en-US">
              <a:ea typeface="Calibri"/>
              <a:cs typeface="Calibri"/>
            </a:endParaRPr>
          </a:p>
          <a:p>
            <a:pPr>
              <a:defRPr/>
            </a:pPr>
            <a:r>
              <a:rPr lang="en-US"/>
              <a:t>• Optimized Design (NG) scenario includes DOAS with ERV, gas-fired heating system, &amp; electric SHW</a:t>
            </a:r>
          </a:p>
          <a:p>
            <a:pPr>
              <a:defRPr/>
            </a:pPr>
            <a:r>
              <a:rPr lang="en-US"/>
              <a:t>• Optimized Design (Elec) scenario includes DOAS with ERV, electric heat pump system, &amp; electric SHW</a:t>
            </a:r>
            <a:endParaRPr lang="en-US">
              <a:ea typeface="Calibri"/>
              <a:cs typeface="Calibri"/>
            </a:endParaRPr>
          </a:p>
        </p:txBody>
      </p:sp>
      <p:sp>
        <p:nvSpPr>
          <p:cNvPr id="4" name="Footer Placeholder 3">
            <a:extLst>
              <a:ext uri="{FF2B5EF4-FFF2-40B4-BE49-F238E27FC236}">
                <a16:creationId xmlns:a16="http://schemas.microsoft.com/office/drawing/2014/main" id="{A7F9EEB4-1D4A-394A-D16E-E6E4A0BB6D4C}"/>
              </a:ext>
            </a:extLst>
          </p:cNvPr>
          <p:cNvSpPr>
            <a:spLocks noGrp="1"/>
          </p:cNvSpPr>
          <p:nvPr>
            <p:ph type="ftr" sz="quarter" idx="4"/>
          </p:nvPr>
        </p:nvSpPr>
        <p:spPr/>
        <p:txBody>
          <a:bodyPr/>
          <a:lstStyle/>
          <a:p>
            <a:r>
              <a:rPr lang="en-US"/>
              <a:t>asd</a:t>
            </a:r>
          </a:p>
        </p:txBody>
      </p:sp>
      <p:sp>
        <p:nvSpPr>
          <p:cNvPr id="5" name="Slide Number Placeholder 4">
            <a:extLst>
              <a:ext uri="{FF2B5EF4-FFF2-40B4-BE49-F238E27FC236}">
                <a16:creationId xmlns:a16="http://schemas.microsoft.com/office/drawing/2014/main" id="{C097033B-4494-CA72-5153-D6CAC3023A6F}"/>
              </a:ext>
            </a:extLst>
          </p:cNvPr>
          <p:cNvSpPr>
            <a:spLocks noGrp="1"/>
          </p:cNvSpPr>
          <p:nvPr>
            <p:ph type="sldNum" sz="quarter" idx="5"/>
          </p:nvPr>
        </p:nvSpPr>
        <p:spPr/>
        <p:txBody>
          <a:bodyPr/>
          <a:lstStyle/>
          <a:p>
            <a:fld id="{1D92C89D-BD90-4BEA-9FEE-1597522CD497}" type="slidenum">
              <a:rPr lang="en-US" smtClean="0"/>
              <a:t>51</a:t>
            </a:fld>
            <a:endParaRPr lang="en-US"/>
          </a:p>
        </p:txBody>
      </p:sp>
    </p:spTree>
    <p:extLst>
      <p:ext uri="{BB962C8B-B14F-4D97-AF65-F5344CB8AC3E}">
        <p14:creationId xmlns:p14="http://schemas.microsoft.com/office/powerpoint/2010/main" val="535018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A8488-65A8-0F81-020C-AA547B563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F7B98-530F-2377-5319-FEA89E7E5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E2D6A-98BE-3AF5-E136-433FD1038C11}"/>
              </a:ext>
            </a:extLst>
          </p:cNvPr>
          <p:cNvSpPr>
            <a:spLocks noGrp="1"/>
          </p:cNvSpPr>
          <p:nvPr>
            <p:ph type="body" idx="1"/>
          </p:nvPr>
        </p:nvSpPr>
        <p:spPr/>
        <p:txBody>
          <a:bodyPr/>
          <a:lstStyle/>
          <a:p>
            <a:pPr>
              <a:defRPr/>
            </a:pPr>
            <a:r>
              <a:rPr lang="en-US"/>
              <a:t>Savings likely from moving from hydronic baseboard to DOAS w/ ERV</a:t>
            </a:r>
          </a:p>
          <a:p>
            <a:pPr>
              <a:defRPr/>
            </a:pPr>
            <a:endParaRPr lang="en-US"/>
          </a:p>
          <a:p>
            <a:pPr>
              <a:defRPr/>
            </a:pPr>
            <a:r>
              <a:rPr lang="en-US"/>
              <a:t>Office building with 614,400 sf in 15 stories</a:t>
            </a:r>
          </a:p>
          <a:p>
            <a:pPr>
              <a:defRPr/>
            </a:pPr>
            <a:r>
              <a:rPr lang="en-US"/>
              <a:t>• Current Energy Code Design reflects industry standards including: </a:t>
            </a:r>
          </a:p>
          <a:p>
            <a:pPr>
              <a:defRPr/>
            </a:pPr>
            <a:r>
              <a:rPr lang="en-US"/>
              <a:t>o Curtain wall system (modular) with metal finish spandrel panels</a:t>
            </a:r>
          </a:p>
          <a:p>
            <a:pPr>
              <a:defRPr/>
            </a:pPr>
            <a:r>
              <a:rPr lang="en-US"/>
              <a:t>o Central air handling units, hydronic baseboards, VAVs</a:t>
            </a:r>
          </a:p>
          <a:p>
            <a:pPr>
              <a:defRPr/>
            </a:pPr>
            <a:r>
              <a:rPr lang="en-US"/>
              <a:t>o Electric SHW</a:t>
            </a:r>
          </a:p>
          <a:p>
            <a:pPr>
              <a:defRPr/>
            </a:pPr>
            <a:r>
              <a:rPr lang="en-US"/>
              <a:t>• Optimized Design (NG) scenario includes DOAS with ERV, gas-fired heating system, fan coil units &amp; electric SHW</a:t>
            </a:r>
          </a:p>
          <a:p>
            <a:pPr>
              <a:defRPr/>
            </a:pPr>
            <a:r>
              <a:rPr lang="en-US"/>
              <a:t>• Optimized Design (Elec) scenario includes DOAS with ERV, electric heat pump boiler system, fan coil units &amp; electric SHW</a:t>
            </a:r>
          </a:p>
        </p:txBody>
      </p:sp>
      <p:sp>
        <p:nvSpPr>
          <p:cNvPr id="4" name="Footer Placeholder 3">
            <a:extLst>
              <a:ext uri="{FF2B5EF4-FFF2-40B4-BE49-F238E27FC236}">
                <a16:creationId xmlns:a16="http://schemas.microsoft.com/office/drawing/2014/main" id="{ECA4E041-30A3-4D0C-735E-C13115D8B218}"/>
              </a:ext>
            </a:extLst>
          </p:cNvPr>
          <p:cNvSpPr>
            <a:spLocks noGrp="1"/>
          </p:cNvSpPr>
          <p:nvPr>
            <p:ph type="ftr" sz="quarter" idx="4"/>
          </p:nvPr>
        </p:nvSpPr>
        <p:spPr/>
        <p:txBody>
          <a:bodyPr/>
          <a:lstStyle/>
          <a:p>
            <a:r>
              <a:rPr lang="en-US"/>
              <a:t>asd</a:t>
            </a:r>
          </a:p>
        </p:txBody>
      </p:sp>
      <p:sp>
        <p:nvSpPr>
          <p:cNvPr id="5" name="Slide Number Placeholder 4">
            <a:extLst>
              <a:ext uri="{FF2B5EF4-FFF2-40B4-BE49-F238E27FC236}">
                <a16:creationId xmlns:a16="http://schemas.microsoft.com/office/drawing/2014/main" id="{01201083-A18E-9027-A4F9-64F35A9D7F0F}"/>
              </a:ext>
            </a:extLst>
          </p:cNvPr>
          <p:cNvSpPr>
            <a:spLocks noGrp="1"/>
          </p:cNvSpPr>
          <p:nvPr>
            <p:ph type="sldNum" sz="quarter" idx="5"/>
          </p:nvPr>
        </p:nvSpPr>
        <p:spPr/>
        <p:txBody>
          <a:bodyPr/>
          <a:lstStyle/>
          <a:p>
            <a:fld id="{1D92C89D-BD90-4BEA-9FEE-1597522CD497}" type="slidenum">
              <a:rPr lang="en-US" smtClean="0"/>
              <a:t>52</a:t>
            </a:fld>
            <a:endParaRPr lang="en-US"/>
          </a:p>
        </p:txBody>
      </p:sp>
    </p:spTree>
    <p:extLst>
      <p:ext uri="{BB962C8B-B14F-4D97-AF65-F5344CB8AC3E}">
        <p14:creationId xmlns:p14="http://schemas.microsoft.com/office/powerpoint/2010/main" val="2540617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1A599-893A-65DD-EA49-21C6B67E48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CAA34-DAD1-20D1-3B69-91AE73F4D6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868B-AEE0-4666-22F3-DD5A4E0365AE}"/>
              </a:ext>
            </a:extLst>
          </p:cNvPr>
          <p:cNvSpPr>
            <a:spLocks noGrp="1"/>
          </p:cNvSpPr>
          <p:nvPr>
            <p:ph type="body" idx="1"/>
          </p:nvPr>
        </p:nvSpPr>
        <p:spPr/>
        <p:txBody>
          <a:bodyPr/>
          <a:lstStyle/>
          <a:p>
            <a:pPr>
              <a:defRPr/>
            </a:pPr>
            <a:r>
              <a:rPr lang="en-US"/>
              <a:t>Savings likely from moving from hydronic baseboard to DOAS w/ ERV</a:t>
            </a:r>
          </a:p>
          <a:p>
            <a:pPr>
              <a:defRPr/>
            </a:pPr>
            <a:endParaRPr lang="en-US"/>
          </a:p>
          <a:p>
            <a:pPr>
              <a:defRPr/>
            </a:pPr>
            <a:r>
              <a:rPr lang="en-US"/>
              <a:t>Office-lab (55/45) building with 422,400 sf in 9 stories (+2 below grade)</a:t>
            </a:r>
          </a:p>
          <a:p>
            <a:pPr>
              <a:defRPr/>
            </a:pPr>
            <a:r>
              <a:rPr lang="en-US"/>
              <a:t>• Current Energy Code Design reflects industry standards including: </a:t>
            </a:r>
            <a:endParaRPr lang="en-US">
              <a:ea typeface="Calibri" panose="020F0502020204030204"/>
              <a:cs typeface="Calibri" panose="020F0502020204030204"/>
            </a:endParaRPr>
          </a:p>
          <a:p>
            <a:pPr>
              <a:defRPr/>
            </a:pPr>
            <a:r>
              <a:rPr lang="en-US"/>
              <a:t>o Curtain wall system (modular) with metal finish spandrel panels</a:t>
            </a:r>
            <a:endParaRPr lang="en-US">
              <a:ea typeface="Calibri" panose="020F0502020204030204"/>
              <a:cs typeface="Calibri" panose="020F0502020204030204"/>
            </a:endParaRPr>
          </a:p>
          <a:p>
            <a:pPr>
              <a:defRPr/>
            </a:pPr>
            <a:r>
              <a:rPr lang="en-US"/>
              <a:t>o Central air handling units, hydronic baseboards, VAVs, electric SHW</a:t>
            </a:r>
            <a:endParaRPr lang="en-US">
              <a:ea typeface="Calibri" panose="020F0502020204030204"/>
              <a:cs typeface="Calibri" panose="020F0502020204030204"/>
            </a:endParaRPr>
          </a:p>
          <a:p>
            <a:pPr>
              <a:defRPr/>
            </a:pPr>
            <a:r>
              <a:rPr lang="en-US"/>
              <a:t>• Optimized Design (NG) scenario: DOAS with ERV, gas-fired heating system, fan coil units electric SHW, improved curtainwall performance</a:t>
            </a:r>
          </a:p>
          <a:p>
            <a:pPr>
              <a:defRPr/>
            </a:pPr>
            <a:r>
              <a:rPr lang="en-US"/>
              <a:t>• Optimized Design (Elec) scenario: DOAS with ERV, electric heat pump boiler system, fan coil units, electric SHW, improved curtainwall performance</a:t>
            </a:r>
          </a:p>
          <a:p>
            <a:pPr>
              <a:defRPr/>
            </a:pPr>
            <a:endParaRPr lang="en-US">
              <a:ea typeface="Calibri"/>
              <a:cs typeface="Calibri"/>
            </a:endParaRPr>
          </a:p>
        </p:txBody>
      </p:sp>
      <p:sp>
        <p:nvSpPr>
          <p:cNvPr id="4" name="Footer Placeholder 3">
            <a:extLst>
              <a:ext uri="{FF2B5EF4-FFF2-40B4-BE49-F238E27FC236}">
                <a16:creationId xmlns:a16="http://schemas.microsoft.com/office/drawing/2014/main" id="{161CB5E4-C2CF-4780-CD46-465CD698276A}"/>
              </a:ext>
            </a:extLst>
          </p:cNvPr>
          <p:cNvSpPr>
            <a:spLocks noGrp="1"/>
          </p:cNvSpPr>
          <p:nvPr>
            <p:ph type="ftr" sz="quarter" idx="4"/>
          </p:nvPr>
        </p:nvSpPr>
        <p:spPr/>
        <p:txBody>
          <a:bodyPr/>
          <a:lstStyle/>
          <a:p>
            <a:r>
              <a:rPr lang="en-US"/>
              <a:t>asd</a:t>
            </a:r>
          </a:p>
        </p:txBody>
      </p:sp>
      <p:sp>
        <p:nvSpPr>
          <p:cNvPr id="5" name="Slide Number Placeholder 4">
            <a:extLst>
              <a:ext uri="{FF2B5EF4-FFF2-40B4-BE49-F238E27FC236}">
                <a16:creationId xmlns:a16="http://schemas.microsoft.com/office/drawing/2014/main" id="{16A0B1D6-C7F5-7415-9A45-F1A5C5FF992C}"/>
              </a:ext>
            </a:extLst>
          </p:cNvPr>
          <p:cNvSpPr>
            <a:spLocks noGrp="1"/>
          </p:cNvSpPr>
          <p:nvPr>
            <p:ph type="sldNum" sz="quarter" idx="5"/>
          </p:nvPr>
        </p:nvSpPr>
        <p:spPr/>
        <p:txBody>
          <a:bodyPr/>
          <a:lstStyle/>
          <a:p>
            <a:fld id="{1D92C89D-BD90-4BEA-9FEE-1597522CD497}" type="slidenum">
              <a:rPr lang="en-US" smtClean="0"/>
              <a:t>53</a:t>
            </a:fld>
            <a:endParaRPr lang="en-US"/>
          </a:p>
        </p:txBody>
      </p:sp>
    </p:spTree>
    <p:extLst>
      <p:ext uri="{BB962C8B-B14F-4D97-AF65-F5344CB8AC3E}">
        <p14:creationId xmlns:p14="http://schemas.microsoft.com/office/powerpoint/2010/main" val="3203313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2D5B8-D9EE-E782-7E44-4AA5C3438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844F4-6881-A0FD-1997-1A5282114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851FB5-C479-79D4-EEB7-97E564100A5B}"/>
              </a:ext>
            </a:extLst>
          </p:cNvPr>
          <p:cNvSpPr>
            <a:spLocks noGrp="1"/>
          </p:cNvSpPr>
          <p:nvPr>
            <p:ph type="body" idx="1"/>
          </p:nvPr>
        </p:nvSpPr>
        <p:spPr/>
        <p:txBody>
          <a:bodyPr/>
          <a:lstStyle/>
          <a:p>
            <a:pPr>
              <a:defRPr/>
            </a:pPr>
            <a:r>
              <a:rPr lang="en-US"/>
              <a:t>Primary school with 73,960 sf in 2 stories</a:t>
            </a:r>
          </a:p>
          <a:p>
            <a:pPr>
              <a:defRPr/>
            </a:pPr>
            <a:r>
              <a:rPr lang="en-US"/>
              <a:t>• Current Energy Code Design reflects industry standards including: </a:t>
            </a:r>
            <a:endParaRPr lang="en-US">
              <a:ea typeface="Calibri"/>
              <a:cs typeface="Calibri"/>
            </a:endParaRPr>
          </a:p>
          <a:p>
            <a:pPr>
              <a:defRPr/>
            </a:pPr>
            <a:r>
              <a:rPr lang="en-US"/>
              <a:t>o Brick wall with steel frame backup wall</a:t>
            </a:r>
            <a:endParaRPr lang="en-US">
              <a:ea typeface="Calibri"/>
              <a:cs typeface="Calibri"/>
            </a:endParaRPr>
          </a:p>
          <a:p>
            <a:pPr>
              <a:defRPr/>
            </a:pPr>
            <a:r>
              <a:rPr lang="en-US"/>
              <a:t>o Central air handling units + hydronic BB, VAVs, packaged RTUs</a:t>
            </a:r>
            <a:endParaRPr lang="en-US">
              <a:ea typeface="Calibri"/>
              <a:cs typeface="Calibri"/>
            </a:endParaRPr>
          </a:p>
          <a:p>
            <a:pPr>
              <a:defRPr/>
            </a:pPr>
            <a:r>
              <a:rPr lang="en-US"/>
              <a:t>o Natural gas SHW</a:t>
            </a:r>
            <a:endParaRPr lang="en-US">
              <a:ea typeface="Calibri"/>
              <a:cs typeface="Calibri"/>
            </a:endParaRPr>
          </a:p>
          <a:p>
            <a:pPr>
              <a:defRPr/>
            </a:pPr>
            <a:r>
              <a:rPr lang="en-US"/>
              <a:t>• Optimized Design (NG) scenario includes ERV on Central Air Handler, gas-fired heating system, fan coil units &amp; natural gas SHW</a:t>
            </a:r>
            <a:endParaRPr lang="en-US">
              <a:ea typeface="Calibri"/>
              <a:cs typeface="Calibri"/>
            </a:endParaRPr>
          </a:p>
          <a:p>
            <a:pPr>
              <a:defRPr/>
            </a:pPr>
            <a:r>
              <a:rPr lang="en-US"/>
              <a:t>• Optimized Design (Elec) scenario includes DOAS with ERV, variable refrigerant flow (VRF) heating and cooling system &amp; natural gas SHW</a:t>
            </a:r>
            <a:endParaRPr lang="en-US">
              <a:ea typeface="Calibri"/>
              <a:cs typeface="Calibri"/>
            </a:endParaRPr>
          </a:p>
          <a:p>
            <a:pPr>
              <a:defRPr/>
            </a:pPr>
            <a:endParaRPr lang="en-US">
              <a:ea typeface="Calibri"/>
              <a:cs typeface="Calibri"/>
            </a:endParaRPr>
          </a:p>
        </p:txBody>
      </p:sp>
      <p:sp>
        <p:nvSpPr>
          <p:cNvPr id="4" name="Footer Placeholder 3">
            <a:extLst>
              <a:ext uri="{FF2B5EF4-FFF2-40B4-BE49-F238E27FC236}">
                <a16:creationId xmlns:a16="http://schemas.microsoft.com/office/drawing/2014/main" id="{8AA0ACE3-60CC-4DC3-B729-C62CDE0D89E1}"/>
              </a:ext>
            </a:extLst>
          </p:cNvPr>
          <p:cNvSpPr>
            <a:spLocks noGrp="1"/>
          </p:cNvSpPr>
          <p:nvPr>
            <p:ph type="ftr" sz="quarter" idx="4"/>
          </p:nvPr>
        </p:nvSpPr>
        <p:spPr/>
        <p:txBody>
          <a:bodyPr/>
          <a:lstStyle/>
          <a:p>
            <a:r>
              <a:rPr lang="en-US"/>
              <a:t>asd</a:t>
            </a:r>
          </a:p>
        </p:txBody>
      </p:sp>
      <p:sp>
        <p:nvSpPr>
          <p:cNvPr id="5" name="Slide Number Placeholder 4">
            <a:extLst>
              <a:ext uri="{FF2B5EF4-FFF2-40B4-BE49-F238E27FC236}">
                <a16:creationId xmlns:a16="http://schemas.microsoft.com/office/drawing/2014/main" id="{CA212719-B17B-73DC-DAC8-20332A77F31C}"/>
              </a:ext>
            </a:extLst>
          </p:cNvPr>
          <p:cNvSpPr>
            <a:spLocks noGrp="1"/>
          </p:cNvSpPr>
          <p:nvPr>
            <p:ph type="sldNum" sz="quarter" idx="5"/>
          </p:nvPr>
        </p:nvSpPr>
        <p:spPr/>
        <p:txBody>
          <a:bodyPr/>
          <a:lstStyle/>
          <a:p>
            <a:fld id="{1D92C89D-BD90-4BEA-9FEE-1597522CD497}" type="slidenum">
              <a:rPr lang="en-US" smtClean="0"/>
              <a:t>54</a:t>
            </a:fld>
            <a:endParaRPr lang="en-US"/>
          </a:p>
        </p:txBody>
      </p:sp>
    </p:spTree>
    <p:extLst>
      <p:ext uri="{BB962C8B-B14F-4D97-AF65-F5344CB8AC3E}">
        <p14:creationId xmlns:p14="http://schemas.microsoft.com/office/powerpoint/2010/main" val="2292476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8B027-7CC1-7498-9516-59E4D8A30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79DA1-8341-76EC-2DB9-FEBF90BCD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2520C-F2D1-0538-4BEF-4AB366752BBB}"/>
              </a:ext>
            </a:extLst>
          </p:cNvPr>
          <p:cNvSpPr>
            <a:spLocks noGrp="1"/>
          </p:cNvSpPr>
          <p:nvPr>
            <p:ph type="body" idx="1"/>
          </p:nvPr>
        </p:nvSpPr>
        <p:spPr/>
        <p:txBody>
          <a:bodyPr/>
          <a:lstStyle/>
          <a:p>
            <a:pPr>
              <a:defRPr/>
            </a:pPr>
            <a:r>
              <a:rPr lang="en-US"/>
              <a:t>Secondary school with 328,000 sf in 4 stories</a:t>
            </a:r>
          </a:p>
          <a:p>
            <a:pPr>
              <a:defRPr/>
            </a:pPr>
            <a:r>
              <a:rPr lang="en-US"/>
              <a:t>• Current Energy Code Design reflects industry standards including: </a:t>
            </a:r>
            <a:endParaRPr lang="en-US">
              <a:ea typeface="Calibri"/>
              <a:cs typeface="Calibri"/>
            </a:endParaRPr>
          </a:p>
          <a:p>
            <a:pPr>
              <a:defRPr/>
            </a:pPr>
            <a:r>
              <a:rPr lang="en-US"/>
              <a:t>o Brick veneer with steel frame backup wall</a:t>
            </a:r>
            <a:endParaRPr lang="en-US">
              <a:ea typeface="Calibri"/>
              <a:cs typeface="Calibri"/>
            </a:endParaRPr>
          </a:p>
          <a:p>
            <a:pPr>
              <a:defRPr/>
            </a:pPr>
            <a:r>
              <a:rPr lang="en-US"/>
              <a:t>o Central air handling units &amp; hydronic BB, VAVs, packaged RTUs</a:t>
            </a:r>
            <a:endParaRPr lang="en-US">
              <a:ea typeface="Calibri"/>
              <a:cs typeface="Calibri"/>
            </a:endParaRPr>
          </a:p>
          <a:p>
            <a:pPr>
              <a:defRPr/>
            </a:pPr>
            <a:r>
              <a:rPr lang="en-US"/>
              <a:t>o Natural gas SHW</a:t>
            </a:r>
            <a:endParaRPr lang="en-US">
              <a:ea typeface="Calibri"/>
              <a:cs typeface="Calibri"/>
            </a:endParaRPr>
          </a:p>
          <a:p>
            <a:pPr>
              <a:defRPr/>
            </a:pPr>
            <a:r>
              <a:rPr lang="en-US"/>
              <a:t>• Optimized Design (NG) scenario includes DOAS with ERV, gas-fired heating system, fan coil units &amp; natural gas SHW</a:t>
            </a:r>
            <a:endParaRPr lang="en-US">
              <a:ea typeface="Calibri"/>
              <a:cs typeface="Calibri"/>
            </a:endParaRPr>
          </a:p>
          <a:p>
            <a:pPr>
              <a:defRPr/>
            </a:pPr>
            <a:r>
              <a:rPr lang="en-US"/>
              <a:t>• Optimized Design (Elec) scenario includes DOAS with ERV, electric heat pump boiler system, fan coil units &amp; natural gas SHW</a:t>
            </a:r>
            <a:endParaRPr lang="en-US">
              <a:ea typeface="Calibri"/>
              <a:cs typeface="Calibri"/>
            </a:endParaRPr>
          </a:p>
          <a:p>
            <a:pPr>
              <a:defRPr/>
            </a:pPr>
            <a:endParaRPr lang="en-US">
              <a:ea typeface="Calibri"/>
              <a:cs typeface="Calibri"/>
            </a:endParaRPr>
          </a:p>
        </p:txBody>
      </p:sp>
      <p:sp>
        <p:nvSpPr>
          <p:cNvPr id="4" name="Footer Placeholder 3">
            <a:extLst>
              <a:ext uri="{FF2B5EF4-FFF2-40B4-BE49-F238E27FC236}">
                <a16:creationId xmlns:a16="http://schemas.microsoft.com/office/drawing/2014/main" id="{2E1FB6A2-04A5-0600-871B-6B90D6954520}"/>
              </a:ext>
            </a:extLst>
          </p:cNvPr>
          <p:cNvSpPr>
            <a:spLocks noGrp="1"/>
          </p:cNvSpPr>
          <p:nvPr>
            <p:ph type="ftr" sz="quarter" idx="4"/>
          </p:nvPr>
        </p:nvSpPr>
        <p:spPr/>
        <p:txBody>
          <a:bodyPr/>
          <a:lstStyle/>
          <a:p>
            <a:r>
              <a:rPr lang="en-US"/>
              <a:t>asd</a:t>
            </a:r>
          </a:p>
        </p:txBody>
      </p:sp>
      <p:sp>
        <p:nvSpPr>
          <p:cNvPr id="5" name="Slide Number Placeholder 4">
            <a:extLst>
              <a:ext uri="{FF2B5EF4-FFF2-40B4-BE49-F238E27FC236}">
                <a16:creationId xmlns:a16="http://schemas.microsoft.com/office/drawing/2014/main" id="{19BD8E7B-A8EB-0BF9-A36E-8D9F69C49D97}"/>
              </a:ext>
            </a:extLst>
          </p:cNvPr>
          <p:cNvSpPr>
            <a:spLocks noGrp="1"/>
          </p:cNvSpPr>
          <p:nvPr>
            <p:ph type="sldNum" sz="quarter" idx="5"/>
          </p:nvPr>
        </p:nvSpPr>
        <p:spPr/>
        <p:txBody>
          <a:bodyPr/>
          <a:lstStyle/>
          <a:p>
            <a:fld id="{1D92C89D-BD90-4BEA-9FEE-1597522CD497}" type="slidenum">
              <a:rPr lang="en-US" smtClean="0"/>
              <a:t>55</a:t>
            </a:fld>
            <a:endParaRPr lang="en-US"/>
          </a:p>
        </p:txBody>
      </p:sp>
    </p:spTree>
    <p:extLst>
      <p:ext uri="{BB962C8B-B14F-4D97-AF65-F5344CB8AC3E}">
        <p14:creationId xmlns:p14="http://schemas.microsoft.com/office/powerpoint/2010/main" val="232657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73574C7D-28C2-4020-A29D-3A300D7A7872}"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p:txBody>
          <a:bodyPr/>
          <a:lstStyle/>
          <a:p>
            <a:pPr>
              <a:buFont typeface="Times New Roman" pitchFamily="18" charset="0"/>
              <a:buNone/>
              <a:defRPr/>
            </a:pPr>
            <a:fld id="{E278FC71-D182-49A8-AD9E-9FC71F9936E4}" type="slidenum">
              <a:rPr lang="en-US"/>
              <a:pPr>
                <a:buFont typeface="Times New Roman" pitchFamily="18" charset="0"/>
                <a:buNone/>
                <a:defRPr/>
              </a:pPr>
              <a:t>3</a:t>
            </a:fld>
            <a:endParaRPr lang="en-US" dirty="0"/>
          </a:p>
        </p:txBody>
      </p:sp>
      <p:sp>
        <p:nvSpPr>
          <p:cNvPr id="23555" name="Text Box 1"/>
          <p:cNvSpPr txBox="1">
            <a:spLocks noChangeArrowheads="1"/>
          </p:cNvSpPr>
          <p:nvPr/>
        </p:nvSpPr>
        <p:spPr bwMode="auto">
          <a:xfrm>
            <a:off x="1204913" y="695325"/>
            <a:ext cx="4602162" cy="3487738"/>
          </a:xfrm>
          <a:prstGeom prst="rect">
            <a:avLst/>
          </a:prstGeom>
          <a:solidFill>
            <a:srgbClr val="FFFFFF"/>
          </a:solidFill>
          <a:ln w="9525">
            <a:solidFill>
              <a:srgbClr val="000000"/>
            </a:solidFill>
            <a:miter lim="800000"/>
            <a:headEnd/>
            <a:tailEnd/>
          </a:ln>
        </p:spPr>
        <p:txBody>
          <a:bodyPr wrap="none" lIns="88136" tIns="44068" rIns="88136" bIns="44068" anchor="ctr"/>
          <a:lstStyle/>
          <a:p>
            <a:endParaRPr lang="en-US" dirty="0">
              <a:ea typeface="MS Gothic" pitchFamily="49" charset="-128"/>
            </a:endParaRPr>
          </a:p>
        </p:txBody>
      </p:sp>
      <p:sp>
        <p:nvSpPr>
          <p:cNvPr id="23556" name="Rectangle 2"/>
          <p:cNvSpPr>
            <a:spLocks noGrp="1" noChangeArrowheads="1"/>
          </p:cNvSpPr>
          <p:nvPr>
            <p:ph type="body"/>
          </p:nvPr>
        </p:nvSpPr>
        <p:spPr>
          <a:noFill/>
          <a:ln/>
        </p:spPr>
        <p:txBody>
          <a:bodyPr wrap="none" anchor="ctr"/>
          <a:lstStyle/>
          <a:p>
            <a:endParaRPr lang="en-US" dirty="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41414"/>
                </a:solidFill>
                <a:latin typeface="Noto Sans VF"/>
              </a:rPr>
              <a:t>The</a:t>
            </a:r>
            <a:r>
              <a:rPr lang="en-US" b="0" i="0" dirty="0">
                <a:solidFill>
                  <a:srgbClr val="141414"/>
                </a:solidFill>
                <a:effectLst/>
                <a:latin typeface="Noto Sans VF"/>
              </a:rPr>
              <a:t> Stretch Energy Code (Stretch Code) regulations have since 2009 been published in MA 780CMR chapters 115.aa and previously 780 CMR 110.aa under the jurisdiction of the Board of Building Regulations and Standards.</a:t>
            </a:r>
            <a:endParaRPr lang="en-US" dirty="0">
              <a:solidFill>
                <a:srgbClr val="000000"/>
              </a:solidFill>
              <a:latin typeface="Calibri" panose="020F0502020204030204"/>
              <a:cs typeface="Calibri" panose="020F0502020204030204"/>
            </a:endParaRPr>
          </a:p>
          <a:p>
            <a:endParaRPr lang="en-US" dirty="0">
              <a:solidFill>
                <a:srgbClr val="141414"/>
              </a:solidFill>
              <a:latin typeface="Noto Sans VF"/>
            </a:endParaRPr>
          </a:p>
          <a:p>
            <a:r>
              <a:rPr lang="en-US" dirty="0">
                <a:solidFill>
                  <a:srgbClr val="141414"/>
                </a:solidFill>
                <a:latin typeface="Noto Sans VF"/>
              </a:rPr>
              <a:t> </a:t>
            </a:r>
            <a:r>
              <a:rPr lang="en-US" b="0" i="0" dirty="0">
                <a:solidFill>
                  <a:srgbClr val="141414"/>
                </a:solidFill>
                <a:effectLst/>
                <a:latin typeface="Noto Sans VF"/>
              </a:rPr>
              <a:t>The Climate Act of 2021 moved the authority for the Stretch Code promulgation to the Department of Energy Resources (DOER) and at the same time required the development of a new Municipal Opt-in Specialized energy code (Specialized Code). The statute requires that the Specialized Code is formulated to ensure new construction that is consistent with Massachusetts greenhouse gas limits and sub-limits set every five years from 2025 to 2050. The updated Stretch Code is divided into two chapters, following the format of the IECC and appear as new regulations in 225 CMR 22.00 and 225 CMR 23.00.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D839E7-3C8B-434A-BF29-1C7E1896618E}" type="slidenum">
              <a:rPr lang="en-US" smtClean="0"/>
              <a:t>5</a:t>
            </a:fld>
            <a:endParaRPr lang="en-US"/>
          </a:p>
        </p:txBody>
      </p:sp>
    </p:spTree>
    <p:extLst>
      <p:ext uri="{BB962C8B-B14F-4D97-AF65-F5344CB8AC3E}">
        <p14:creationId xmlns:p14="http://schemas.microsoft.com/office/powerpoint/2010/main" val="342305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look at the emissions is takes to heat a space using various methods – oil, propane, gas, electric resistance, electric heat pump – electric heat pump today has 45% lower emissions than natural gas.</a:t>
            </a:r>
          </a:p>
          <a:p>
            <a:endParaRPr lang="en-US" dirty="0"/>
          </a:p>
        </p:txBody>
      </p:sp>
      <p:sp>
        <p:nvSpPr>
          <p:cNvPr id="4" name="Slide Number Placeholder 3"/>
          <p:cNvSpPr>
            <a:spLocks noGrp="1"/>
          </p:cNvSpPr>
          <p:nvPr>
            <p:ph type="sldNum" sz="quarter" idx="5"/>
          </p:nvPr>
        </p:nvSpPr>
        <p:spPr/>
        <p:txBody>
          <a:bodyPr/>
          <a:lstStyle/>
          <a:p>
            <a:fld id="{59D839E7-3C8B-434A-BF29-1C7E1896618E}" type="slidenum">
              <a:rPr lang="en-US" smtClean="0"/>
              <a:t>6</a:t>
            </a:fld>
            <a:endParaRPr lang="en-US"/>
          </a:p>
        </p:txBody>
      </p:sp>
    </p:spTree>
    <p:extLst>
      <p:ext uri="{BB962C8B-B14F-4D97-AF65-F5344CB8AC3E}">
        <p14:creationId xmlns:p14="http://schemas.microsoft.com/office/powerpoint/2010/main" val="2245499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that’s just today – by 2050 with emissions at 200 </a:t>
            </a:r>
            <a:r>
              <a:rPr lang="en-US" dirty="0" err="1"/>
              <a:t>lbs</a:t>
            </a:r>
            <a:r>
              <a:rPr lang="en-US" dirty="0"/>
              <a:t>/</a:t>
            </a:r>
            <a:r>
              <a:rPr lang="en-US" dirty="0" err="1"/>
              <a:t>MWhr</a:t>
            </a:r>
            <a:r>
              <a:rPr lang="en-US" dirty="0"/>
              <a:t> – emissions of heat pumps will be almost 90% less than natural gas.</a:t>
            </a:r>
          </a:p>
          <a:p>
            <a:endParaRPr lang="en-US" dirty="0"/>
          </a:p>
        </p:txBody>
      </p:sp>
      <p:sp>
        <p:nvSpPr>
          <p:cNvPr id="4" name="Slide Number Placeholder 3"/>
          <p:cNvSpPr>
            <a:spLocks noGrp="1"/>
          </p:cNvSpPr>
          <p:nvPr>
            <p:ph type="sldNum" sz="quarter" idx="5"/>
          </p:nvPr>
        </p:nvSpPr>
        <p:spPr/>
        <p:txBody>
          <a:bodyPr/>
          <a:lstStyle/>
          <a:p>
            <a:fld id="{59D839E7-3C8B-434A-BF29-1C7E1896618E}" type="slidenum">
              <a:rPr lang="en-US" smtClean="0"/>
              <a:t>7</a:t>
            </a:fld>
            <a:endParaRPr lang="en-US"/>
          </a:p>
        </p:txBody>
      </p:sp>
    </p:spTree>
    <p:extLst>
      <p:ext uri="{BB962C8B-B14F-4D97-AF65-F5344CB8AC3E}">
        <p14:creationId xmlns:p14="http://schemas.microsoft.com/office/powerpoint/2010/main" val="3858168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Within the building sector, new construction adds around 1% to the total building space each year. As the chart here shows, that means that around 27% of our expected building space in 2050 has not yet been built. </a:t>
            </a:r>
          </a:p>
          <a:p>
            <a:r>
              <a:rPr lang="en-GB" dirty="0"/>
              <a:t>How we design and construct those buildings with respect to fossil fuels and other greenhouse gas emissions will have a massive impact on achieving our 2050 net zero mandate. </a:t>
            </a:r>
          </a:p>
          <a:p>
            <a:r>
              <a:rPr lang="en-GB" dirty="0"/>
              <a:t>Since we literally design these buildings from the ground-up, they are far easier and cheaper to build to have net zero emissions than the work and cost of renovating our existing (and in many cases historic) buildings.  </a:t>
            </a:r>
          </a:p>
          <a:p>
            <a:r>
              <a:rPr lang="en-GB" dirty="0"/>
              <a:t>In addition to being the buildings that we can most easily build and operate without fossil fuels, the techniques, materials and equipment used to build new buildings to net-zero provides the scale to drive down the costs of retrofit work in existing buildings. For example, as we grow the supply chain for heat pumps for new buildings, that also reduces the cost and increases the number of skilled contractors to install heat pumps in existing building renovations.</a:t>
            </a:r>
            <a:endParaRPr lang="en-US" dirty="0"/>
          </a:p>
        </p:txBody>
      </p:sp>
      <p:sp>
        <p:nvSpPr>
          <p:cNvPr id="4" name="Slide Number Placeholder 3"/>
          <p:cNvSpPr>
            <a:spLocks noGrp="1"/>
          </p:cNvSpPr>
          <p:nvPr>
            <p:ph type="sldNum" sz="quarter" idx="5"/>
          </p:nvPr>
        </p:nvSpPr>
        <p:spPr/>
        <p:txBody>
          <a:bodyPr/>
          <a:lstStyle/>
          <a:p>
            <a:fld id="{1BCBBBD2-1254-4878-A9BA-51C58DCFCD72}" type="slidenum">
              <a:rPr lang="en-US" smtClean="0"/>
              <a:pPr/>
              <a:t>8</a:t>
            </a:fld>
            <a:endParaRPr lang="en-US" dirty="0"/>
          </a:p>
        </p:txBody>
      </p:sp>
    </p:spTree>
    <p:extLst>
      <p:ext uri="{BB962C8B-B14F-4D97-AF65-F5344CB8AC3E}">
        <p14:creationId xmlns:p14="http://schemas.microsoft.com/office/powerpoint/2010/main" val="3721715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For simplicity we are referencing the 10th edition of the Base Code. The 9th edition is still available for projects permitted up until June 30, 2025 and uses the older IECC2018 as it's energy code with MA amendments. After July 1, 2025 the 10th edition will be the only base energy code in effect.</a:t>
            </a:r>
          </a:p>
        </p:txBody>
      </p:sp>
      <p:sp>
        <p:nvSpPr>
          <p:cNvPr id="4" name="Slide Number Placeholder 3"/>
          <p:cNvSpPr>
            <a:spLocks noGrp="1"/>
          </p:cNvSpPr>
          <p:nvPr>
            <p:ph type="sldNum" sz="quarter" idx="5"/>
          </p:nvPr>
        </p:nvSpPr>
        <p:spPr/>
        <p:txBody>
          <a:bodyPr/>
          <a:lstStyle/>
          <a:p>
            <a:fld id="{1D92C89D-BD90-4BEA-9FEE-1597522CD497}" type="slidenum">
              <a:rPr lang="en-US" smtClean="0"/>
              <a:t>11</a:t>
            </a:fld>
            <a:endParaRPr lang="en-US"/>
          </a:p>
        </p:txBody>
      </p:sp>
    </p:spTree>
    <p:extLst>
      <p:ext uri="{BB962C8B-B14F-4D97-AF65-F5344CB8AC3E}">
        <p14:creationId xmlns:p14="http://schemas.microsoft.com/office/powerpoint/2010/main" val="1648652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EMbodied</a:t>
            </a:r>
            <a:r>
              <a:rPr lang="en-US">
                <a:ea typeface="Calibri"/>
                <a:cs typeface="Calibri"/>
              </a:rPr>
              <a:t> Carbon for concrete – baseline is shown in TABLE</a:t>
            </a:r>
            <a:r>
              <a:rPr lang="en-US"/>
              <a:t> R406.5.4 DEFAULT CONCRETE GLOBAL WARMING POTENTIAL VALUES</a:t>
            </a:r>
          </a:p>
          <a:p>
            <a:endParaRPr lang="en-US"/>
          </a:p>
          <a:p>
            <a:r>
              <a:rPr lang="en-US" err="1"/>
              <a:t>aThese</a:t>
            </a:r>
            <a:r>
              <a:rPr lang="en-US"/>
              <a:t> numbers are 100% of the Eastern Region average GWP figures from the National Ready Mix Concrete Associations' "A Cradle-to-Gate Life Cycle Assessment of Ready-Mixed Concrete Manufactured by NRMCA Members, Version 3.2," (July 2022), pg. 65. NRMCA_LCAReportV3-2_20220224.pdf</a:t>
            </a:r>
          </a:p>
        </p:txBody>
      </p:sp>
      <p:sp>
        <p:nvSpPr>
          <p:cNvPr id="4" name="Slide Number Placeholder 3"/>
          <p:cNvSpPr>
            <a:spLocks noGrp="1"/>
          </p:cNvSpPr>
          <p:nvPr>
            <p:ph type="sldNum" sz="quarter" idx="5"/>
          </p:nvPr>
        </p:nvSpPr>
        <p:spPr/>
        <p:txBody>
          <a:bodyPr/>
          <a:lstStyle/>
          <a:p>
            <a:fld id="{1D92C89D-BD90-4BEA-9FEE-1597522CD497}" type="slidenum">
              <a:rPr lang="en-US" smtClean="0"/>
              <a:t>24</a:t>
            </a:fld>
            <a:endParaRPr lang="en-US"/>
          </a:p>
        </p:txBody>
      </p:sp>
    </p:spTree>
    <p:extLst>
      <p:ext uri="{BB962C8B-B14F-4D97-AF65-F5344CB8AC3E}">
        <p14:creationId xmlns:p14="http://schemas.microsoft.com/office/powerpoint/2010/main" val="14498885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2"/>
          <p:cNvGrpSpPr>
            <a:grpSpLocks/>
          </p:cNvGrpSpPr>
          <p:nvPr/>
        </p:nvGrpSpPr>
        <p:grpSpPr bwMode="auto">
          <a:xfrm>
            <a:off x="0" y="0"/>
            <a:ext cx="4343400" cy="6858000"/>
            <a:chOff x="0" y="0"/>
            <a:chExt cx="3696" cy="4320"/>
          </a:xfrm>
        </p:grpSpPr>
        <p:sp>
          <p:nvSpPr>
            <p:cNvPr id="4" name="Rectangle 3"/>
            <p:cNvSpPr>
              <a:spLocks noChangeArrowheads="1"/>
            </p:cNvSpPr>
            <p:nvPr/>
          </p:nvSpPr>
          <p:spPr bwMode="auto">
            <a:xfrm>
              <a:off x="0" y="0"/>
              <a:ext cx="2880" cy="4320"/>
            </a:xfrm>
            <a:prstGeom prst="rect">
              <a:avLst/>
            </a:prstGeom>
            <a:solidFill>
              <a:srgbClr val="009900"/>
            </a:solidFill>
            <a:ln w="9525">
              <a:noFill/>
              <a:miter lim="800000"/>
              <a:headEnd/>
              <a:tailEnd/>
            </a:ln>
            <a:effectLst/>
          </p:spPr>
          <p:txBody>
            <a:bodyPr wrap="none" anchor="ctr"/>
            <a:lstStyle/>
            <a:p>
              <a:pPr algn="ctr">
                <a:defRPr/>
              </a:pPr>
              <a:endParaRPr lang="en-US" dirty="0">
                <a:cs typeface="+mn-cs"/>
              </a:endParaRPr>
            </a:p>
          </p:txBody>
        </p:sp>
        <p:sp>
          <p:nvSpPr>
            <p:cNvPr id="5"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a:defRPr/>
              </a:pPr>
              <a:endParaRPr lang="en-US" dirty="0">
                <a:cs typeface="+mn-cs"/>
              </a:endParaRPr>
            </a:p>
          </p:txBody>
        </p:sp>
      </p:grpSp>
      <p:sp>
        <p:nvSpPr>
          <p:cNvPr id="6" name="Rectangle 5"/>
          <p:cNvSpPr/>
          <p:nvPr/>
        </p:nvSpPr>
        <p:spPr>
          <a:xfrm>
            <a:off x="3352800" y="152400"/>
            <a:ext cx="5791200" cy="307975"/>
          </a:xfrm>
          <a:prstGeom prst="rect">
            <a:avLst/>
          </a:prstGeom>
        </p:spPr>
        <p:txBody>
          <a:bodyPr>
            <a:spAutoFit/>
          </a:bodyPr>
          <a:lstStyle/>
          <a:p>
            <a:pPr>
              <a:buClr>
                <a:schemeClr val="accent6">
                  <a:lumMod val="50000"/>
                </a:schemeClr>
              </a:buClr>
              <a:defRPr/>
            </a:pPr>
            <a:r>
              <a:rPr lang="en-US" sz="1400" b="1" i="1" dirty="0">
                <a:solidFill>
                  <a:srgbClr val="009900"/>
                </a:solidFill>
                <a:cs typeface="+mn-cs"/>
              </a:rPr>
              <a:t>Helping Massachusetts Municipalities Create a Cleaner Energy Future</a:t>
            </a:r>
          </a:p>
        </p:txBody>
      </p:sp>
      <p:pic>
        <p:nvPicPr>
          <p:cNvPr id="7" name="Picture 2" descr="T:\GrnComm\GreenCom LOGO\Logo Package 2010\gc_logo.jpg"/>
          <p:cNvPicPr>
            <a:picLocks noChangeAspect="1" noChangeArrowheads="1"/>
          </p:cNvPicPr>
          <p:nvPr userDrawn="1"/>
        </p:nvPicPr>
        <p:blipFill>
          <a:blip r:embed="rId2" cstate="print"/>
          <a:srcRect/>
          <a:stretch>
            <a:fillRect/>
          </a:stretch>
        </p:blipFill>
        <p:spPr bwMode="auto">
          <a:xfrm>
            <a:off x="1447800" y="1066800"/>
            <a:ext cx="1851025" cy="1833563"/>
          </a:xfrm>
          <a:prstGeom prst="rect">
            <a:avLst/>
          </a:prstGeom>
          <a:noFill/>
          <a:ln w="9525">
            <a:noFill/>
            <a:miter lim="800000"/>
            <a:headEnd/>
            <a:tailEnd/>
          </a:ln>
        </p:spPr>
      </p:pic>
      <p:sp>
        <p:nvSpPr>
          <p:cNvPr id="257032" name="Rectangle 8"/>
          <p:cNvSpPr>
            <a:spLocks noGrp="1" noChangeArrowheads="1"/>
          </p:cNvSpPr>
          <p:nvPr>
            <p:ph type="subTitle" idx="1"/>
          </p:nvPr>
        </p:nvSpPr>
        <p:spPr>
          <a:xfrm>
            <a:off x="4673600" y="2927350"/>
            <a:ext cx="4013200" cy="1111250"/>
          </a:xfrm>
        </p:spPr>
        <p:txBody>
          <a:bodyPr anchor="b"/>
          <a:lstStyle>
            <a:lvl1pPr marL="0" indent="0" algn="ctr">
              <a:buFont typeface="Wingdings" pitchFamily="2" charset="2"/>
              <a:buNone/>
              <a:defRPr sz="4400" b="1" i="0" baseline="0">
                <a:solidFill>
                  <a:srgbClr val="000099"/>
                </a:solidFill>
              </a:defRPr>
            </a:lvl1pPr>
          </a:lstStyle>
          <a:p>
            <a:r>
              <a:rPr lang="en-US" dirty="0"/>
              <a:t>Click to edit Master subtitle style</a:t>
            </a:r>
          </a:p>
        </p:txBody>
      </p:sp>
      <p:sp>
        <p:nvSpPr>
          <p:cNvPr id="8" name="Rectangle 11"/>
          <p:cNvSpPr>
            <a:spLocks noGrp="1" noChangeArrowheads="1"/>
          </p:cNvSpPr>
          <p:nvPr>
            <p:ph type="sldNum" sz="quarter" idx="10"/>
          </p:nvPr>
        </p:nvSpPr>
        <p:spPr>
          <a:xfrm>
            <a:off x="76200" y="6248400"/>
            <a:ext cx="587375" cy="488950"/>
          </a:xfrm>
        </p:spPr>
        <p:txBody>
          <a:bodyPr anchorCtr="0"/>
          <a:lstStyle>
            <a:lvl1pPr>
              <a:defRPr>
                <a:solidFill>
                  <a:schemeClr val="bg1"/>
                </a:solidFill>
              </a:defRPr>
            </a:lvl1pPr>
          </a:lstStyle>
          <a:p>
            <a:pPr>
              <a:defRPr/>
            </a:pPr>
            <a:fld id="{EA634E86-1304-4295-B8B6-F839442C5B42}"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066800"/>
            <a:ext cx="1981200" cy="5019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1066800"/>
            <a:ext cx="5791200" cy="5019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xfrm>
            <a:off x="6858000" y="6248400"/>
            <a:ext cx="2130425" cy="474663"/>
          </a:xfrm>
          <a:prstGeom prst="rect">
            <a:avLst/>
          </a:prstGeom>
        </p:spPr>
        <p:txBody>
          <a:bodyPr/>
          <a:lstStyle>
            <a:lvl1pPr algn="l">
              <a:defRPr dirty="0">
                <a:cs typeface="+mn-cs"/>
              </a:defRPr>
            </a:lvl1pPr>
          </a:lstStyle>
          <a:p>
            <a:pPr>
              <a:defRPr/>
            </a:pPr>
            <a:endParaRPr lang="en-US" dirty="0"/>
          </a:p>
        </p:txBody>
      </p:sp>
      <p:sp>
        <p:nvSpPr>
          <p:cNvPr id="5" name="Rectangle 12"/>
          <p:cNvSpPr>
            <a:spLocks noGrp="1" noChangeArrowheads="1"/>
          </p:cNvSpPr>
          <p:nvPr>
            <p:ph type="ftr" sz="quarter" idx="11"/>
          </p:nvPr>
        </p:nvSpPr>
        <p:spPr>
          <a:xfrm>
            <a:off x="5791200" y="6248400"/>
            <a:ext cx="2897188" cy="474663"/>
          </a:xfrm>
          <a:prstGeom prst="rect">
            <a:avLst/>
          </a:prstGeom>
        </p:spPr>
        <p:txBody>
          <a:bodyPr/>
          <a:lstStyle>
            <a:lvl1pPr algn="l">
              <a:defRPr dirty="0">
                <a:cs typeface="+mn-cs"/>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a:lvl1pPr>
          </a:lstStyle>
          <a:p>
            <a:pPr>
              <a:defRPr/>
            </a:pPr>
            <a:fld id="{2198E9FA-7261-46A4-B322-3838319ED30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ln/>
        </p:spPr>
        <p:txBody>
          <a:bodyPr/>
          <a:lstStyle>
            <a:lvl1pPr>
              <a:defRPr/>
            </a:lvl1pPr>
          </a:lstStyle>
          <a:p>
            <a:pPr>
              <a:defRPr/>
            </a:pPr>
            <a:fld id="{F06B8F76-246F-4348-9482-DE3A34EEC205}"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ER Master Text Slide">
    <p:spTree>
      <p:nvGrpSpPr>
        <p:cNvPr id="1" name=""/>
        <p:cNvGrpSpPr/>
        <p:nvPr/>
      </p:nvGrpSpPr>
      <p:grpSpPr>
        <a:xfrm>
          <a:off x="0" y="0"/>
          <a:ext cx="0" cy="0"/>
          <a:chOff x="0" y="0"/>
          <a:chExt cx="0" cy="0"/>
        </a:xfrm>
      </p:grpSpPr>
      <p:pic>
        <p:nvPicPr>
          <p:cNvPr id="5" name="Picture 8"/>
          <p:cNvPicPr>
            <a:picLocks noChangeAspect="1" noChangeArrowheads="1"/>
          </p:cNvPicPr>
          <p:nvPr userDrawn="1"/>
        </p:nvPicPr>
        <p:blipFill>
          <a:blip r:embed="rId2" cstate="print"/>
          <a:srcRect/>
          <a:stretch>
            <a:fillRect/>
          </a:stretch>
        </p:blipFill>
        <p:spPr bwMode="auto">
          <a:xfrm>
            <a:off x="0" y="2"/>
            <a:ext cx="1057984" cy="660079"/>
          </a:xfrm>
          <a:prstGeom prst="rect">
            <a:avLst/>
          </a:prstGeom>
          <a:noFill/>
          <a:ln w="9525">
            <a:noFill/>
            <a:miter lim="800000"/>
            <a:headEnd/>
            <a:tailEnd/>
          </a:ln>
        </p:spPr>
      </p:pic>
      <p:sp>
        <p:nvSpPr>
          <p:cNvPr id="2" name="Title 1"/>
          <p:cNvSpPr>
            <a:spLocks noGrp="1"/>
          </p:cNvSpPr>
          <p:nvPr>
            <p:ph type="title"/>
          </p:nvPr>
        </p:nvSpPr>
        <p:spPr>
          <a:xfrm>
            <a:off x="1409700" y="228600"/>
            <a:ext cx="7277100" cy="762000"/>
          </a:xfrm>
          <a:prstGeom prst="rect">
            <a:avLst/>
          </a:prstGeom>
        </p:spPr>
        <p:txBody>
          <a:bodyPr>
            <a:normAutofit/>
          </a:bodyPr>
          <a:lstStyle>
            <a:lvl1pPr algn="l">
              <a:defRPr sz="2400" b="1">
                <a:solidFill>
                  <a:srgbClr val="008000"/>
                </a:solidFill>
              </a:defRPr>
            </a:lvl1pPr>
          </a:lstStyle>
          <a:p>
            <a:r>
              <a:rPr lang="en-US"/>
              <a:t>Click to edit Master title style</a:t>
            </a:r>
          </a:p>
        </p:txBody>
      </p:sp>
      <p:sp>
        <p:nvSpPr>
          <p:cNvPr id="14" name="Text Placeholder 13"/>
          <p:cNvSpPr>
            <a:spLocks noGrp="1"/>
          </p:cNvSpPr>
          <p:nvPr>
            <p:ph type="body" sz="quarter" idx="13"/>
          </p:nvPr>
        </p:nvSpPr>
        <p:spPr>
          <a:xfrm>
            <a:off x="723900" y="1219200"/>
            <a:ext cx="7696200" cy="4876800"/>
          </a:xfrm>
          <a:prstGeom prst="rect">
            <a:avLst/>
          </a:prstGeom>
        </p:spPr>
        <p:txBody>
          <a:bodyPr/>
          <a:lstStyle>
            <a:lvl1pPr>
              <a:defRPr sz="2100"/>
            </a:lvl1pPr>
            <a:lvl2pPr>
              <a:buSzPct val="80000"/>
              <a:buFont typeface="Wingdings" pitchFamily="2" charset="2"/>
              <a:buChar char="Ø"/>
              <a:defRPr/>
            </a:lvl2pPr>
            <a:lvl3pPr>
              <a:buFont typeface="Wingdings" pitchFamily="2" charset="2"/>
              <a:buChar char="§"/>
              <a:defRPr/>
            </a:lvl3pPr>
            <a:lvl4pPr>
              <a:buNone/>
              <a:defRPr sz="1800"/>
            </a:lvl4pPr>
          </a:lstStyle>
          <a:p>
            <a:pPr lvl="0"/>
            <a:r>
              <a:rPr lang="en-US"/>
              <a:t>Click to edit Master text styles</a:t>
            </a:r>
          </a:p>
          <a:p>
            <a:pPr lvl="1"/>
            <a:r>
              <a:rPr lang="en-US"/>
              <a:t>Second level</a:t>
            </a:r>
          </a:p>
          <a:p>
            <a:pPr lvl="2"/>
            <a:r>
              <a:rPr lang="en-US"/>
              <a:t>Third level</a:t>
            </a:r>
          </a:p>
        </p:txBody>
      </p:sp>
      <p:sp>
        <p:nvSpPr>
          <p:cNvPr id="7" name="Slide Number Placeholder 15"/>
          <p:cNvSpPr>
            <a:spLocks noGrp="1"/>
          </p:cNvSpPr>
          <p:nvPr>
            <p:ph type="sldNum" sz="quarter" idx="14"/>
          </p:nvPr>
        </p:nvSpPr>
        <p:spPr>
          <a:xfrm>
            <a:off x="8453168" y="6462685"/>
            <a:ext cx="609600" cy="365125"/>
          </a:xfrm>
        </p:spPr>
        <p:txBody>
          <a:bodyPr wrap="square" numCol="1" anchorCtr="0" compatLnSpc="1">
            <a:prstTxWarp prst="textNoShape">
              <a:avLst/>
            </a:prstTxWarp>
          </a:bodyPr>
          <a:lstStyle>
            <a:lvl1pPr>
              <a:defRPr sz="900">
                <a:solidFill>
                  <a:schemeClr val="tx1"/>
                </a:solidFill>
                <a:latin typeface="Calibri" pitchFamily="34" charset="0"/>
              </a:defRPr>
            </a:lvl1pPr>
          </a:lstStyle>
          <a:p>
            <a:pPr>
              <a:defRPr/>
            </a:pPr>
            <a:fld id="{B6FAB5CE-5980-4C9D-B2E2-2FD2F4BD448E}" type="slidenum">
              <a:rPr lang="en-US" smtClean="0"/>
              <a:pPr>
                <a:defRPr/>
              </a:pPr>
              <a:t>‹#›</a:t>
            </a:fld>
            <a:endParaRPr lang="en-US"/>
          </a:p>
        </p:txBody>
      </p:sp>
      <p:cxnSp>
        <p:nvCxnSpPr>
          <p:cNvPr id="6" name="Straight Connector 5">
            <a:extLst>
              <a:ext uri="{FF2B5EF4-FFF2-40B4-BE49-F238E27FC236}">
                <a16:creationId xmlns:a16="http://schemas.microsoft.com/office/drawing/2014/main" id="{D59B2009-E989-4EA7-A832-E43949D0E4EF}"/>
              </a:ext>
            </a:extLst>
          </p:cNvPr>
          <p:cNvCxnSpPr>
            <a:cxnSpLocks/>
          </p:cNvCxnSpPr>
          <p:nvPr userDrawn="1"/>
        </p:nvCxnSpPr>
        <p:spPr>
          <a:xfrm rot="16200000">
            <a:off x="5105400" y="-2686050"/>
            <a:ext cx="0" cy="731520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536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v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3B6A3-DEF1-9129-B2AA-6EB306D41641}"/>
              </a:ext>
            </a:extLst>
          </p:cNvPr>
          <p:cNvSpPr/>
          <p:nvPr userDrawn="1"/>
        </p:nvSpPr>
        <p:spPr>
          <a:xfrm>
            <a:off x="0" y="1"/>
            <a:ext cx="9144000" cy="6858000"/>
          </a:xfrm>
          <a:prstGeom prst="rect">
            <a:avLst/>
          </a:prstGeom>
          <a:solidFill>
            <a:srgbClr val="2140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Graphic 2">
            <a:extLst>
              <a:ext uri="{FF2B5EF4-FFF2-40B4-BE49-F238E27FC236}">
                <a16:creationId xmlns:a16="http://schemas.microsoft.com/office/drawing/2014/main" id="{F1F5979B-0311-F233-F7A8-A6145C8F1CB6}"/>
              </a:ext>
            </a:extLst>
          </p:cNvPr>
          <p:cNvPicPr>
            <a:picLocks noChangeAspect="1"/>
          </p:cNvPicPr>
          <p:nvPr userDrawn="1"/>
        </p:nvPicPr>
        <p:blipFill>
          <a:blip r:embed="rId2">
            <a:extLst>
              <a:ext uri="{96DAC541-7B7A-43D3-8B79-37D633B846F1}">
                <asvg:svgBlip xmlns:asvg="http://schemas.microsoft.com/office/drawing/2016/SVG/main" r:embed="rId3"/>
              </a:ext>
            </a:extLst>
          </a:blip>
          <a:srcRect r="31046" b="19631"/>
          <a:stretch/>
        </p:blipFill>
        <p:spPr>
          <a:xfrm>
            <a:off x="5160262" y="1346302"/>
            <a:ext cx="3983738" cy="5511699"/>
          </a:xfrm>
          <a:prstGeom prst="rect">
            <a:avLst/>
          </a:prstGeom>
        </p:spPr>
      </p:pic>
      <p:pic>
        <p:nvPicPr>
          <p:cNvPr id="5" name="Graphic 4">
            <a:extLst>
              <a:ext uri="{FF2B5EF4-FFF2-40B4-BE49-F238E27FC236}">
                <a16:creationId xmlns:a16="http://schemas.microsoft.com/office/drawing/2014/main" id="{8F35F12A-940B-F332-56C7-58CC7851E2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75465" y="860286"/>
            <a:ext cx="2872606" cy="1146787"/>
          </a:xfrm>
          <a:prstGeom prst="rect">
            <a:avLst/>
          </a:prstGeom>
        </p:spPr>
      </p:pic>
      <p:cxnSp>
        <p:nvCxnSpPr>
          <p:cNvPr id="20" name="Straight Connector 19">
            <a:extLst>
              <a:ext uri="{FF2B5EF4-FFF2-40B4-BE49-F238E27FC236}">
                <a16:creationId xmlns:a16="http://schemas.microsoft.com/office/drawing/2014/main" id="{C482C316-80D0-736E-5C79-330DB6C1334F}"/>
              </a:ext>
            </a:extLst>
          </p:cNvPr>
          <p:cNvCxnSpPr>
            <a:cxnSpLocks/>
          </p:cNvCxnSpPr>
          <p:nvPr userDrawn="1"/>
        </p:nvCxnSpPr>
        <p:spPr>
          <a:xfrm>
            <a:off x="1282041" y="3609591"/>
            <a:ext cx="317846"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178EF52B-C85E-0A04-4D15-8F7CB39FD72B}"/>
              </a:ext>
            </a:extLst>
          </p:cNvPr>
          <p:cNvSpPr>
            <a:spLocks noGrp="1"/>
          </p:cNvSpPr>
          <p:nvPr>
            <p:ph type="body" sz="quarter" idx="10" hasCustomPrompt="1"/>
          </p:nvPr>
        </p:nvSpPr>
        <p:spPr>
          <a:xfrm>
            <a:off x="1198355" y="2184410"/>
            <a:ext cx="4131680" cy="607100"/>
          </a:xfrm>
          <a:prstGeom prst="rect">
            <a:avLst/>
          </a:prstGeom>
        </p:spPr>
        <p:txBody>
          <a:bodyPr/>
          <a:lstStyle>
            <a:lvl1pPr marL="0" indent="0">
              <a:buFontTx/>
              <a:buNone/>
              <a:defRPr sz="3375" b="1">
                <a:solidFill>
                  <a:schemeClr val="bg1"/>
                </a:solidFill>
              </a:defRPr>
            </a:lvl1pPr>
            <a:lvl2pPr marL="342900" indent="0">
              <a:buNone/>
              <a:defRPr/>
            </a:lvl2pPr>
          </a:lstStyle>
          <a:p>
            <a:pPr lvl="0"/>
            <a:r>
              <a:rPr lang="en-US"/>
              <a:t>Click to edit Headline</a:t>
            </a:r>
          </a:p>
        </p:txBody>
      </p:sp>
      <p:sp>
        <p:nvSpPr>
          <p:cNvPr id="22" name="Text Placeholder 9">
            <a:extLst>
              <a:ext uri="{FF2B5EF4-FFF2-40B4-BE49-F238E27FC236}">
                <a16:creationId xmlns:a16="http://schemas.microsoft.com/office/drawing/2014/main" id="{76540332-2BC7-E582-347C-EAB3BEA1DD26}"/>
              </a:ext>
            </a:extLst>
          </p:cNvPr>
          <p:cNvSpPr>
            <a:spLocks noGrp="1"/>
          </p:cNvSpPr>
          <p:nvPr>
            <p:ph type="body" sz="quarter" idx="11"/>
          </p:nvPr>
        </p:nvSpPr>
        <p:spPr>
          <a:xfrm>
            <a:off x="1218724" y="2856968"/>
            <a:ext cx="4109642" cy="280572"/>
          </a:xfrm>
          <a:prstGeom prst="rect">
            <a:avLst/>
          </a:prstGeom>
        </p:spPr>
        <p:txBody>
          <a:bodyPr/>
          <a:lstStyle>
            <a:lvl1pPr marL="0" indent="0">
              <a:buFontTx/>
              <a:buNone/>
              <a:defRPr sz="1350" b="1">
                <a:solidFill>
                  <a:schemeClr val="bg1"/>
                </a:solidFill>
              </a:defRPr>
            </a:lvl1pPr>
            <a:lvl2pPr marL="3429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BE9AC7AA-EE5A-C29E-B809-673931F7CD2C}"/>
              </a:ext>
            </a:extLst>
          </p:cNvPr>
          <p:cNvSpPr>
            <a:spLocks noGrp="1"/>
          </p:cNvSpPr>
          <p:nvPr>
            <p:ph type="body" sz="quarter" idx="12"/>
          </p:nvPr>
        </p:nvSpPr>
        <p:spPr>
          <a:xfrm>
            <a:off x="1211506" y="3676246"/>
            <a:ext cx="4109642" cy="1466123"/>
          </a:xfrm>
          <a:prstGeom prst="rect">
            <a:avLst/>
          </a:prstGeom>
        </p:spPr>
        <p:txBody>
          <a:bodyPr/>
          <a:lstStyle>
            <a:lvl1pPr marL="0" indent="0">
              <a:buFontTx/>
              <a:buNone/>
              <a:defRPr sz="1050" b="0">
                <a:solidFill>
                  <a:schemeClr val="bg1"/>
                </a:solidFill>
              </a:defRPr>
            </a:lvl1pPr>
            <a:lvl2pPr marL="342900" indent="0">
              <a:buNone/>
              <a:defRPr/>
            </a:lvl2pPr>
          </a:lstStyle>
          <a:p>
            <a:pPr lvl="0"/>
            <a:r>
              <a:rPr lang="en-US"/>
              <a:t>Click to edit Master text styles</a:t>
            </a:r>
          </a:p>
        </p:txBody>
      </p:sp>
      <p:sp>
        <p:nvSpPr>
          <p:cNvPr id="24" name="Text Placeholder 9">
            <a:extLst>
              <a:ext uri="{FF2B5EF4-FFF2-40B4-BE49-F238E27FC236}">
                <a16:creationId xmlns:a16="http://schemas.microsoft.com/office/drawing/2014/main" id="{EECA00D2-20E5-0D19-B355-5261F1519C49}"/>
              </a:ext>
            </a:extLst>
          </p:cNvPr>
          <p:cNvSpPr>
            <a:spLocks noGrp="1"/>
          </p:cNvSpPr>
          <p:nvPr>
            <p:ph type="body" sz="quarter" idx="13"/>
          </p:nvPr>
        </p:nvSpPr>
        <p:spPr>
          <a:xfrm>
            <a:off x="1218724" y="5568144"/>
            <a:ext cx="3040323" cy="207960"/>
          </a:xfrm>
          <a:prstGeom prst="rect">
            <a:avLst/>
          </a:prstGeom>
        </p:spPr>
        <p:txBody>
          <a:bodyPr/>
          <a:lstStyle>
            <a:lvl1pPr marL="0" indent="0">
              <a:buFontTx/>
              <a:buNone/>
              <a:defRPr sz="900" b="0">
                <a:solidFill>
                  <a:schemeClr val="bg1"/>
                </a:solidFill>
              </a:defRPr>
            </a:lvl1pPr>
            <a:lvl2pPr marL="342900" indent="0">
              <a:buNone/>
              <a:defRPr/>
            </a:lvl2pPr>
          </a:lstStyle>
          <a:p>
            <a:pPr lvl="0"/>
            <a:r>
              <a:rPr lang="en-US"/>
              <a:t>Click to edit Master text styles</a:t>
            </a:r>
          </a:p>
        </p:txBody>
      </p:sp>
      <p:sp>
        <p:nvSpPr>
          <p:cNvPr id="25" name="Text Placeholder 9">
            <a:extLst>
              <a:ext uri="{FF2B5EF4-FFF2-40B4-BE49-F238E27FC236}">
                <a16:creationId xmlns:a16="http://schemas.microsoft.com/office/drawing/2014/main" id="{0D9A3C95-CC42-D41E-31F9-81895895D78A}"/>
              </a:ext>
            </a:extLst>
          </p:cNvPr>
          <p:cNvSpPr>
            <a:spLocks noGrp="1"/>
          </p:cNvSpPr>
          <p:nvPr>
            <p:ph type="body" sz="quarter" idx="14"/>
          </p:nvPr>
        </p:nvSpPr>
        <p:spPr>
          <a:xfrm>
            <a:off x="1218724" y="5769392"/>
            <a:ext cx="3040323" cy="207960"/>
          </a:xfrm>
          <a:prstGeom prst="rect">
            <a:avLst/>
          </a:prstGeom>
        </p:spPr>
        <p:txBody>
          <a:bodyPr/>
          <a:lstStyle>
            <a:lvl1pPr marL="0" indent="0">
              <a:buFontTx/>
              <a:buNone/>
              <a:defRPr sz="1200" b="1">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417590310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mpty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76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ap">
    <p:spTree>
      <p:nvGrpSpPr>
        <p:cNvPr id="1" name=""/>
        <p:cNvGrpSpPr/>
        <p:nvPr/>
      </p:nvGrpSpPr>
      <p:grpSpPr>
        <a:xfrm>
          <a:off x="0" y="0"/>
          <a:ext cx="0" cy="0"/>
          <a:chOff x="0" y="0"/>
          <a:chExt cx="0" cy="0"/>
        </a:xfrm>
      </p:grpSpPr>
      <p:sp>
        <p:nvSpPr>
          <p:cNvPr id="20" name="Text Placeholder 9">
            <a:extLst>
              <a:ext uri="{FF2B5EF4-FFF2-40B4-BE49-F238E27FC236}">
                <a16:creationId xmlns:a16="http://schemas.microsoft.com/office/drawing/2014/main" id="{9BFDB730-2814-84C7-28B4-04BB3AF78A4D}"/>
              </a:ext>
            </a:extLst>
          </p:cNvPr>
          <p:cNvSpPr>
            <a:spLocks noGrp="1"/>
          </p:cNvSpPr>
          <p:nvPr>
            <p:ph type="body" sz="quarter" idx="20"/>
          </p:nvPr>
        </p:nvSpPr>
        <p:spPr>
          <a:xfrm>
            <a:off x="362231" y="2511976"/>
            <a:ext cx="4142391" cy="1248381"/>
          </a:xfrm>
          <a:prstGeom prst="rect">
            <a:avLst/>
          </a:prstGeom>
        </p:spPr>
        <p:txBody>
          <a:bodyPr numCol="1" spcCol="548640"/>
          <a:lstStyle>
            <a:lvl1pPr marL="0" indent="0">
              <a:buFontTx/>
              <a:buNone/>
              <a:defRPr sz="1050" b="0">
                <a:solidFill>
                  <a:schemeClr val="tx1">
                    <a:lumMod val="50000"/>
                    <a:lumOff val="50000"/>
                  </a:schemeClr>
                </a:solidFill>
              </a:defRPr>
            </a:lvl1pPr>
            <a:lvl2pPr marL="342900" indent="0">
              <a:buNone/>
              <a:defRPr/>
            </a:lvl2pPr>
          </a:lstStyle>
          <a:p>
            <a:pPr lvl="0"/>
            <a:r>
              <a:rPr lang="en-US"/>
              <a:t>Click to edit Master text styles</a:t>
            </a:r>
          </a:p>
        </p:txBody>
      </p:sp>
      <p:sp>
        <p:nvSpPr>
          <p:cNvPr id="21" name="Text Placeholder 9">
            <a:extLst>
              <a:ext uri="{FF2B5EF4-FFF2-40B4-BE49-F238E27FC236}">
                <a16:creationId xmlns:a16="http://schemas.microsoft.com/office/drawing/2014/main" id="{9FC6D9FF-B068-6476-B026-24AEDD6C7C93}"/>
              </a:ext>
            </a:extLst>
          </p:cNvPr>
          <p:cNvSpPr>
            <a:spLocks noGrp="1"/>
          </p:cNvSpPr>
          <p:nvPr>
            <p:ph type="body" sz="quarter" idx="12"/>
          </p:nvPr>
        </p:nvSpPr>
        <p:spPr>
          <a:xfrm>
            <a:off x="361519" y="1615673"/>
            <a:ext cx="4143103" cy="722955"/>
          </a:xfrm>
          <a:prstGeom prst="rect">
            <a:avLst/>
          </a:prstGeom>
        </p:spPr>
        <p:txBody>
          <a:bodyPr/>
          <a:lstStyle>
            <a:lvl1pPr marL="0" indent="0">
              <a:buFontTx/>
              <a:buNone/>
              <a:defRPr sz="1200" b="1">
                <a:solidFill>
                  <a:srgbClr val="39B54A"/>
                </a:solidFill>
              </a:defRPr>
            </a:lvl1pPr>
            <a:lvl2pPr marL="342900" indent="0">
              <a:buNone/>
              <a:defRPr/>
            </a:lvl2pPr>
          </a:lstStyle>
          <a:p>
            <a:pPr lvl="0"/>
            <a:r>
              <a:rPr lang="en-US"/>
              <a:t>Click to edit</a:t>
            </a:r>
          </a:p>
        </p:txBody>
      </p:sp>
      <p:sp>
        <p:nvSpPr>
          <p:cNvPr id="22" name="Text Placeholder 9">
            <a:extLst>
              <a:ext uri="{FF2B5EF4-FFF2-40B4-BE49-F238E27FC236}">
                <a16:creationId xmlns:a16="http://schemas.microsoft.com/office/drawing/2014/main" id="{08786224-3089-772C-C079-A0FAC7175A7F}"/>
              </a:ext>
            </a:extLst>
          </p:cNvPr>
          <p:cNvSpPr>
            <a:spLocks noGrp="1"/>
          </p:cNvSpPr>
          <p:nvPr>
            <p:ph type="body" sz="quarter" idx="11" hasCustomPrompt="1"/>
          </p:nvPr>
        </p:nvSpPr>
        <p:spPr>
          <a:xfrm>
            <a:off x="361518" y="579715"/>
            <a:ext cx="4143104" cy="607100"/>
          </a:xfrm>
          <a:prstGeom prst="rect">
            <a:avLst/>
          </a:prstGeom>
        </p:spPr>
        <p:txBody>
          <a:bodyPr/>
          <a:lstStyle>
            <a:lvl1pPr marL="0" indent="0" algn="l">
              <a:buFontTx/>
              <a:buNone/>
              <a:defRPr sz="3375" b="1">
                <a:solidFill>
                  <a:srgbClr val="2D3990"/>
                </a:solidFill>
              </a:defRPr>
            </a:lvl1pPr>
            <a:lvl2pPr marL="342900" indent="0">
              <a:buNone/>
              <a:defRPr/>
            </a:lvl2pPr>
          </a:lstStyle>
          <a:p>
            <a:pPr lvl="0"/>
            <a:r>
              <a:rPr lang="en-US"/>
              <a:t>Click to edit Headline</a:t>
            </a:r>
          </a:p>
        </p:txBody>
      </p:sp>
    </p:spTree>
    <p:extLst>
      <p:ext uri="{BB962C8B-B14F-4D97-AF65-F5344CB8AC3E}">
        <p14:creationId xmlns:p14="http://schemas.microsoft.com/office/powerpoint/2010/main" val="58195947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ur Mission">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6A6AA739-A488-4601-06CB-7275A76A27F6}"/>
              </a:ext>
            </a:extLst>
          </p:cNvPr>
          <p:cNvSpPr>
            <a:spLocks noGrp="1"/>
          </p:cNvSpPr>
          <p:nvPr>
            <p:ph type="pic" sz="quarter" idx="10" hasCustomPrompt="1"/>
          </p:nvPr>
        </p:nvSpPr>
        <p:spPr>
          <a:xfrm>
            <a:off x="400726" y="4210669"/>
            <a:ext cx="8391931" cy="1938991"/>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125"/>
            </a:lvl1pPr>
          </a:lstStyle>
          <a:p>
            <a:r>
              <a:rPr lang="en-US"/>
              <a:t>Image Holder</a:t>
            </a:r>
          </a:p>
        </p:txBody>
      </p:sp>
      <p:sp>
        <p:nvSpPr>
          <p:cNvPr id="9" name="Text Placeholder 9">
            <a:extLst>
              <a:ext uri="{FF2B5EF4-FFF2-40B4-BE49-F238E27FC236}">
                <a16:creationId xmlns:a16="http://schemas.microsoft.com/office/drawing/2014/main" id="{6904E765-9148-694E-21DC-679A0B9AD2CF}"/>
              </a:ext>
            </a:extLst>
          </p:cNvPr>
          <p:cNvSpPr>
            <a:spLocks noGrp="1"/>
          </p:cNvSpPr>
          <p:nvPr>
            <p:ph type="body" sz="quarter" idx="11" hasCustomPrompt="1"/>
          </p:nvPr>
        </p:nvSpPr>
        <p:spPr>
          <a:xfrm>
            <a:off x="361519" y="576987"/>
            <a:ext cx="4143104" cy="607100"/>
          </a:xfrm>
          <a:prstGeom prst="rect">
            <a:avLst/>
          </a:prstGeom>
        </p:spPr>
        <p:txBody>
          <a:bodyPr/>
          <a:lstStyle>
            <a:lvl1pPr marL="0" indent="0">
              <a:buFontTx/>
              <a:buNone/>
              <a:defRPr sz="3375" b="1">
                <a:solidFill>
                  <a:srgbClr val="21409A"/>
                </a:solidFill>
              </a:defRPr>
            </a:lvl1pPr>
            <a:lvl2pPr marL="342900" indent="0">
              <a:buNone/>
              <a:defRPr/>
            </a:lvl2pPr>
          </a:lstStyle>
          <a:p>
            <a:pPr lvl="0"/>
            <a:r>
              <a:rPr lang="en-US"/>
              <a:t>Click to edit Headline</a:t>
            </a:r>
          </a:p>
        </p:txBody>
      </p:sp>
      <p:sp>
        <p:nvSpPr>
          <p:cNvPr id="10" name="Text Placeholder 9">
            <a:extLst>
              <a:ext uri="{FF2B5EF4-FFF2-40B4-BE49-F238E27FC236}">
                <a16:creationId xmlns:a16="http://schemas.microsoft.com/office/drawing/2014/main" id="{508777EF-ADCB-28DB-3FB7-C188689857C5}"/>
              </a:ext>
            </a:extLst>
          </p:cNvPr>
          <p:cNvSpPr>
            <a:spLocks noGrp="1"/>
          </p:cNvSpPr>
          <p:nvPr>
            <p:ph type="body" sz="quarter" idx="13"/>
          </p:nvPr>
        </p:nvSpPr>
        <p:spPr>
          <a:xfrm>
            <a:off x="381459" y="2551342"/>
            <a:ext cx="8411198" cy="1507475"/>
          </a:xfrm>
          <a:prstGeom prst="rect">
            <a:avLst/>
          </a:prstGeom>
        </p:spPr>
        <p:txBody>
          <a:bodyPr numCol="2" spcCol="548640"/>
          <a:lstStyle>
            <a:lvl1pPr marL="0" indent="0">
              <a:buFontTx/>
              <a:buNone/>
              <a:defRPr sz="900" b="0">
                <a:solidFill>
                  <a:schemeClr val="tx1">
                    <a:lumMod val="50000"/>
                    <a:lumOff val="50000"/>
                  </a:schemeClr>
                </a:solidFill>
              </a:defRPr>
            </a:lvl1pPr>
            <a:lvl2pPr marL="3429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423B94BA-2102-51AB-14C0-B04526A0110A}"/>
              </a:ext>
            </a:extLst>
          </p:cNvPr>
          <p:cNvSpPr>
            <a:spLocks noGrp="1"/>
          </p:cNvSpPr>
          <p:nvPr>
            <p:ph type="body" sz="quarter" idx="12"/>
          </p:nvPr>
        </p:nvSpPr>
        <p:spPr>
          <a:xfrm>
            <a:off x="361519" y="1533376"/>
            <a:ext cx="4143104" cy="722955"/>
          </a:xfrm>
          <a:prstGeom prst="rect">
            <a:avLst/>
          </a:prstGeom>
        </p:spPr>
        <p:txBody>
          <a:bodyPr/>
          <a:lstStyle>
            <a:lvl1pPr marL="0" indent="0">
              <a:buFontTx/>
              <a:buNone/>
              <a:defRPr sz="1800" b="1">
                <a:solidFill>
                  <a:srgbClr val="39B54A"/>
                </a:solidFill>
              </a:defRPr>
            </a:lvl1pPr>
            <a:lvl2pPr marL="342900" indent="0">
              <a:buNone/>
              <a:defRPr/>
            </a:lvl2pPr>
          </a:lstStyle>
          <a:p>
            <a:pPr lvl="0"/>
            <a:r>
              <a:rPr lang="en-US"/>
              <a:t>Click to edit</a:t>
            </a:r>
          </a:p>
        </p:txBody>
      </p:sp>
    </p:spTree>
    <p:extLst>
      <p:ext uri="{BB962C8B-B14F-4D97-AF65-F5344CB8AC3E}">
        <p14:creationId xmlns:p14="http://schemas.microsoft.com/office/powerpoint/2010/main" val="174689952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eneral Text 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361519" y="576987"/>
            <a:ext cx="4143104" cy="607100"/>
          </a:xfrm>
          <a:prstGeom prst="rect">
            <a:avLst/>
          </a:prstGeom>
        </p:spPr>
        <p:txBody>
          <a:bodyPr/>
          <a:lstStyle>
            <a:lvl1pPr marL="0" indent="0">
              <a:buFontTx/>
              <a:buNone/>
              <a:defRPr sz="3375" b="1">
                <a:solidFill>
                  <a:srgbClr val="21409A"/>
                </a:solidFill>
              </a:defRPr>
            </a:lvl1pPr>
            <a:lvl2pPr marL="3429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381459" y="1985590"/>
            <a:ext cx="8411198" cy="4014439"/>
          </a:xfrm>
          <a:prstGeom prst="rect">
            <a:avLst/>
          </a:prstGeom>
        </p:spPr>
        <p:txBody>
          <a:bodyPr numCol="2" spcCol="548640"/>
          <a:lstStyle>
            <a:lvl1pPr marL="0" indent="0">
              <a:buFontTx/>
              <a:buNone/>
              <a:defRPr sz="900" b="0">
                <a:solidFill>
                  <a:schemeClr val="tx1">
                    <a:lumMod val="50000"/>
                    <a:lumOff val="50000"/>
                  </a:schemeClr>
                </a:solidFill>
              </a:defRPr>
            </a:lvl1pPr>
            <a:lvl2pPr marL="3429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361519" y="1478292"/>
            <a:ext cx="4143104" cy="328878"/>
          </a:xfrm>
          <a:prstGeom prst="rect">
            <a:avLst/>
          </a:prstGeom>
        </p:spPr>
        <p:txBody>
          <a:bodyPr/>
          <a:lstStyle>
            <a:lvl1pPr marL="0" indent="0">
              <a:buFontTx/>
              <a:buNone/>
              <a:defRPr sz="1200" b="1">
                <a:solidFill>
                  <a:srgbClr val="39B54A"/>
                </a:solidFill>
              </a:defRPr>
            </a:lvl1pPr>
            <a:lvl2pPr marL="3429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42914" cy="6858000"/>
          </a:xfrm>
          <a:prstGeom prst="rect">
            <a:avLst/>
          </a:prstGeom>
        </p:spPr>
      </p:pic>
    </p:spTree>
    <p:extLst>
      <p:ext uri="{BB962C8B-B14F-4D97-AF65-F5344CB8AC3E}">
        <p14:creationId xmlns:p14="http://schemas.microsoft.com/office/powerpoint/2010/main" val="279178511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BFB0E3-CE00-5BFF-665D-BF68E267FACF}"/>
              </a:ext>
            </a:extLst>
          </p:cNvPr>
          <p:cNvSpPr/>
          <p:nvPr userDrawn="1"/>
        </p:nvSpPr>
        <p:spPr>
          <a:xfrm>
            <a:off x="0" y="0"/>
            <a:ext cx="9144000" cy="6858000"/>
          </a:xfrm>
          <a:prstGeom prst="rect">
            <a:avLst/>
          </a:prstGeom>
          <a:solidFill>
            <a:srgbClr val="2D3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
            <a:extLst>
              <a:ext uri="{FF2B5EF4-FFF2-40B4-BE49-F238E27FC236}">
                <a16:creationId xmlns:a16="http://schemas.microsoft.com/office/drawing/2014/main" id="{BA34E5C8-3C35-8574-7011-42736D0DAB9A}"/>
              </a:ext>
            </a:extLst>
          </p:cNvPr>
          <p:cNvSpPr txBox="1"/>
          <p:nvPr userDrawn="1"/>
        </p:nvSpPr>
        <p:spPr>
          <a:xfrm>
            <a:off x="3514346" y="3896963"/>
            <a:ext cx="2369688" cy="611706"/>
          </a:xfrm>
          <a:prstGeom prst="rect">
            <a:avLst/>
          </a:prstGeom>
          <a:noFill/>
        </p:spPr>
        <p:txBody>
          <a:bodyPr wrap="none" rtlCol="0">
            <a:spAutoFit/>
          </a:bodyPr>
          <a:lstStyle/>
          <a:p>
            <a:r>
              <a:rPr lang="en-US" sz="3375" b="1">
                <a:solidFill>
                  <a:schemeClr val="bg1"/>
                </a:solidFill>
                <a:cs typeface="Poppins" panose="00000500000000000000" pitchFamily="2" charset="0"/>
              </a:rPr>
              <a:t>Thank You!</a:t>
            </a:r>
          </a:p>
        </p:txBody>
      </p:sp>
      <p:pic>
        <p:nvPicPr>
          <p:cNvPr id="12" name="Graphic 11">
            <a:extLst>
              <a:ext uri="{FF2B5EF4-FFF2-40B4-BE49-F238E27FC236}">
                <a16:creationId xmlns:a16="http://schemas.microsoft.com/office/drawing/2014/main" id="{CC638413-17C7-B5C9-3157-7BFE37232C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22484" y="2251343"/>
            <a:ext cx="3999699" cy="1596740"/>
          </a:xfrm>
          <a:prstGeom prst="rect">
            <a:avLst/>
          </a:prstGeom>
        </p:spPr>
      </p:pic>
    </p:spTree>
    <p:extLst>
      <p:ext uri="{BB962C8B-B14F-4D97-AF65-F5344CB8AC3E}">
        <p14:creationId xmlns:p14="http://schemas.microsoft.com/office/powerpoint/2010/main" val="735037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ur Portfolio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7AD129-CF59-E1D4-D950-DFCB8698D13C}"/>
              </a:ext>
            </a:extLst>
          </p:cNvPr>
          <p:cNvSpPr>
            <a:spLocks noGrp="1"/>
          </p:cNvSpPr>
          <p:nvPr>
            <p:ph type="pic" sz="quarter" idx="15" hasCustomPrompt="1"/>
          </p:nvPr>
        </p:nvSpPr>
        <p:spPr>
          <a:xfrm>
            <a:off x="361517" y="2325008"/>
            <a:ext cx="3954551"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125"/>
            </a:lvl1pPr>
          </a:lstStyle>
          <a:p>
            <a:r>
              <a:rPr lang="en-US"/>
              <a:t>Image Holder</a:t>
            </a:r>
          </a:p>
        </p:txBody>
      </p:sp>
      <p:sp>
        <p:nvSpPr>
          <p:cNvPr id="12" name="Text Placeholder 9">
            <a:extLst>
              <a:ext uri="{FF2B5EF4-FFF2-40B4-BE49-F238E27FC236}">
                <a16:creationId xmlns:a16="http://schemas.microsoft.com/office/drawing/2014/main" id="{E171B3AB-211D-DC09-DCAE-92E0FA2315E5}"/>
              </a:ext>
            </a:extLst>
          </p:cNvPr>
          <p:cNvSpPr>
            <a:spLocks noGrp="1"/>
          </p:cNvSpPr>
          <p:nvPr>
            <p:ph type="body" sz="quarter" idx="11" hasCustomPrompt="1"/>
          </p:nvPr>
        </p:nvSpPr>
        <p:spPr>
          <a:xfrm>
            <a:off x="361518" y="572169"/>
            <a:ext cx="3951836" cy="607100"/>
          </a:xfrm>
          <a:prstGeom prst="rect">
            <a:avLst/>
          </a:prstGeom>
        </p:spPr>
        <p:txBody>
          <a:bodyPr>
            <a:normAutofit/>
          </a:bodyPr>
          <a:lstStyle>
            <a:lvl1pPr marL="0" indent="0" algn="l">
              <a:buFontTx/>
              <a:buNone/>
              <a:defRPr sz="3000" b="1">
                <a:solidFill>
                  <a:srgbClr val="2E3690"/>
                </a:solidFill>
              </a:defRPr>
            </a:lvl1pPr>
            <a:lvl2pPr marL="342900" indent="0">
              <a:buNone/>
              <a:defRPr/>
            </a:lvl2pPr>
          </a:lstStyle>
          <a:p>
            <a:pPr lvl="0"/>
            <a:r>
              <a:rPr lang="en-US" dirty="0"/>
              <a:t>Headline</a:t>
            </a:r>
          </a:p>
        </p:txBody>
      </p:sp>
      <p:sp>
        <p:nvSpPr>
          <p:cNvPr id="13" name="Text Placeholder 9">
            <a:extLst>
              <a:ext uri="{FF2B5EF4-FFF2-40B4-BE49-F238E27FC236}">
                <a16:creationId xmlns:a16="http://schemas.microsoft.com/office/drawing/2014/main" id="{E931FA0D-2DBE-6C01-C922-5B92C8984403}"/>
              </a:ext>
            </a:extLst>
          </p:cNvPr>
          <p:cNvSpPr>
            <a:spLocks noGrp="1"/>
          </p:cNvSpPr>
          <p:nvPr>
            <p:ph type="body" sz="quarter" idx="13"/>
          </p:nvPr>
        </p:nvSpPr>
        <p:spPr>
          <a:xfrm>
            <a:off x="301884" y="5308731"/>
            <a:ext cx="4011470" cy="701033"/>
          </a:xfrm>
          <a:prstGeom prst="rect">
            <a:avLst/>
          </a:prstGeom>
        </p:spPr>
        <p:txBody>
          <a:bodyPr numCol="1" spcCol="548640">
            <a:normAutofit/>
          </a:bodyPr>
          <a:lstStyle>
            <a:lvl1pPr marL="0" indent="0" algn="l">
              <a:lnSpc>
                <a:spcPct val="100000"/>
              </a:lnSpc>
              <a:buFontTx/>
              <a:buNone/>
              <a:defRPr sz="1200" b="0">
                <a:solidFill>
                  <a:schemeClr val="tx1">
                    <a:lumMod val="50000"/>
                    <a:lumOff val="50000"/>
                  </a:schemeClr>
                </a:solidFill>
              </a:defRPr>
            </a:lvl1pPr>
            <a:lvl2pPr marL="342900" indent="0">
              <a:buNone/>
              <a:defRPr/>
            </a:lvl2pPr>
          </a:lstStyle>
          <a:p>
            <a:pPr lvl="0"/>
            <a:r>
              <a:rPr lang="en-US" dirty="0"/>
              <a:t>Click to edit Master text styles</a:t>
            </a:r>
          </a:p>
        </p:txBody>
      </p:sp>
      <p:sp>
        <p:nvSpPr>
          <p:cNvPr id="14" name="Text Placeholder 9">
            <a:extLst>
              <a:ext uri="{FF2B5EF4-FFF2-40B4-BE49-F238E27FC236}">
                <a16:creationId xmlns:a16="http://schemas.microsoft.com/office/drawing/2014/main" id="{CF6A1C39-8BD8-403D-5EF2-7FCC4BC53371}"/>
              </a:ext>
            </a:extLst>
          </p:cNvPr>
          <p:cNvSpPr>
            <a:spLocks noGrp="1"/>
          </p:cNvSpPr>
          <p:nvPr>
            <p:ph type="body" sz="quarter" idx="17"/>
          </p:nvPr>
        </p:nvSpPr>
        <p:spPr>
          <a:xfrm>
            <a:off x="361519" y="1609652"/>
            <a:ext cx="3951835" cy="582321"/>
          </a:xfrm>
          <a:prstGeom prst="rect">
            <a:avLst/>
          </a:prstGeom>
        </p:spPr>
        <p:txBody>
          <a:bodyPr>
            <a:normAutofit/>
          </a:bodyPr>
          <a:lstStyle>
            <a:lvl1pPr marL="0" indent="0">
              <a:lnSpc>
                <a:spcPct val="100000"/>
              </a:lnSpc>
              <a:buFontTx/>
              <a:buNone/>
              <a:defRPr sz="1500" b="1">
                <a:solidFill>
                  <a:srgbClr val="A5C939"/>
                </a:solidFill>
              </a:defRPr>
            </a:lvl1pPr>
            <a:lvl2pPr marL="342900" indent="0">
              <a:buNone/>
              <a:defRPr/>
            </a:lvl2pPr>
          </a:lstStyle>
          <a:p>
            <a:pPr lvl="0"/>
            <a:r>
              <a:rPr lang="en-US" dirty="0"/>
              <a:t>Click to edit</a:t>
            </a:r>
          </a:p>
        </p:txBody>
      </p:sp>
      <p:sp>
        <p:nvSpPr>
          <p:cNvPr id="15" name="Text Placeholder 9">
            <a:extLst>
              <a:ext uri="{FF2B5EF4-FFF2-40B4-BE49-F238E27FC236}">
                <a16:creationId xmlns:a16="http://schemas.microsoft.com/office/drawing/2014/main" id="{2A7E8552-6D54-1D5A-9D4F-7D7A90B63183}"/>
              </a:ext>
            </a:extLst>
          </p:cNvPr>
          <p:cNvSpPr>
            <a:spLocks noGrp="1"/>
          </p:cNvSpPr>
          <p:nvPr>
            <p:ph type="body" sz="quarter" idx="18"/>
          </p:nvPr>
        </p:nvSpPr>
        <p:spPr>
          <a:xfrm>
            <a:off x="301885" y="4959311"/>
            <a:ext cx="4011470" cy="291161"/>
          </a:xfrm>
          <a:prstGeom prst="rect">
            <a:avLst/>
          </a:prstGeom>
        </p:spPr>
        <p:txBody>
          <a:bodyPr>
            <a:normAutofit/>
          </a:bodyPr>
          <a:lstStyle>
            <a:lvl1pPr marL="0" indent="0">
              <a:lnSpc>
                <a:spcPct val="100000"/>
              </a:lnSpc>
              <a:buFontTx/>
              <a:buNone/>
              <a:defRPr sz="1500" b="1">
                <a:solidFill>
                  <a:srgbClr val="A5C939"/>
                </a:solidFill>
              </a:defRPr>
            </a:lvl1pPr>
            <a:lvl2pPr marL="342900" indent="0">
              <a:buNone/>
              <a:defRPr/>
            </a:lvl2pPr>
          </a:lstStyle>
          <a:p>
            <a:pPr lvl="0"/>
            <a:r>
              <a:rPr lang="en-US"/>
              <a:t>Click to edit</a:t>
            </a:r>
          </a:p>
        </p:txBody>
      </p:sp>
      <p:sp>
        <p:nvSpPr>
          <p:cNvPr id="21" name="Picture Placeholder 4">
            <a:extLst>
              <a:ext uri="{FF2B5EF4-FFF2-40B4-BE49-F238E27FC236}">
                <a16:creationId xmlns:a16="http://schemas.microsoft.com/office/drawing/2014/main" id="{9C076CF6-D58D-30E6-0F30-18653CC5A3A7}"/>
              </a:ext>
            </a:extLst>
          </p:cNvPr>
          <p:cNvSpPr>
            <a:spLocks noGrp="1"/>
          </p:cNvSpPr>
          <p:nvPr>
            <p:ph type="pic" sz="quarter" idx="19" hasCustomPrompt="1"/>
          </p:nvPr>
        </p:nvSpPr>
        <p:spPr>
          <a:xfrm>
            <a:off x="4806795" y="2325008"/>
            <a:ext cx="3954551"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125"/>
            </a:lvl1pPr>
          </a:lstStyle>
          <a:p>
            <a:r>
              <a:rPr lang="en-US"/>
              <a:t>Image Holder</a:t>
            </a:r>
          </a:p>
        </p:txBody>
      </p:sp>
      <p:sp>
        <p:nvSpPr>
          <p:cNvPr id="22" name="Text Placeholder 9">
            <a:extLst>
              <a:ext uri="{FF2B5EF4-FFF2-40B4-BE49-F238E27FC236}">
                <a16:creationId xmlns:a16="http://schemas.microsoft.com/office/drawing/2014/main" id="{B9E32D7D-E3F5-7780-F0D8-90B55225770B}"/>
              </a:ext>
            </a:extLst>
          </p:cNvPr>
          <p:cNvSpPr>
            <a:spLocks noGrp="1"/>
          </p:cNvSpPr>
          <p:nvPr>
            <p:ph type="body" sz="quarter" idx="20"/>
          </p:nvPr>
        </p:nvSpPr>
        <p:spPr>
          <a:xfrm>
            <a:off x="4747162" y="5308731"/>
            <a:ext cx="4011470" cy="701033"/>
          </a:xfrm>
          <a:prstGeom prst="rect">
            <a:avLst/>
          </a:prstGeom>
        </p:spPr>
        <p:txBody>
          <a:bodyPr numCol="1" spcCol="548640">
            <a:normAutofit/>
          </a:bodyPr>
          <a:lstStyle>
            <a:lvl1pPr marL="0" indent="0" algn="l">
              <a:lnSpc>
                <a:spcPct val="100000"/>
              </a:lnSpc>
              <a:buFontTx/>
              <a:buNone/>
              <a:defRPr sz="1200" b="0">
                <a:solidFill>
                  <a:schemeClr val="tx1">
                    <a:lumMod val="50000"/>
                    <a:lumOff val="50000"/>
                  </a:schemeClr>
                </a:solidFill>
              </a:defRPr>
            </a:lvl1pPr>
            <a:lvl2pPr marL="3429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7D66AE80-9C6E-9997-5F4E-72C1704477F7}"/>
              </a:ext>
            </a:extLst>
          </p:cNvPr>
          <p:cNvSpPr>
            <a:spLocks noGrp="1"/>
          </p:cNvSpPr>
          <p:nvPr>
            <p:ph type="body" sz="quarter" idx="21"/>
          </p:nvPr>
        </p:nvSpPr>
        <p:spPr>
          <a:xfrm>
            <a:off x="4747163" y="4959311"/>
            <a:ext cx="4011470" cy="291161"/>
          </a:xfrm>
          <a:prstGeom prst="rect">
            <a:avLst/>
          </a:prstGeom>
        </p:spPr>
        <p:txBody>
          <a:bodyPr>
            <a:normAutofit/>
          </a:bodyPr>
          <a:lstStyle>
            <a:lvl1pPr marL="0" indent="0">
              <a:lnSpc>
                <a:spcPct val="100000"/>
              </a:lnSpc>
              <a:buFontTx/>
              <a:buNone/>
              <a:defRPr sz="1500" b="1">
                <a:solidFill>
                  <a:srgbClr val="A5C939"/>
                </a:solidFill>
              </a:defRPr>
            </a:lvl1pPr>
            <a:lvl2pPr marL="342900" indent="0">
              <a:buNone/>
              <a:defRPr/>
            </a:lvl2pPr>
          </a:lstStyle>
          <a:p>
            <a:pPr lvl="0"/>
            <a:r>
              <a:rPr lang="en-US"/>
              <a:t>Click to edit</a:t>
            </a:r>
          </a:p>
        </p:txBody>
      </p:sp>
    </p:spTree>
    <p:extLst>
      <p:ext uri="{BB962C8B-B14F-4D97-AF65-F5344CB8AC3E}">
        <p14:creationId xmlns:p14="http://schemas.microsoft.com/office/powerpoint/2010/main" val="82394215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DOER_JPEG_300dpi.jpg"/>
          <p:cNvPicPr preferRelativeResize="0">
            <a:picLocks noChangeAspect="1"/>
          </p:cNvPicPr>
          <p:nvPr userDrawn="1"/>
        </p:nvPicPr>
        <p:blipFill>
          <a:blip r:embed="rId2" cstate="print"/>
          <a:srcRect/>
          <a:stretch>
            <a:fillRect/>
          </a:stretch>
        </p:blipFill>
        <p:spPr bwMode="auto">
          <a:xfrm>
            <a:off x="7848600" y="6096000"/>
            <a:ext cx="976313" cy="571500"/>
          </a:xfrm>
          <a:prstGeom prst="rect">
            <a:avLst/>
          </a:prstGeom>
          <a:noFill/>
          <a:ln w="9525">
            <a:noFill/>
            <a:miter lim="800000"/>
            <a:headEnd/>
            <a:tailEnd/>
          </a:ln>
        </p:spPr>
      </p:pic>
      <p:pic>
        <p:nvPicPr>
          <p:cNvPr id="5" name="Picture 2" descr="T:\GrnComm\GreenCom LOGO\Logo Package 2010\gc_logo.jpg"/>
          <p:cNvPicPr preferRelativeResize="0">
            <a:picLocks noChangeAspect="1" noChangeArrowheads="1"/>
          </p:cNvPicPr>
          <p:nvPr userDrawn="1"/>
        </p:nvPicPr>
        <p:blipFill>
          <a:blip r:embed="rId3" cstate="print"/>
          <a:srcRect/>
          <a:stretch>
            <a:fillRect/>
          </a:stretch>
        </p:blipFill>
        <p:spPr bwMode="auto">
          <a:xfrm>
            <a:off x="1066800" y="5791200"/>
            <a:ext cx="925513" cy="915988"/>
          </a:xfrm>
          <a:prstGeom prst="rect">
            <a:avLst/>
          </a:prstGeom>
          <a:noFill/>
          <a:ln w="9525">
            <a:noFill/>
            <a:miter lim="800000"/>
            <a:headEnd/>
            <a:tailEnd/>
          </a:ln>
        </p:spPr>
      </p:pic>
      <p:sp>
        <p:nvSpPr>
          <p:cNvPr id="2" name="Title 1"/>
          <p:cNvSpPr>
            <a:spLocks noGrp="1"/>
          </p:cNvSpPr>
          <p:nvPr>
            <p:ph type="title"/>
          </p:nvPr>
        </p:nvSpPr>
        <p:spPr>
          <a:xfrm>
            <a:off x="990600" y="228600"/>
            <a:ext cx="7924800" cy="609600"/>
          </a:xfrm>
        </p:spPr>
        <p:txBody>
          <a:bodyPr/>
          <a:lstStyle>
            <a:lvl1pPr>
              <a:defRPr>
                <a:solidFill>
                  <a:srgbClr val="000099"/>
                </a:solidFill>
              </a:defRPr>
            </a:lvl1pPr>
          </a:lstStyle>
          <a:p>
            <a:r>
              <a:rPr lang="en-US" dirty="0"/>
              <a:t>Click to edit Master title style</a:t>
            </a:r>
          </a:p>
        </p:txBody>
      </p:sp>
      <p:sp>
        <p:nvSpPr>
          <p:cNvPr id="3" name="Content Placeholder 2"/>
          <p:cNvSpPr>
            <a:spLocks noGrp="1"/>
          </p:cNvSpPr>
          <p:nvPr>
            <p:ph idx="1"/>
          </p:nvPr>
        </p:nvSpPr>
        <p:spPr>
          <a:xfrm>
            <a:off x="1066800" y="1066800"/>
            <a:ext cx="7693025" cy="4648200"/>
          </a:xfrm>
        </p:spPr>
        <p:txBody>
          <a:bodyPr/>
          <a:lstStyle>
            <a:lvl1pPr>
              <a:buClr>
                <a:schemeClr val="accent6">
                  <a:lumMod val="50000"/>
                </a:schemeClr>
              </a:buClr>
              <a:defRPr>
                <a:solidFill>
                  <a:schemeClr val="tx1">
                    <a:lumMod val="50000"/>
                  </a:schemeClr>
                </a:solidFill>
              </a:defRPr>
            </a:lvl1pPr>
            <a:lvl2pPr>
              <a:defRPr>
                <a:solidFill>
                  <a:schemeClr val="tx1">
                    <a:lumMod val="50000"/>
                  </a:schemeClr>
                </a:solidFill>
              </a:defRPr>
            </a:lvl2pPr>
            <a:lvl3pPr>
              <a:buClr>
                <a:schemeClr val="accent6">
                  <a:lumMod val="50000"/>
                </a:schemeClr>
              </a:buClr>
              <a:defRPr>
                <a:solidFill>
                  <a:schemeClr val="tx1">
                    <a:lumMod val="50000"/>
                  </a:schemeClr>
                </a:solidFill>
              </a:defRPr>
            </a:lvl3pPr>
            <a:lvl4pPr>
              <a:defRPr>
                <a:solidFill>
                  <a:schemeClr val="tx1">
                    <a:lumMod val="50000"/>
                  </a:schemeClr>
                </a:solidFill>
              </a:defRPr>
            </a:lvl4pPr>
            <a:lvl5pPr>
              <a:buClr>
                <a:schemeClr val="accent6">
                  <a:lumMod val="50000"/>
                </a:schemeClr>
              </a:buClr>
              <a:defRPr>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3"/>
          <p:cNvSpPr>
            <a:spLocks noGrp="1" noChangeArrowheads="1"/>
          </p:cNvSpPr>
          <p:nvPr>
            <p:ph type="sldNum" sz="quarter" idx="10"/>
          </p:nvPr>
        </p:nvSpPr>
        <p:spPr/>
        <p:txBody>
          <a:bodyPr/>
          <a:lstStyle>
            <a:lvl1pPr>
              <a:defRPr>
                <a:solidFill>
                  <a:schemeClr val="bg1"/>
                </a:solidFill>
              </a:defRPr>
            </a:lvl1pPr>
          </a:lstStyle>
          <a:p>
            <a:pPr>
              <a:defRPr/>
            </a:pPr>
            <a:fld id="{710CD93B-A6D3-491A-9BC3-29662EA3DA08}"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ur Portfolio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6CA062B-2922-4FDB-85CA-512974CBA638}"/>
              </a:ext>
            </a:extLst>
          </p:cNvPr>
          <p:cNvSpPr>
            <a:spLocks noGrp="1"/>
          </p:cNvSpPr>
          <p:nvPr>
            <p:ph type="pic" sz="quarter" idx="18" hasCustomPrompt="1"/>
          </p:nvPr>
        </p:nvSpPr>
        <p:spPr>
          <a:xfrm>
            <a:off x="7166114" y="762002"/>
            <a:ext cx="1406387" cy="5333999"/>
          </a:xfrm>
          <a:custGeom>
            <a:avLst/>
            <a:gdLst>
              <a:gd name="connsiteX0" fmla="*/ 0 w 1875183"/>
              <a:gd name="connsiteY0" fmla="*/ 0 h 5333999"/>
              <a:gd name="connsiteX1" fmla="*/ 1875183 w 1875183"/>
              <a:gd name="connsiteY1" fmla="*/ 0 h 5333999"/>
              <a:gd name="connsiteX2" fmla="*/ 1875183 w 1875183"/>
              <a:gd name="connsiteY2" fmla="*/ 5333999 h 5333999"/>
              <a:gd name="connsiteX3" fmla="*/ 0 w 1875183"/>
              <a:gd name="connsiteY3" fmla="*/ 5333999 h 5333999"/>
            </a:gdLst>
            <a:ahLst/>
            <a:cxnLst>
              <a:cxn ang="0">
                <a:pos x="connsiteX0" y="connsiteY0"/>
              </a:cxn>
              <a:cxn ang="0">
                <a:pos x="connsiteX1" y="connsiteY1"/>
              </a:cxn>
              <a:cxn ang="0">
                <a:pos x="connsiteX2" y="connsiteY2"/>
              </a:cxn>
              <a:cxn ang="0">
                <a:pos x="connsiteX3" y="connsiteY3"/>
              </a:cxn>
            </a:cxnLst>
            <a:rect l="l" t="t" r="r" b="b"/>
            <a:pathLst>
              <a:path w="1875183" h="5333999">
                <a:moveTo>
                  <a:pt x="0" y="0"/>
                </a:moveTo>
                <a:lnTo>
                  <a:pt x="1875183" y="0"/>
                </a:lnTo>
                <a:lnTo>
                  <a:pt x="1875183" y="5333999"/>
                </a:lnTo>
                <a:lnTo>
                  <a:pt x="0" y="5333999"/>
                </a:lnTo>
                <a:close/>
              </a:path>
            </a:pathLst>
          </a:custGeom>
          <a:solidFill>
            <a:schemeClr val="bg1">
              <a:lumMod val="95000"/>
            </a:schemeClr>
          </a:solidFill>
        </p:spPr>
        <p:txBody>
          <a:bodyPr wrap="square" anchor="ctr">
            <a:noAutofit/>
          </a:bodyPr>
          <a:lstStyle>
            <a:lvl1pPr marL="0" indent="0" algn="ctr">
              <a:buFontTx/>
              <a:buNone/>
              <a:defRPr sz="1125"/>
            </a:lvl1pPr>
          </a:lstStyle>
          <a:p>
            <a:r>
              <a:rPr lang="en-US"/>
              <a:t>Image Holder</a:t>
            </a:r>
          </a:p>
        </p:txBody>
      </p:sp>
      <p:sp>
        <p:nvSpPr>
          <p:cNvPr id="12" name="Picture Placeholder 11">
            <a:extLst>
              <a:ext uri="{FF2B5EF4-FFF2-40B4-BE49-F238E27FC236}">
                <a16:creationId xmlns:a16="http://schemas.microsoft.com/office/drawing/2014/main" id="{EF417333-934D-EC47-1D15-35BD7696A444}"/>
              </a:ext>
            </a:extLst>
          </p:cNvPr>
          <p:cNvSpPr>
            <a:spLocks noGrp="1"/>
          </p:cNvSpPr>
          <p:nvPr>
            <p:ph type="pic" sz="quarter" idx="17" hasCustomPrompt="1"/>
          </p:nvPr>
        </p:nvSpPr>
        <p:spPr>
          <a:xfrm>
            <a:off x="5839240" y="2514602"/>
            <a:ext cx="1187726" cy="3581399"/>
          </a:xfrm>
          <a:custGeom>
            <a:avLst/>
            <a:gdLst>
              <a:gd name="connsiteX0" fmla="*/ 0 w 1583635"/>
              <a:gd name="connsiteY0" fmla="*/ 0 h 3581399"/>
              <a:gd name="connsiteX1" fmla="*/ 1583635 w 1583635"/>
              <a:gd name="connsiteY1" fmla="*/ 0 h 3581399"/>
              <a:gd name="connsiteX2" fmla="*/ 1583635 w 1583635"/>
              <a:gd name="connsiteY2" fmla="*/ 3581399 h 3581399"/>
              <a:gd name="connsiteX3" fmla="*/ 0 w 1583635"/>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83635" h="3581399">
                <a:moveTo>
                  <a:pt x="0" y="0"/>
                </a:moveTo>
                <a:lnTo>
                  <a:pt x="1583635" y="0"/>
                </a:lnTo>
                <a:lnTo>
                  <a:pt x="1583635" y="3581399"/>
                </a:lnTo>
                <a:lnTo>
                  <a:pt x="0" y="3581399"/>
                </a:lnTo>
                <a:close/>
              </a:path>
            </a:pathLst>
          </a:custGeom>
          <a:solidFill>
            <a:schemeClr val="bg1">
              <a:lumMod val="95000"/>
            </a:schemeClr>
          </a:solidFill>
        </p:spPr>
        <p:txBody>
          <a:bodyPr wrap="square" anchor="ctr">
            <a:noAutofit/>
          </a:bodyPr>
          <a:lstStyle>
            <a:lvl1pPr marL="0" indent="0" algn="ctr">
              <a:buFontTx/>
              <a:buNone/>
              <a:defRPr sz="1125"/>
            </a:lvl1pPr>
          </a:lstStyle>
          <a:p>
            <a:r>
              <a:rPr lang="en-US"/>
              <a:t>Image Holder</a:t>
            </a:r>
          </a:p>
        </p:txBody>
      </p:sp>
      <p:sp>
        <p:nvSpPr>
          <p:cNvPr id="9" name="Picture Placeholder 8">
            <a:extLst>
              <a:ext uri="{FF2B5EF4-FFF2-40B4-BE49-F238E27FC236}">
                <a16:creationId xmlns:a16="http://schemas.microsoft.com/office/drawing/2014/main" id="{7AAC319B-C12B-54AE-34A7-772F635E09E2}"/>
              </a:ext>
            </a:extLst>
          </p:cNvPr>
          <p:cNvSpPr>
            <a:spLocks noGrp="1"/>
          </p:cNvSpPr>
          <p:nvPr>
            <p:ph type="pic" sz="quarter" idx="16" hasCustomPrompt="1"/>
          </p:nvPr>
        </p:nvSpPr>
        <p:spPr>
          <a:xfrm>
            <a:off x="4572002" y="2514601"/>
            <a:ext cx="1128091" cy="3581399"/>
          </a:xfrm>
          <a:custGeom>
            <a:avLst/>
            <a:gdLst>
              <a:gd name="connsiteX0" fmla="*/ 0 w 1504121"/>
              <a:gd name="connsiteY0" fmla="*/ 0 h 3581399"/>
              <a:gd name="connsiteX1" fmla="*/ 1504121 w 1504121"/>
              <a:gd name="connsiteY1" fmla="*/ 0 h 3581399"/>
              <a:gd name="connsiteX2" fmla="*/ 1504121 w 1504121"/>
              <a:gd name="connsiteY2" fmla="*/ 3581399 h 3581399"/>
              <a:gd name="connsiteX3" fmla="*/ 0 w 1504121"/>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04121" h="3581399">
                <a:moveTo>
                  <a:pt x="0" y="0"/>
                </a:moveTo>
                <a:lnTo>
                  <a:pt x="1504121" y="0"/>
                </a:lnTo>
                <a:lnTo>
                  <a:pt x="1504121" y="3581399"/>
                </a:lnTo>
                <a:lnTo>
                  <a:pt x="0" y="3581399"/>
                </a:lnTo>
                <a:close/>
              </a:path>
            </a:pathLst>
          </a:custGeom>
          <a:solidFill>
            <a:schemeClr val="bg1">
              <a:lumMod val="95000"/>
            </a:schemeClr>
          </a:solidFill>
        </p:spPr>
        <p:txBody>
          <a:bodyPr wrap="square" anchor="ctr">
            <a:noAutofit/>
          </a:bodyPr>
          <a:lstStyle>
            <a:lvl1pPr marL="0" indent="0" algn="ctr">
              <a:buFontTx/>
              <a:buNone/>
              <a:defRPr sz="1125"/>
            </a:lvl1pPr>
          </a:lstStyle>
          <a:p>
            <a:r>
              <a:rPr lang="en-US"/>
              <a:t>Image Holder</a:t>
            </a:r>
          </a:p>
        </p:txBody>
      </p:sp>
      <p:sp>
        <p:nvSpPr>
          <p:cNvPr id="7" name="Picture Placeholder 6">
            <a:extLst>
              <a:ext uri="{FF2B5EF4-FFF2-40B4-BE49-F238E27FC236}">
                <a16:creationId xmlns:a16="http://schemas.microsoft.com/office/drawing/2014/main" id="{C86193DB-886E-9339-6B7C-FFAEC1D04DAC}"/>
              </a:ext>
            </a:extLst>
          </p:cNvPr>
          <p:cNvSpPr>
            <a:spLocks noGrp="1"/>
          </p:cNvSpPr>
          <p:nvPr>
            <p:ph type="pic" sz="quarter" idx="15" hasCustomPrompt="1"/>
          </p:nvPr>
        </p:nvSpPr>
        <p:spPr>
          <a:xfrm>
            <a:off x="4572001" y="762002"/>
            <a:ext cx="2454965" cy="1583635"/>
          </a:xfrm>
          <a:custGeom>
            <a:avLst/>
            <a:gdLst>
              <a:gd name="connsiteX0" fmla="*/ 0 w 3273286"/>
              <a:gd name="connsiteY0" fmla="*/ 0 h 1583635"/>
              <a:gd name="connsiteX1" fmla="*/ 3273286 w 3273286"/>
              <a:gd name="connsiteY1" fmla="*/ 0 h 1583635"/>
              <a:gd name="connsiteX2" fmla="*/ 3273286 w 3273286"/>
              <a:gd name="connsiteY2" fmla="*/ 1583635 h 1583635"/>
              <a:gd name="connsiteX3" fmla="*/ 0 w 3273286"/>
              <a:gd name="connsiteY3" fmla="*/ 1583635 h 1583635"/>
            </a:gdLst>
            <a:ahLst/>
            <a:cxnLst>
              <a:cxn ang="0">
                <a:pos x="connsiteX0" y="connsiteY0"/>
              </a:cxn>
              <a:cxn ang="0">
                <a:pos x="connsiteX1" y="connsiteY1"/>
              </a:cxn>
              <a:cxn ang="0">
                <a:pos x="connsiteX2" y="connsiteY2"/>
              </a:cxn>
              <a:cxn ang="0">
                <a:pos x="connsiteX3" y="connsiteY3"/>
              </a:cxn>
            </a:cxnLst>
            <a:rect l="l" t="t" r="r" b="b"/>
            <a:pathLst>
              <a:path w="3273286" h="1583635">
                <a:moveTo>
                  <a:pt x="0" y="0"/>
                </a:moveTo>
                <a:lnTo>
                  <a:pt x="3273286" y="0"/>
                </a:lnTo>
                <a:lnTo>
                  <a:pt x="3273286" y="1583635"/>
                </a:lnTo>
                <a:lnTo>
                  <a:pt x="0" y="1583635"/>
                </a:lnTo>
                <a:close/>
              </a:path>
            </a:pathLst>
          </a:custGeom>
          <a:solidFill>
            <a:schemeClr val="bg1">
              <a:lumMod val="95000"/>
            </a:schemeClr>
          </a:solidFill>
        </p:spPr>
        <p:txBody>
          <a:bodyPr wrap="square" anchor="ctr">
            <a:noAutofit/>
          </a:bodyPr>
          <a:lstStyle>
            <a:lvl1pPr marL="0" indent="0" algn="ctr">
              <a:buFontTx/>
              <a:buNone/>
              <a:defRPr sz="1125"/>
            </a:lvl1pPr>
          </a:lstStyle>
          <a:p>
            <a:r>
              <a:rPr lang="en-US"/>
              <a:t>Image Holder</a:t>
            </a:r>
          </a:p>
        </p:txBody>
      </p:sp>
      <p:sp>
        <p:nvSpPr>
          <p:cNvPr id="5" name="Text Placeholder 9">
            <a:extLst>
              <a:ext uri="{FF2B5EF4-FFF2-40B4-BE49-F238E27FC236}">
                <a16:creationId xmlns:a16="http://schemas.microsoft.com/office/drawing/2014/main" id="{D3F96F88-F848-4923-088D-EF08455D76D1}"/>
              </a:ext>
            </a:extLst>
          </p:cNvPr>
          <p:cNvSpPr>
            <a:spLocks noGrp="1"/>
          </p:cNvSpPr>
          <p:nvPr>
            <p:ph type="body" sz="quarter" idx="19" hasCustomPrompt="1"/>
          </p:nvPr>
        </p:nvSpPr>
        <p:spPr>
          <a:xfrm>
            <a:off x="361520" y="569441"/>
            <a:ext cx="4070988" cy="607100"/>
          </a:xfrm>
          <a:prstGeom prst="rect">
            <a:avLst/>
          </a:prstGeom>
        </p:spPr>
        <p:txBody>
          <a:bodyPr>
            <a:normAutofit/>
          </a:bodyPr>
          <a:lstStyle>
            <a:lvl1pPr marL="0" indent="0">
              <a:buFontTx/>
              <a:buNone/>
              <a:defRPr sz="3000" b="1">
                <a:solidFill>
                  <a:srgbClr val="2E3690"/>
                </a:solidFill>
              </a:defRPr>
            </a:lvl1pPr>
            <a:lvl2pPr marL="342900" indent="0">
              <a:buNone/>
              <a:defRPr/>
            </a:lvl2pPr>
          </a:lstStyle>
          <a:p>
            <a:pPr lvl="0"/>
            <a:r>
              <a:rPr lang="en-US" dirty="0"/>
              <a:t>Headline</a:t>
            </a:r>
          </a:p>
        </p:txBody>
      </p:sp>
      <p:sp>
        <p:nvSpPr>
          <p:cNvPr id="6" name="Text Placeholder 9">
            <a:extLst>
              <a:ext uri="{FF2B5EF4-FFF2-40B4-BE49-F238E27FC236}">
                <a16:creationId xmlns:a16="http://schemas.microsoft.com/office/drawing/2014/main" id="{BBD48DC8-DBF7-98FE-6D7C-F89C9191C5D6}"/>
              </a:ext>
            </a:extLst>
          </p:cNvPr>
          <p:cNvSpPr>
            <a:spLocks noGrp="1"/>
          </p:cNvSpPr>
          <p:nvPr>
            <p:ph type="body" sz="quarter" idx="13"/>
          </p:nvPr>
        </p:nvSpPr>
        <p:spPr>
          <a:xfrm>
            <a:off x="381459" y="2511584"/>
            <a:ext cx="4051395" cy="2246769"/>
          </a:xfrm>
          <a:prstGeom prst="rect">
            <a:avLst/>
          </a:prstGeom>
        </p:spPr>
        <p:txBody>
          <a:bodyPr numCol="1" spcCol="548640">
            <a:normAutofit/>
          </a:bodyPr>
          <a:lstStyle>
            <a:lvl1pPr marL="0" indent="0">
              <a:lnSpc>
                <a:spcPct val="100000"/>
              </a:lnSpc>
              <a:buFontTx/>
              <a:buNone/>
              <a:defRPr sz="1200" b="0">
                <a:solidFill>
                  <a:schemeClr val="tx1">
                    <a:lumMod val="50000"/>
                    <a:lumOff val="50000"/>
                  </a:schemeClr>
                </a:solidFill>
              </a:defRPr>
            </a:lvl1pPr>
            <a:lvl2pPr marL="3429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C78AFD44-1E8B-2AD4-72BC-C46830090754}"/>
              </a:ext>
            </a:extLst>
          </p:cNvPr>
          <p:cNvSpPr>
            <a:spLocks noGrp="1"/>
          </p:cNvSpPr>
          <p:nvPr>
            <p:ph type="body" sz="quarter" idx="20"/>
          </p:nvPr>
        </p:nvSpPr>
        <p:spPr>
          <a:xfrm>
            <a:off x="361519" y="1612888"/>
            <a:ext cx="4070987" cy="722955"/>
          </a:xfrm>
          <a:prstGeom prst="rect">
            <a:avLst/>
          </a:prstGeom>
        </p:spPr>
        <p:txBody>
          <a:bodyPr>
            <a:normAutofit/>
          </a:bodyPr>
          <a:lstStyle>
            <a:lvl1pPr marL="0" indent="0">
              <a:lnSpc>
                <a:spcPct val="100000"/>
              </a:lnSpc>
              <a:buFontTx/>
              <a:buNone/>
              <a:defRPr sz="1500" b="1">
                <a:solidFill>
                  <a:srgbClr val="A5C939"/>
                </a:solidFill>
              </a:defRPr>
            </a:lvl1pPr>
            <a:lvl2pPr marL="342900" indent="0">
              <a:buNone/>
              <a:defRPr/>
            </a:lvl2pPr>
          </a:lstStyle>
          <a:p>
            <a:pPr lvl="0"/>
            <a:r>
              <a:rPr lang="en-US" dirty="0"/>
              <a:t>Click to edit</a:t>
            </a:r>
          </a:p>
        </p:txBody>
      </p:sp>
    </p:spTree>
    <p:extLst>
      <p:ext uri="{BB962C8B-B14F-4D97-AF65-F5344CB8AC3E}">
        <p14:creationId xmlns:p14="http://schemas.microsoft.com/office/powerpoint/2010/main" val="406191442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14413EB-F0DA-8D0D-EEC1-A28A419A778A}"/>
              </a:ext>
            </a:extLst>
          </p:cNvPr>
          <p:cNvCxnSpPr>
            <a:cxnSpLocks/>
          </p:cNvCxnSpPr>
          <p:nvPr userDrawn="1"/>
        </p:nvCxnSpPr>
        <p:spPr>
          <a:xfrm>
            <a:off x="1803953" y="5898524"/>
            <a:ext cx="6992178" cy="0"/>
          </a:xfrm>
          <a:prstGeom prst="line">
            <a:avLst/>
          </a:prstGeom>
          <a:ln w="63500">
            <a:solidFill>
              <a:srgbClr val="FBB042"/>
            </a:solidFill>
          </a:ln>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609BB05D-757A-3804-D2DB-9CF363858DD4}"/>
              </a:ext>
            </a:extLst>
          </p:cNvPr>
          <p:cNvSpPr>
            <a:spLocks noGrp="1"/>
          </p:cNvSpPr>
          <p:nvPr>
            <p:ph type="body" sz="quarter" idx="10" hasCustomPrompt="1"/>
          </p:nvPr>
        </p:nvSpPr>
        <p:spPr>
          <a:xfrm>
            <a:off x="2119919" y="1227660"/>
            <a:ext cx="5091698" cy="607100"/>
          </a:xfrm>
          <a:prstGeom prst="rect">
            <a:avLst/>
          </a:prstGeom>
        </p:spPr>
        <p:txBody>
          <a:bodyPr>
            <a:normAutofit/>
          </a:bodyPr>
          <a:lstStyle>
            <a:lvl1pPr marL="0" indent="0">
              <a:buFontTx/>
              <a:buNone/>
              <a:defRPr sz="3000" b="1">
                <a:solidFill>
                  <a:srgbClr val="2E3690"/>
                </a:solidFill>
                <a:latin typeface="Avenir Next" panose="020B0503020202020204" pitchFamily="34" charset="0"/>
              </a:defRPr>
            </a:lvl1pPr>
            <a:lvl2pPr marL="342900" indent="0">
              <a:buNone/>
              <a:defRPr/>
            </a:lvl2pPr>
          </a:lstStyle>
          <a:p>
            <a:pPr lvl="0"/>
            <a:r>
              <a:rPr lang="en-US"/>
              <a:t>Click to edit Headline</a:t>
            </a:r>
          </a:p>
        </p:txBody>
      </p:sp>
      <p:sp>
        <p:nvSpPr>
          <p:cNvPr id="13" name="Text Placeholder 9">
            <a:extLst>
              <a:ext uri="{FF2B5EF4-FFF2-40B4-BE49-F238E27FC236}">
                <a16:creationId xmlns:a16="http://schemas.microsoft.com/office/drawing/2014/main" id="{971FEA7D-174E-50AE-0F7A-E1B19853FBE1}"/>
              </a:ext>
            </a:extLst>
          </p:cNvPr>
          <p:cNvSpPr>
            <a:spLocks noGrp="1"/>
          </p:cNvSpPr>
          <p:nvPr>
            <p:ph type="body" sz="quarter" idx="12"/>
          </p:nvPr>
        </p:nvSpPr>
        <p:spPr>
          <a:xfrm>
            <a:off x="2119918" y="2173335"/>
            <a:ext cx="5064539" cy="310341"/>
          </a:xfrm>
          <a:prstGeom prst="rect">
            <a:avLst/>
          </a:prstGeom>
        </p:spPr>
        <p:txBody>
          <a:bodyPr>
            <a:normAutofit/>
          </a:bodyPr>
          <a:lstStyle>
            <a:lvl1pPr marL="0" indent="0">
              <a:buFontTx/>
              <a:buNone/>
              <a:defRPr sz="1050" b="0">
                <a:solidFill>
                  <a:schemeClr val="tx1">
                    <a:lumMod val="50000"/>
                    <a:lumOff val="50000"/>
                  </a:schemeClr>
                </a:solidFill>
              </a:defRPr>
            </a:lvl1pPr>
            <a:lvl2pPr marL="3429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18D93E01-ABB6-8A0A-5AF1-9BA3D1737DAB}"/>
              </a:ext>
            </a:extLst>
          </p:cNvPr>
          <p:cNvSpPr>
            <a:spLocks noGrp="1"/>
          </p:cNvSpPr>
          <p:nvPr>
            <p:ph type="body" sz="quarter" idx="13"/>
          </p:nvPr>
        </p:nvSpPr>
        <p:spPr>
          <a:xfrm>
            <a:off x="2119918" y="2668162"/>
            <a:ext cx="5064539" cy="310341"/>
          </a:xfrm>
          <a:prstGeom prst="rect">
            <a:avLst/>
          </a:prstGeom>
        </p:spPr>
        <p:txBody>
          <a:bodyPr>
            <a:normAutofit/>
          </a:bodyPr>
          <a:lstStyle>
            <a:lvl1pPr marL="0" indent="0">
              <a:buFontTx/>
              <a:buNone/>
              <a:defRPr sz="1050" b="0">
                <a:solidFill>
                  <a:schemeClr val="tx1">
                    <a:lumMod val="50000"/>
                    <a:lumOff val="50000"/>
                  </a:schemeClr>
                </a:solidFill>
              </a:defRPr>
            </a:lvl1pPr>
            <a:lvl2pPr marL="3429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A96ED665-5207-36C9-F501-6358705F15D9}"/>
              </a:ext>
            </a:extLst>
          </p:cNvPr>
          <p:cNvSpPr>
            <a:spLocks noGrp="1"/>
          </p:cNvSpPr>
          <p:nvPr>
            <p:ph type="body" sz="quarter" idx="14"/>
          </p:nvPr>
        </p:nvSpPr>
        <p:spPr>
          <a:xfrm>
            <a:off x="2119918" y="3162989"/>
            <a:ext cx="5064539" cy="310341"/>
          </a:xfrm>
          <a:prstGeom prst="rect">
            <a:avLst/>
          </a:prstGeom>
        </p:spPr>
        <p:txBody>
          <a:bodyPr>
            <a:normAutofit/>
          </a:bodyPr>
          <a:lstStyle>
            <a:lvl1pPr marL="0" indent="0">
              <a:buFontTx/>
              <a:buNone/>
              <a:defRPr sz="1050" b="0">
                <a:solidFill>
                  <a:schemeClr val="tx1">
                    <a:lumMod val="50000"/>
                    <a:lumOff val="50000"/>
                  </a:schemeClr>
                </a:solidFill>
              </a:defRPr>
            </a:lvl1pPr>
            <a:lvl2pPr marL="342900" indent="0">
              <a:buNone/>
              <a:defRPr/>
            </a:lvl2pPr>
          </a:lstStyle>
          <a:p>
            <a:pPr lvl="0"/>
            <a:r>
              <a:rPr lang="en-US"/>
              <a:t>Click to edit Master text styles</a:t>
            </a:r>
          </a:p>
        </p:txBody>
      </p:sp>
      <p:sp>
        <p:nvSpPr>
          <p:cNvPr id="16" name="Text Placeholder 9">
            <a:extLst>
              <a:ext uri="{FF2B5EF4-FFF2-40B4-BE49-F238E27FC236}">
                <a16:creationId xmlns:a16="http://schemas.microsoft.com/office/drawing/2014/main" id="{182D0538-D7D0-0753-5935-19AB6CC73285}"/>
              </a:ext>
            </a:extLst>
          </p:cNvPr>
          <p:cNvSpPr>
            <a:spLocks noGrp="1"/>
          </p:cNvSpPr>
          <p:nvPr>
            <p:ph type="body" sz="quarter" idx="15"/>
          </p:nvPr>
        </p:nvSpPr>
        <p:spPr>
          <a:xfrm>
            <a:off x="2119918" y="3657816"/>
            <a:ext cx="5064539" cy="310341"/>
          </a:xfrm>
          <a:prstGeom prst="rect">
            <a:avLst/>
          </a:prstGeom>
        </p:spPr>
        <p:txBody>
          <a:bodyPr>
            <a:normAutofit/>
          </a:bodyPr>
          <a:lstStyle>
            <a:lvl1pPr marL="0" indent="0">
              <a:buFontTx/>
              <a:buNone/>
              <a:defRPr sz="1050" b="0">
                <a:solidFill>
                  <a:schemeClr val="tx1">
                    <a:lumMod val="50000"/>
                    <a:lumOff val="50000"/>
                  </a:schemeClr>
                </a:solidFill>
              </a:defRPr>
            </a:lvl1pPr>
            <a:lvl2pPr marL="342900" indent="0">
              <a:buNone/>
              <a:defRPr/>
            </a:lvl2pPr>
          </a:lstStyle>
          <a:p>
            <a:pPr lvl="0"/>
            <a:r>
              <a:rPr lang="en-US"/>
              <a:t>Click to edit Master text styles</a:t>
            </a:r>
          </a:p>
        </p:txBody>
      </p:sp>
      <p:sp>
        <p:nvSpPr>
          <p:cNvPr id="17" name="Text Placeholder 9">
            <a:extLst>
              <a:ext uri="{FF2B5EF4-FFF2-40B4-BE49-F238E27FC236}">
                <a16:creationId xmlns:a16="http://schemas.microsoft.com/office/drawing/2014/main" id="{A05D6BA7-93EB-82B7-B602-81B738607BF3}"/>
              </a:ext>
            </a:extLst>
          </p:cNvPr>
          <p:cNvSpPr>
            <a:spLocks noGrp="1"/>
          </p:cNvSpPr>
          <p:nvPr>
            <p:ph type="body" sz="quarter" idx="16"/>
          </p:nvPr>
        </p:nvSpPr>
        <p:spPr>
          <a:xfrm>
            <a:off x="2119918" y="4152643"/>
            <a:ext cx="5064539" cy="310341"/>
          </a:xfrm>
          <a:prstGeom prst="rect">
            <a:avLst/>
          </a:prstGeom>
        </p:spPr>
        <p:txBody>
          <a:bodyPr>
            <a:normAutofit/>
          </a:bodyPr>
          <a:lstStyle>
            <a:lvl1pPr marL="0" indent="0">
              <a:buFontTx/>
              <a:buNone/>
              <a:defRPr sz="1050" b="0">
                <a:solidFill>
                  <a:schemeClr val="tx1">
                    <a:lumMod val="50000"/>
                    <a:lumOff val="50000"/>
                  </a:schemeClr>
                </a:solidFill>
              </a:defRPr>
            </a:lvl1pPr>
            <a:lvl2pPr marL="342900" indent="0">
              <a:buNone/>
              <a:defRPr/>
            </a:lvl2pPr>
          </a:lstStyle>
          <a:p>
            <a:pPr lvl="0"/>
            <a:r>
              <a:rPr lang="en-US"/>
              <a:t>Click to edit Master text styles</a:t>
            </a:r>
          </a:p>
        </p:txBody>
      </p:sp>
      <p:sp>
        <p:nvSpPr>
          <p:cNvPr id="18" name="Text Placeholder 9">
            <a:extLst>
              <a:ext uri="{FF2B5EF4-FFF2-40B4-BE49-F238E27FC236}">
                <a16:creationId xmlns:a16="http://schemas.microsoft.com/office/drawing/2014/main" id="{A3BA6B31-D494-B4F5-85CF-FDF8C6E42917}"/>
              </a:ext>
            </a:extLst>
          </p:cNvPr>
          <p:cNvSpPr>
            <a:spLocks noGrp="1"/>
          </p:cNvSpPr>
          <p:nvPr>
            <p:ph type="body" sz="quarter" idx="17"/>
          </p:nvPr>
        </p:nvSpPr>
        <p:spPr>
          <a:xfrm>
            <a:off x="2119918" y="4647470"/>
            <a:ext cx="5064539" cy="310341"/>
          </a:xfrm>
          <a:prstGeom prst="rect">
            <a:avLst/>
          </a:prstGeom>
        </p:spPr>
        <p:txBody>
          <a:bodyPr>
            <a:normAutofit/>
          </a:bodyPr>
          <a:lstStyle>
            <a:lvl1pPr marL="0" indent="0">
              <a:buFontTx/>
              <a:buNone/>
              <a:defRPr sz="1050" b="0">
                <a:solidFill>
                  <a:schemeClr val="tx1">
                    <a:lumMod val="50000"/>
                    <a:lumOff val="50000"/>
                  </a:schemeClr>
                </a:solidFill>
              </a:defRPr>
            </a:lvl1pPr>
            <a:lvl2pPr marL="342900" indent="0">
              <a:buNone/>
              <a:defRPr/>
            </a:lvl2pPr>
          </a:lstStyle>
          <a:p>
            <a:pPr lvl="0"/>
            <a:r>
              <a:rPr lang="en-US"/>
              <a:t>Click to edit Master text styles</a:t>
            </a:r>
          </a:p>
        </p:txBody>
      </p:sp>
      <p:sp>
        <p:nvSpPr>
          <p:cNvPr id="19" name="Text Placeholder 9">
            <a:extLst>
              <a:ext uri="{FF2B5EF4-FFF2-40B4-BE49-F238E27FC236}">
                <a16:creationId xmlns:a16="http://schemas.microsoft.com/office/drawing/2014/main" id="{0FE9AD4C-A188-E89C-3137-1538C1C410DB}"/>
              </a:ext>
            </a:extLst>
          </p:cNvPr>
          <p:cNvSpPr>
            <a:spLocks noGrp="1"/>
          </p:cNvSpPr>
          <p:nvPr>
            <p:ph type="body" sz="quarter" idx="18"/>
          </p:nvPr>
        </p:nvSpPr>
        <p:spPr>
          <a:xfrm>
            <a:off x="2119918" y="5142295"/>
            <a:ext cx="5064539" cy="310341"/>
          </a:xfrm>
          <a:prstGeom prst="rect">
            <a:avLst/>
          </a:prstGeom>
        </p:spPr>
        <p:txBody>
          <a:bodyPr>
            <a:normAutofit/>
          </a:bodyPr>
          <a:lstStyle>
            <a:lvl1pPr marL="0" indent="0">
              <a:buFontTx/>
              <a:buNone/>
              <a:defRPr sz="1050" b="0">
                <a:solidFill>
                  <a:schemeClr val="tx1">
                    <a:lumMod val="50000"/>
                    <a:lumOff val="50000"/>
                  </a:schemeClr>
                </a:solidFill>
              </a:defRPr>
            </a:lvl1pPr>
            <a:lvl2pPr marL="3429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03088CDB-991F-C5C9-492F-AD29892EC5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819275" cy="6858001"/>
          </a:xfrm>
          <a:prstGeom prst="rect">
            <a:avLst/>
          </a:prstGeom>
        </p:spPr>
      </p:pic>
      <p:pic>
        <p:nvPicPr>
          <p:cNvPr id="5" name="Graphic 4">
            <a:extLst>
              <a:ext uri="{FF2B5EF4-FFF2-40B4-BE49-F238E27FC236}">
                <a16:creationId xmlns:a16="http://schemas.microsoft.com/office/drawing/2014/main" id="{7D30B4D8-2E5E-37FA-BB8F-61F60CF509B7}"/>
              </a:ext>
            </a:extLst>
          </p:cNvPr>
          <p:cNvPicPr>
            <a:picLocks noChangeAspect="1"/>
          </p:cNvPicPr>
          <p:nvPr userDrawn="1"/>
        </p:nvPicPr>
        <p:blipFill>
          <a:blip r:embed="rId4">
            <a:alphaModFix amt="18000"/>
            <a:extLst>
              <a:ext uri="{96DAC541-7B7A-43D3-8B79-37D633B846F1}">
                <asvg:svgBlip xmlns:asvg="http://schemas.microsoft.com/office/drawing/2016/SVG/main" r:embed="rId5"/>
              </a:ext>
            </a:extLst>
          </a:blip>
          <a:srcRect b="2237"/>
          <a:stretch/>
        </p:blipFill>
        <p:spPr>
          <a:xfrm>
            <a:off x="0" y="0"/>
            <a:ext cx="1822501" cy="6858000"/>
          </a:xfrm>
          <a:prstGeom prst="rect">
            <a:avLst/>
          </a:prstGeom>
        </p:spPr>
      </p:pic>
    </p:spTree>
    <p:extLst>
      <p:ext uri="{BB962C8B-B14F-4D97-AF65-F5344CB8AC3E}">
        <p14:creationId xmlns:p14="http://schemas.microsoft.com/office/powerpoint/2010/main" val="284578382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General Text 3">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1533377"/>
            <a:ext cx="142914" cy="4521737"/>
          </a:xfrm>
          <a:prstGeom prst="rect">
            <a:avLst/>
          </a:prstGeom>
        </p:spPr>
      </p:pic>
      <p:sp>
        <p:nvSpPr>
          <p:cNvPr id="2" name="Text Placeholder 9">
            <a:extLst>
              <a:ext uri="{FF2B5EF4-FFF2-40B4-BE49-F238E27FC236}">
                <a16:creationId xmlns:a16="http://schemas.microsoft.com/office/drawing/2014/main" id="{76E82551-7B41-97A0-C5A0-6EB1B200362F}"/>
              </a:ext>
            </a:extLst>
          </p:cNvPr>
          <p:cNvSpPr>
            <a:spLocks noGrp="1"/>
          </p:cNvSpPr>
          <p:nvPr>
            <p:ph type="body" sz="quarter" idx="11" hasCustomPrompt="1"/>
          </p:nvPr>
        </p:nvSpPr>
        <p:spPr>
          <a:xfrm>
            <a:off x="361519" y="576987"/>
            <a:ext cx="7775615" cy="607100"/>
          </a:xfrm>
          <a:prstGeom prst="rect">
            <a:avLst/>
          </a:prstGeom>
        </p:spPr>
        <p:txBody>
          <a:bodyPr>
            <a:normAutofit/>
          </a:bodyPr>
          <a:lstStyle>
            <a:lvl1pPr marL="0" indent="0">
              <a:buFontTx/>
              <a:buNone/>
              <a:defRPr sz="3000" b="1">
                <a:solidFill>
                  <a:srgbClr val="2E3690"/>
                </a:solidFill>
              </a:defRPr>
            </a:lvl1pPr>
            <a:lvl2pPr marL="3429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B9712F19-CB1A-61CA-D172-363CD863A981}"/>
              </a:ext>
            </a:extLst>
          </p:cNvPr>
          <p:cNvSpPr>
            <a:spLocks noGrp="1"/>
          </p:cNvSpPr>
          <p:nvPr>
            <p:ph type="body" sz="quarter" idx="13"/>
          </p:nvPr>
        </p:nvSpPr>
        <p:spPr>
          <a:xfrm>
            <a:off x="381459" y="2040674"/>
            <a:ext cx="7755674" cy="4014439"/>
          </a:xfrm>
          <a:prstGeom prst="rect">
            <a:avLst/>
          </a:prstGeom>
        </p:spPr>
        <p:txBody>
          <a:bodyPr numCol="1" spcCol="548640">
            <a:normAutofit/>
          </a:bodyPr>
          <a:lstStyle>
            <a:lvl1pPr marL="0" indent="0">
              <a:lnSpc>
                <a:spcPct val="100000"/>
              </a:lnSpc>
              <a:buFontTx/>
              <a:buNone/>
              <a:defRPr sz="1050" b="0">
                <a:solidFill>
                  <a:schemeClr val="tx1">
                    <a:lumMod val="50000"/>
                    <a:lumOff val="50000"/>
                  </a:schemeClr>
                </a:solidFill>
              </a:defRPr>
            </a:lvl1pPr>
            <a:lvl2pPr marL="3429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AA8BFD7B-E49E-3E90-42CE-464F41616F44}"/>
              </a:ext>
            </a:extLst>
          </p:cNvPr>
          <p:cNvSpPr>
            <a:spLocks noGrp="1"/>
          </p:cNvSpPr>
          <p:nvPr>
            <p:ph type="body" sz="quarter" idx="12"/>
          </p:nvPr>
        </p:nvSpPr>
        <p:spPr>
          <a:xfrm>
            <a:off x="375098" y="1533377"/>
            <a:ext cx="7775615" cy="328878"/>
          </a:xfrm>
          <a:prstGeom prst="rect">
            <a:avLst/>
          </a:prstGeom>
        </p:spPr>
        <p:txBody>
          <a:bodyPr>
            <a:normAutofit/>
          </a:bodyPr>
          <a:lstStyle>
            <a:lvl1pPr marL="0" indent="0">
              <a:lnSpc>
                <a:spcPct val="100000"/>
              </a:lnSpc>
              <a:buFontTx/>
              <a:buNone/>
              <a:defRPr sz="1500" b="1">
                <a:solidFill>
                  <a:srgbClr val="A5C939"/>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149535300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sldNum" sz="quarter" idx="10"/>
          </p:nvPr>
        </p:nvSpPr>
        <p:spPr>
          <a:ln/>
        </p:spPr>
        <p:txBody>
          <a:bodyPr/>
          <a:lstStyle>
            <a:lvl1pPr>
              <a:defRPr/>
            </a:lvl1pPr>
          </a:lstStyle>
          <a:p>
            <a:pPr>
              <a:defRPr/>
            </a:pPr>
            <a:fld id="{06977119-45A8-4932-9381-563D790DBE9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xfrm>
            <a:off x="6858000" y="6248400"/>
            <a:ext cx="2130425" cy="474663"/>
          </a:xfrm>
          <a:prstGeom prst="rect">
            <a:avLst/>
          </a:prstGeom>
        </p:spPr>
        <p:txBody>
          <a:bodyPr/>
          <a:lstStyle>
            <a:lvl1pPr algn="l">
              <a:defRPr dirty="0">
                <a:cs typeface="+mn-cs"/>
              </a:defRPr>
            </a:lvl1pPr>
          </a:lstStyle>
          <a:p>
            <a:pPr>
              <a:defRPr/>
            </a:pPr>
            <a:endParaRPr lang="en-US" dirty="0"/>
          </a:p>
        </p:txBody>
      </p:sp>
      <p:sp>
        <p:nvSpPr>
          <p:cNvPr id="5" name="Rectangle 12"/>
          <p:cNvSpPr>
            <a:spLocks noGrp="1" noChangeArrowheads="1"/>
          </p:cNvSpPr>
          <p:nvPr>
            <p:ph type="ftr" sz="quarter" idx="11"/>
          </p:nvPr>
        </p:nvSpPr>
        <p:spPr>
          <a:xfrm>
            <a:off x="5791200" y="6248400"/>
            <a:ext cx="2897188" cy="474663"/>
          </a:xfrm>
          <a:prstGeom prst="rect">
            <a:avLst/>
          </a:prstGeom>
        </p:spPr>
        <p:txBody>
          <a:bodyPr/>
          <a:lstStyle>
            <a:lvl1pPr algn="l">
              <a:defRPr dirty="0">
                <a:cs typeface="+mn-cs"/>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a:lvl1pPr>
          </a:lstStyle>
          <a:p>
            <a:pPr>
              <a:defRPr/>
            </a:pPr>
            <a:fld id="{4C4A4489-0360-4072-9CB2-4C790413A60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xfrm>
            <a:off x="6858000" y="6248400"/>
            <a:ext cx="2130425" cy="474663"/>
          </a:xfrm>
          <a:prstGeom prst="rect">
            <a:avLst/>
          </a:prstGeom>
        </p:spPr>
        <p:txBody>
          <a:bodyPr/>
          <a:lstStyle>
            <a:lvl1pPr algn="l">
              <a:defRPr dirty="0">
                <a:cs typeface="+mn-cs"/>
              </a:defRPr>
            </a:lvl1pPr>
          </a:lstStyle>
          <a:p>
            <a:pPr>
              <a:defRPr/>
            </a:pPr>
            <a:endParaRPr lang="en-US" dirty="0"/>
          </a:p>
        </p:txBody>
      </p:sp>
      <p:sp>
        <p:nvSpPr>
          <p:cNvPr id="8" name="Rectangle 12"/>
          <p:cNvSpPr>
            <a:spLocks noGrp="1" noChangeArrowheads="1"/>
          </p:cNvSpPr>
          <p:nvPr>
            <p:ph type="ftr" sz="quarter" idx="11"/>
          </p:nvPr>
        </p:nvSpPr>
        <p:spPr>
          <a:xfrm>
            <a:off x="5791200" y="6248400"/>
            <a:ext cx="2897188" cy="474663"/>
          </a:xfrm>
          <a:prstGeom prst="rect">
            <a:avLst/>
          </a:prstGeom>
        </p:spPr>
        <p:txBody>
          <a:bodyPr/>
          <a:lstStyle>
            <a:lvl1pPr algn="l">
              <a:defRPr dirty="0">
                <a:cs typeface="+mn-cs"/>
              </a:defRPr>
            </a:lvl1pPr>
          </a:lstStyle>
          <a:p>
            <a:pPr>
              <a:defRPr/>
            </a:pPr>
            <a:endParaRPr lang="en-US" dirty="0"/>
          </a:p>
        </p:txBody>
      </p:sp>
      <p:sp>
        <p:nvSpPr>
          <p:cNvPr id="9" name="Rectangle 13"/>
          <p:cNvSpPr>
            <a:spLocks noGrp="1" noChangeArrowheads="1"/>
          </p:cNvSpPr>
          <p:nvPr>
            <p:ph type="sldNum" sz="quarter" idx="12"/>
          </p:nvPr>
        </p:nvSpPr>
        <p:spPr/>
        <p:txBody>
          <a:bodyPr/>
          <a:lstStyle>
            <a:lvl1pPr>
              <a:defRPr/>
            </a:lvl1pPr>
          </a:lstStyle>
          <a:p>
            <a:pPr>
              <a:defRPr/>
            </a:pPr>
            <a:fld id="{16D8935A-5EE1-461C-BD08-86840DF35D7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xfrm>
            <a:off x="6858000" y="6248400"/>
            <a:ext cx="2130425" cy="474663"/>
          </a:xfrm>
          <a:prstGeom prst="rect">
            <a:avLst/>
          </a:prstGeom>
        </p:spPr>
        <p:txBody>
          <a:bodyPr/>
          <a:lstStyle>
            <a:lvl1pPr algn="l">
              <a:defRPr dirty="0">
                <a:cs typeface="+mn-cs"/>
              </a:defRPr>
            </a:lvl1pPr>
          </a:lstStyle>
          <a:p>
            <a:pPr>
              <a:defRPr/>
            </a:pPr>
            <a:endParaRPr lang="en-US" dirty="0"/>
          </a:p>
        </p:txBody>
      </p:sp>
      <p:sp>
        <p:nvSpPr>
          <p:cNvPr id="4" name="Rectangle 13"/>
          <p:cNvSpPr>
            <a:spLocks noGrp="1" noChangeArrowheads="1"/>
          </p:cNvSpPr>
          <p:nvPr>
            <p:ph type="sldNum" sz="quarter" idx="11"/>
          </p:nvPr>
        </p:nvSpPr>
        <p:spPr/>
        <p:txBody>
          <a:bodyPr/>
          <a:lstStyle>
            <a:lvl1pPr>
              <a:defRPr/>
            </a:lvl1pPr>
          </a:lstStyle>
          <a:p>
            <a:pPr>
              <a:defRPr/>
            </a:pPr>
            <a:fld id="{E0C5D50E-62A3-4485-8A0C-F132760A248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xfrm>
            <a:off x="6858000" y="6248400"/>
            <a:ext cx="2130425" cy="474663"/>
          </a:xfrm>
          <a:prstGeom prst="rect">
            <a:avLst/>
          </a:prstGeom>
        </p:spPr>
        <p:txBody>
          <a:bodyPr/>
          <a:lstStyle>
            <a:lvl1pPr algn="l">
              <a:defRPr dirty="0">
                <a:cs typeface="+mn-cs"/>
              </a:defRPr>
            </a:lvl1pPr>
          </a:lstStyle>
          <a:p>
            <a:pPr>
              <a:defRPr/>
            </a:pPr>
            <a:endParaRPr lang="en-US" dirty="0"/>
          </a:p>
        </p:txBody>
      </p:sp>
      <p:sp>
        <p:nvSpPr>
          <p:cNvPr id="6" name="Rectangle 12"/>
          <p:cNvSpPr>
            <a:spLocks noGrp="1" noChangeArrowheads="1"/>
          </p:cNvSpPr>
          <p:nvPr>
            <p:ph type="ftr" sz="quarter" idx="11"/>
          </p:nvPr>
        </p:nvSpPr>
        <p:spPr>
          <a:xfrm>
            <a:off x="5791200" y="6248400"/>
            <a:ext cx="2897188" cy="474663"/>
          </a:xfrm>
          <a:prstGeom prst="rect">
            <a:avLst/>
          </a:prstGeom>
        </p:spPr>
        <p:txBody>
          <a:bodyPr/>
          <a:lstStyle>
            <a:lvl1pPr algn="l">
              <a:defRPr dirty="0">
                <a:cs typeface="+mn-cs"/>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sz="1800"/>
            </a:lvl1pPr>
          </a:lstStyle>
          <a:p>
            <a:pPr>
              <a:defRPr/>
            </a:pPr>
            <a:fld id="{112A898C-D9BD-4490-9A74-70CF3D43F25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xfrm>
            <a:off x="6858000" y="6248400"/>
            <a:ext cx="2130425" cy="474663"/>
          </a:xfrm>
          <a:prstGeom prst="rect">
            <a:avLst/>
          </a:prstGeom>
        </p:spPr>
        <p:txBody>
          <a:bodyPr/>
          <a:lstStyle>
            <a:lvl1pPr algn="l">
              <a:defRPr dirty="0">
                <a:cs typeface="+mn-cs"/>
              </a:defRPr>
            </a:lvl1pPr>
          </a:lstStyle>
          <a:p>
            <a:pPr>
              <a:defRPr/>
            </a:pPr>
            <a:endParaRPr lang="en-US" dirty="0"/>
          </a:p>
        </p:txBody>
      </p:sp>
      <p:sp>
        <p:nvSpPr>
          <p:cNvPr id="6" name="Rectangle 12"/>
          <p:cNvSpPr>
            <a:spLocks noGrp="1" noChangeArrowheads="1"/>
          </p:cNvSpPr>
          <p:nvPr>
            <p:ph type="ftr" sz="quarter" idx="11"/>
          </p:nvPr>
        </p:nvSpPr>
        <p:spPr>
          <a:xfrm>
            <a:off x="5791200" y="6248400"/>
            <a:ext cx="2897188" cy="474663"/>
          </a:xfrm>
          <a:prstGeom prst="rect">
            <a:avLst/>
          </a:prstGeom>
        </p:spPr>
        <p:txBody>
          <a:bodyPr/>
          <a:lstStyle>
            <a:lvl1pPr algn="l">
              <a:defRPr dirty="0">
                <a:cs typeface="+mn-cs"/>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a:lvl1pPr>
          </a:lstStyle>
          <a:p>
            <a:pPr>
              <a:defRPr/>
            </a:pPr>
            <a:fld id="{309134B9-71F9-44AA-ACAB-690840B47A24}"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xfrm>
            <a:off x="6858000" y="6248400"/>
            <a:ext cx="2130425" cy="474663"/>
          </a:xfrm>
          <a:prstGeom prst="rect">
            <a:avLst/>
          </a:prstGeom>
        </p:spPr>
        <p:txBody>
          <a:bodyPr/>
          <a:lstStyle>
            <a:lvl1pPr algn="l">
              <a:defRPr dirty="0">
                <a:cs typeface="+mn-cs"/>
              </a:defRPr>
            </a:lvl1pPr>
          </a:lstStyle>
          <a:p>
            <a:pPr>
              <a:defRPr/>
            </a:pPr>
            <a:endParaRPr lang="en-US" dirty="0"/>
          </a:p>
        </p:txBody>
      </p:sp>
      <p:sp>
        <p:nvSpPr>
          <p:cNvPr id="5" name="Rectangle 12"/>
          <p:cNvSpPr>
            <a:spLocks noGrp="1" noChangeArrowheads="1"/>
          </p:cNvSpPr>
          <p:nvPr>
            <p:ph type="ftr" sz="quarter" idx="11"/>
          </p:nvPr>
        </p:nvSpPr>
        <p:spPr>
          <a:xfrm>
            <a:off x="5791200" y="6248400"/>
            <a:ext cx="2897188" cy="474663"/>
          </a:xfrm>
          <a:prstGeom prst="rect">
            <a:avLst/>
          </a:prstGeom>
        </p:spPr>
        <p:txBody>
          <a:bodyPr/>
          <a:lstStyle>
            <a:lvl1pPr algn="l">
              <a:defRPr dirty="0">
                <a:cs typeface="+mn-cs"/>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a:lvl1pPr>
          </a:lstStyle>
          <a:p>
            <a:pPr>
              <a:defRPr/>
            </a:pPr>
            <a:fld id="{9A0942C3-154C-4F87-A93F-8E71555EA34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17" name="Rectangle 17"/>
          <p:cNvSpPr>
            <a:spLocks noChangeArrowheads="1"/>
          </p:cNvSpPr>
          <p:nvPr/>
        </p:nvSpPr>
        <p:spPr bwMode="auto">
          <a:xfrm>
            <a:off x="0" y="0"/>
            <a:ext cx="838200" cy="6858000"/>
          </a:xfrm>
          <a:prstGeom prst="rect">
            <a:avLst/>
          </a:prstGeom>
          <a:solidFill>
            <a:srgbClr val="009900"/>
          </a:solidFill>
          <a:ln w="9525" algn="ctr">
            <a:noFill/>
            <a:miter lim="800000"/>
            <a:headEnd/>
            <a:tailEnd/>
          </a:ln>
          <a:effectLst/>
        </p:spPr>
        <p:txBody>
          <a:bodyPr wrap="none" anchor="ctr"/>
          <a:lstStyle/>
          <a:p>
            <a:pPr algn="ctr">
              <a:defRPr/>
            </a:pPr>
            <a:endParaRPr lang="en-US" dirty="0">
              <a:cs typeface="+mn-cs"/>
            </a:endParaRPr>
          </a:p>
        </p:txBody>
      </p:sp>
      <p:sp>
        <p:nvSpPr>
          <p:cNvPr id="25603" name="AutoShape 9"/>
          <p:cNvSpPr>
            <a:spLocks noGrp="1" noChangeArrowheads="1"/>
          </p:cNvSpPr>
          <p:nvPr>
            <p:ph type="title"/>
          </p:nvPr>
        </p:nvSpPr>
        <p:spPr bwMode="auto">
          <a:xfrm>
            <a:off x="914400" y="228600"/>
            <a:ext cx="7924800" cy="6096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4" name="Rectangle 10"/>
          <p:cNvSpPr>
            <a:spLocks noGrp="1" noChangeArrowheads="1"/>
          </p:cNvSpPr>
          <p:nvPr>
            <p:ph type="body" idx="1"/>
          </p:nvPr>
        </p:nvSpPr>
        <p:spPr bwMode="auto">
          <a:xfrm>
            <a:off x="1066800" y="1066800"/>
            <a:ext cx="7693025"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13"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kumimoji="0" sz="1600" b="1">
                <a:solidFill>
                  <a:schemeClr val="bg1"/>
                </a:solidFill>
                <a:latin typeface="+mn-lt"/>
                <a:cs typeface="+mn-cs"/>
              </a:defRPr>
            </a:lvl1pPr>
          </a:lstStyle>
          <a:p>
            <a:pPr>
              <a:defRPr/>
            </a:pPr>
            <a:fld id="{0C223724-2EC2-48E7-A1F0-055CD93FFDD6}" type="slidenum">
              <a:rPr lang="en-US"/>
              <a:pPr>
                <a:defRPr/>
              </a:pPr>
              <a:t>‹#›</a:t>
            </a:fld>
            <a:endParaRPr lang="en-US" dirty="0"/>
          </a:p>
        </p:txBody>
      </p:sp>
      <p:pic>
        <p:nvPicPr>
          <p:cNvPr id="25607" name="Picture 9" descr="DOER_JPEG_300dpi.jpg"/>
          <p:cNvPicPr preferRelativeResize="0">
            <a:picLocks noChangeAspect="1"/>
          </p:cNvPicPr>
          <p:nvPr userDrawn="1"/>
        </p:nvPicPr>
        <p:blipFill>
          <a:blip r:embed="rId24" cstate="print"/>
          <a:srcRect/>
          <a:stretch>
            <a:fillRect/>
          </a:stretch>
        </p:blipFill>
        <p:spPr bwMode="auto">
          <a:xfrm>
            <a:off x="7848600" y="6096000"/>
            <a:ext cx="976313" cy="571500"/>
          </a:xfrm>
          <a:prstGeom prst="rect">
            <a:avLst/>
          </a:prstGeom>
          <a:noFill/>
          <a:ln w="9525">
            <a:noFill/>
            <a:miter lim="800000"/>
            <a:headEnd/>
            <a:tailEnd/>
          </a:ln>
        </p:spPr>
      </p:pic>
      <p:pic>
        <p:nvPicPr>
          <p:cNvPr id="25608" name="Picture 2" descr="T:\GrnComm\GreenCom LOGO\Logo Package 2010\gc_logo.jpg"/>
          <p:cNvPicPr preferRelativeResize="0">
            <a:picLocks noChangeAspect="1" noChangeArrowheads="1"/>
          </p:cNvPicPr>
          <p:nvPr userDrawn="1"/>
        </p:nvPicPr>
        <p:blipFill>
          <a:blip r:embed="rId25" cstate="print"/>
          <a:srcRect/>
          <a:stretch>
            <a:fillRect/>
          </a:stretch>
        </p:blipFill>
        <p:spPr bwMode="auto">
          <a:xfrm>
            <a:off x="1066800" y="5791200"/>
            <a:ext cx="925513" cy="915988"/>
          </a:xfrm>
          <a:prstGeom prst="rect">
            <a:avLst/>
          </a:prstGeom>
          <a:noFill/>
          <a:ln w="9525">
            <a:noFill/>
            <a:miter lim="800000"/>
            <a:headEnd/>
            <a:tailEnd/>
          </a:ln>
        </p:spPr>
      </p:pic>
      <p:sp>
        <p:nvSpPr>
          <p:cNvPr id="9" name="Rectangle 3"/>
          <p:cNvSpPr txBox="1">
            <a:spLocks noChangeArrowheads="1"/>
          </p:cNvSpPr>
          <p:nvPr userDrawn="1"/>
        </p:nvSpPr>
        <p:spPr>
          <a:xfrm>
            <a:off x="2057400" y="6477000"/>
            <a:ext cx="6096000" cy="381000"/>
          </a:xfrm>
          <a:prstGeom prst="rect">
            <a:avLst/>
          </a:prstGeom>
        </p:spPr>
        <p:txBody>
          <a:bodyPr>
            <a:noAutofit/>
          </a:bodyPr>
          <a:lstStyle/>
          <a:p>
            <a:pPr>
              <a:defRPr/>
            </a:pPr>
            <a:r>
              <a:rPr lang="en-US" sz="1150" b="1" i="1" dirty="0">
                <a:solidFill>
                  <a:srgbClr val="008000"/>
                </a:solidFill>
                <a:latin typeface="+mn-lt"/>
              </a:rPr>
              <a:t>Creating a Clean, Affordable and Resilient Energy Future for the Commonwealth</a:t>
            </a:r>
          </a:p>
          <a:p>
            <a:pPr marL="342900" indent="-342900" fontAlgn="auto">
              <a:spcBef>
                <a:spcPct val="20000"/>
              </a:spcBef>
              <a:spcAft>
                <a:spcPts val="0"/>
              </a:spcAft>
              <a:buFont typeface="Arial" pitchFamily="34" charset="0"/>
              <a:buChar char="•"/>
              <a:defRPr/>
            </a:pPr>
            <a:endParaRPr lang="en-US" sz="1150" b="1" i="1" dirty="0">
              <a:solidFill>
                <a:srgbClr val="008000"/>
              </a:solidFill>
              <a:latin typeface="+mn-lt"/>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697" r:id="rId3"/>
    <p:sldLayoutId id="2147483700" r:id="rId4"/>
    <p:sldLayoutId id="2147483701" r:id="rId5"/>
    <p:sldLayoutId id="2147483702" r:id="rId6"/>
    <p:sldLayoutId id="2147483703" r:id="rId7"/>
    <p:sldLayoutId id="2147483704" r:id="rId8"/>
    <p:sldLayoutId id="2147483705" r:id="rId9"/>
    <p:sldLayoutId id="2147483706" r:id="rId10"/>
    <p:sldLayoutId id="2147483696" r:id="rId11"/>
    <p:sldLayoutId id="2147483709" r:id="rId12"/>
    <p:sldLayoutId id="2147483710" r:id="rId13"/>
    <p:sldLayoutId id="2147483712" r:id="rId14"/>
    <p:sldLayoutId id="2147483713" r:id="rId15"/>
    <p:sldLayoutId id="2147483714" r:id="rId16"/>
    <p:sldLayoutId id="2147483716" r:id="rId17"/>
    <p:sldLayoutId id="2147483717" r:id="rId18"/>
    <p:sldLayoutId id="2147483720" r:id="rId19"/>
    <p:sldLayoutId id="2147483721" r:id="rId20"/>
    <p:sldLayoutId id="2147483722" r:id="rId21"/>
    <p:sldLayoutId id="2147483723" r:id="rId22"/>
  </p:sldLayoutIdLst>
  <p:hf hdr="0" ftr="0" dt="0"/>
  <p:txStyles>
    <p:titleStyle>
      <a:lvl1pPr algn="ctr" rtl="0" eaLnBrk="0" fontAlgn="base" hangingPunct="0">
        <a:lnSpc>
          <a:spcPct val="90000"/>
        </a:lnSpc>
        <a:spcBef>
          <a:spcPct val="0"/>
        </a:spcBef>
        <a:spcAft>
          <a:spcPct val="0"/>
        </a:spcAft>
        <a:defRPr sz="3200" b="1">
          <a:solidFill>
            <a:srgbClr val="000099"/>
          </a:solidFill>
          <a:latin typeface="+mj-lt"/>
          <a:ea typeface="+mj-ea"/>
          <a:cs typeface="+mj-cs"/>
        </a:defRPr>
      </a:lvl1pPr>
      <a:lvl2pPr algn="ctr" rtl="0" eaLnBrk="0" fontAlgn="base" hangingPunct="0">
        <a:lnSpc>
          <a:spcPct val="90000"/>
        </a:lnSpc>
        <a:spcBef>
          <a:spcPct val="0"/>
        </a:spcBef>
        <a:spcAft>
          <a:spcPct val="0"/>
        </a:spcAft>
        <a:defRPr sz="3200" b="1">
          <a:solidFill>
            <a:srgbClr val="000099"/>
          </a:solidFill>
          <a:latin typeface="Arial" charset="0"/>
        </a:defRPr>
      </a:lvl2pPr>
      <a:lvl3pPr algn="ctr" rtl="0" eaLnBrk="0" fontAlgn="base" hangingPunct="0">
        <a:lnSpc>
          <a:spcPct val="90000"/>
        </a:lnSpc>
        <a:spcBef>
          <a:spcPct val="0"/>
        </a:spcBef>
        <a:spcAft>
          <a:spcPct val="0"/>
        </a:spcAft>
        <a:defRPr sz="3200" b="1">
          <a:solidFill>
            <a:srgbClr val="000099"/>
          </a:solidFill>
          <a:latin typeface="Arial" charset="0"/>
        </a:defRPr>
      </a:lvl3pPr>
      <a:lvl4pPr algn="ctr" rtl="0" eaLnBrk="0" fontAlgn="base" hangingPunct="0">
        <a:lnSpc>
          <a:spcPct val="90000"/>
        </a:lnSpc>
        <a:spcBef>
          <a:spcPct val="0"/>
        </a:spcBef>
        <a:spcAft>
          <a:spcPct val="0"/>
        </a:spcAft>
        <a:defRPr sz="3200" b="1">
          <a:solidFill>
            <a:srgbClr val="000099"/>
          </a:solidFill>
          <a:latin typeface="Arial" charset="0"/>
        </a:defRPr>
      </a:lvl4pPr>
      <a:lvl5pPr algn="ctr" rtl="0" eaLnBrk="0" fontAlgn="base" hangingPunct="0">
        <a:lnSpc>
          <a:spcPct val="90000"/>
        </a:lnSpc>
        <a:spcBef>
          <a:spcPct val="0"/>
        </a:spcBef>
        <a:spcAft>
          <a:spcPct val="0"/>
        </a:spcAft>
        <a:defRPr sz="3200" b="1">
          <a:solidFill>
            <a:srgbClr val="000099"/>
          </a:solidFill>
          <a:latin typeface="Arial" charset="0"/>
        </a:defRPr>
      </a:lvl5pPr>
      <a:lvl6pPr marL="457200" algn="ctr" rtl="0" fontAlgn="base">
        <a:lnSpc>
          <a:spcPct val="90000"/>
        </a:lnSpc>
        <a:spcBef>
          <a:spcPct val="0"/>
        </a:spcBef>
        <a:spcAft>
          <a:spcPct val="0"/>
        </a:spcAft>
        <a:defRPr sz="3200" b="1">
          <a:solidFill>
            <a:schemeClr val="tx2"/>
          </a:solidFill>
          <a:latin typeface="Arial" charset="0"/>
        </a:defRPr>
      </a:lvl6pPr>
      <a:lvl7pPr marL="914400" algn="ctr" rtl="0" fontAlgn="base">
        <a:lnSpc>
          <a:spcPct val="90000"/>
        </a:lnSpc>
        <a:spcBef>
          <a:spcPct val="0"/>
        </a:spcBef>
        <a:spcAft>
          <a:spcPct val="0"/>
        </a:spcAft>
        <a:defRPr sz="3200" b="1">
          <a:solidFill>
            <a:schemeClr val="tx2"/>
          </a:solidFill>
          <a:latin typeface="Arial" charset="0"/>
        </a:defRPr>
      </a:lvl7pPr>
      <a:lvl8pPr marL="1371600" algn="ctr" rtl="0" fontAlgn="base">
        <a:lnSpc>
          <a:spcPct val="90000"/>
        </a:lnSpc>
        <a:spcBef>
          <a:spcPct val="0"/>
        </a:spcBef>
        <a:spcAft>
          <a:spcPct val="0"/>
        </a:spcAft>
        <a:defRPr sz="3200" b="1">
          <a:solidFill>
            <a:schemeClr val="tx2"/>
          </a:solidFill>
          <a:latin typeface="Arial" charset="0"/>
        </a:defRPr>
      </a:lvl8pPr>
      <a:lvl9pPr marL="1828800" algn="ctr" rtl="0" fontAlgn="base">
        <a:lnSpc>
          <a:spcPct val="90000"/>
        </a:lnSpc>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lr>
          <a:srgbClr val="3C653C"/>
        </a:buClr>
        <a:buSzPct val="75000"/>
        <a:buFont typeface="Wingdings" pitchFamily="2" charset="2"/>
        <a:buChar char="l"/>
        <a:defRPr sz="2800">
          <a:solidFill>
            <a:srgbClr val="001933"/>
          </a:solidFill>
          <a:latin typeface="+mn-lt"/>
          <a:ea typeface="+mn-ea"/>
          <a:cs typeface="+mn-cs"/>
        </a:defRPr>
      </a:lvl1pPr>
      <a:lvl2pPr marL="742950" indent="-285750" algn="l" rtl="0" eaLnBrk="0" fontAlgn="base" hangingPunct="0">
        <a:spcBef>
          <a:spcPct val="20000"/>
        </a:spcBef>
        <a:spcAft>
          <a:spcPct val="0"/>
        </a:spcAft>
        <a:buClr>
          <a:srgbClr val="3C653C"/>
        </a:buClr>
        <a:buSzPct val="75000"/>
        <a:buChar char="–"/>
        <a:defRPr sz="2400">
          <a:solidFill>
            <a:srgbClr val="001933"/>
          </a:solidFill>
          <a:latin typeface="+mn-lt"/>
        </a:defRPr>
      </a:lvl2pPr>
      <a:lvl3pPr marL="1143000" indent="-228600" algn="l" rtl="0" eaLnBrk="0" fontAlgn="base" hangingPunct="0">
        <a:spcBef>
          <a:spcPct val="20000"/>
        </a:spcBef>
        <a:spcAft>
          <a:spcPct val="0"/>
        </a:spcAft>
        <a:buClr>
          <a:srgbClr val="3C653C"/>
        </a:buClr>
        <a:buSzPct val="75000"/>
        <a:buFont typeface="Wingdings" pitchFamily="2" charset="2"/>
        <a:buChar char="l"/>
        <a:defRPr sz="2000">
          <a:solidFill>
            <a:srgbClr val="001933"/>
          </a:solidFill>
          <a:latin typeface="+mn-lt"/>
        </a:defRPr>
      </a:lvl3pPr>
      <a:lvl4pPr marL="1600200" indent="-228600" algn="l" rtl="0" eaLnBrk="0" fontAlgn="base" hangingPunct="0">
        <a:spcBef>
          <a:spcPct val="20000"/>
        </a:spcBef>
        <a:spcAft>
          <a:spcPct val="0"/>
        </a:spcAft>
        <a:buClr>
          <a:srgbClr val="3C653C"/>
        </a:buClr>
        <a:buSzPct val="80000"/>
        <a:buChar char="–"/>
        <a:defRPr>
          <a:solidFill>
            <a:srgbClr val="001933"/>
          </a:solidFill>
          <a:latin typeface="+mn-lt"/>
        </a:defRPr>
      </a:lvl4pPr>
      <a:lvl5pPr marL="2057400" indent="-228600" algn="l" rtl="0" eaLnBrk="0" fontAlgn="base" hangingPunct="0">
        <a:spcBef>
          <a:spcPct val="20000"/>
        </a:spcBef>
        <a:spcAft>
          <a:spcPct val="0"/>
        </a:spcAft>
        <a:buClr>
          <a:srgbClr val="3C653C"/>
        </a:buClr>
        <a:buSzPct val="65000"/>
        <a:buFont typeface="Wingdings" pitchFamily="2" charset="2"/>
        <a:buChar char="l"/>
        <a:defRPr>
          <a:solidFill>
            <a:srgbClr val="001933"/>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8.jp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2.jpeg"/><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customXml" Target="../ink/ink1.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3.xml"/><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microsoft.com/office/2018/10/relationships/comments" Target="../comments/modernComment_971_B985D83F.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g"/></Relationships>
</file>

<file path=ppt/slides/_rels/slide4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4.png"/><Relationship Id="rId4" Type="http://schemas.openxmlformats.org/officeDocument/2006/relationships/image" Target="../media/image63.jpg"/></Relationships>
</file>

<file path=ppt/slides/_rels/slide4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69.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hyperlink" Target="http://www.mass.gov/orgs/green-communities-division" TargetMode="External"/><Relationship Id="rId2" Type="http://schemas.openxmlformats.org/officeDocument/2006/relationships/hyperlink" Target="mailto:Lisa.m.sullivan@mass.gov"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35.sv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47C2-87CB-68A9-A986-69E779B1478A}"/>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561F1981-1B2A-3FE0-FF10-CDB534C92C18}"/>
              </a:ext>
            </a:extLst>
          </p:cNvPr>
          <p:cNvSpPr>
            <a:spLocks noGrp="1"/>
          </p:cNvSpPr>
          <p:nvPr>
            <p:ph type="title" idx="4294967295"/>
          </p:nvPr>
        </p:nvSpPr>
        <p:spPr>
          <a:xfrm>
            <a:off x="1198355" y="2532293"/>
            <a:ext cx="6735268" cy="1055907"/>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defTabSz="685800" eaLnBrk="1" fontAlgn="auto" hangingPunct="1">
              <a:spcBef>
                <a:spcPts val="750"/>
              </a:spcBef>
              <a:spcAft>
                <a:spcPts val="0"/>
              </a:spcAft>
              <a:defRPr/>
            </a:pPr>
            <a:r>
              <a:rPr lang="en-US" sz="3375" kern="1200" dirty="0">
                <a:solidFill>
                  <a:schemeClr val="bg1"/>
                </a:solidFill>
                <a:latin typeface="Avenir Next LT Pro" panose="020B0504020202020204" pitchFamily="34" charset="0"/>
                <a:ea typeface="Open Sans"/>
                <a:cs typeface="Sora" pitchFamily="2" charset="0"/>
              </a:rPr>
              <a:t>Town of Marion</a:t>
            </a:r>
          </a:p>
          <a:p>
            <a:pPr algn="l" defTabSz="685800" eaLnBrk="1" fontAlgn="auto" hangingPunct="1">
              <a:spcBef>
                <a:spcPts val="750"/>
              </a:spcBef>
              <a:spcAft>
                <a:spcPts val="0"/>
              </a:spcAft>
              <a:defRPr/>
            </a:pPr>
            <a:endParaRPr lang="en-US" sz="3375" kern="1200" dirty="0">
              <a:solidFill>
                <a:schemeClr val="bg1"/>
              </a:solidFill>
              <a:latin typeface="+mn-lt"/>
              <a:ea typeface="Open Sans" panose="020B0606030504020204" pitchFamily="34" charset="0"/>
              <a:cs typeface="Sora" pitchFamily="2" charset="0"/>
            </a:endParaRPr>
          </a:p>
        </p:txBody>
      </p:sp>
      <p:sp>
        <p:nvSpPr>
          <p:cNvPr id="17" name="Text Placeholder 16">
            <a:extLst>
              <a:ext uri="{FF2B5EF4-FFF2-40B4-BE49-F238E27FC236}">
                <a16:creationId xmlns:a16="http://schemas.microsoft.com/office/drawing/2014/main" id="{2317215B-54B6-CE44-208D-729378E224A2}"/>
              </a:ext>
            </a:extLst>
          </p:cNvPr>
          <p:cNvSpPr>
            <a:spLocks noGrp="1"/>
          </p:cNvSpPr>
          <p:nvPr>
            <p:ph type="body" sz="quarter" idx="12"/>
          </p:nvPr>
        </p:nvSpPr>
        <p:spPr>
          <a:xfrm>
            <a:off x="1198355" y="3606570"/>
            <a:ext cx="4376130" cy="1099592"/>
          </a:xfrm>
          <a:prstGeom prst="rect">
            <a:avLst/>
          </a:prstGeom>
        </p:spPr>
        <p:txBody>
          <a:bodyPr/>
          <a:lstStyle/>
          <a:p>
            <a:r>
              <a:rPr lang="en-US" sz="1800" b="1" kern="1200" dirty="0">
                <a:latin typeface="Avenir Next LT Pro Demi" panose="020F0502020204030204" pitchFamily="34" charset="0"/>
                <a:ea typeface="Open Sans" panose="020B0606030504020204" pitchFamily="34" charset="0"/>
                <a:cs typeface="Open Sans" panose="020B0606030504020204" pitchFamily="34" charset="0"/>
              </a:rPr>
              <a:t>Green Communities &amp; the Stretch Energy Code.</a:t>
            </a:r>
          </a:p>
          <a:p>
            <a:r>
              <a:rPr lang="en-US" sz="1800" b="1" kern="1200" dirty="0">
                <a:latin typeface="Avenir Next LT Pro Demi" panose="020F0502020204030204" pitchFamily="34" charset="0"/>
                <a:ea typeface="Open Sans" panose="020B0606030504020204" pitchFamily="34" charset="0"/>
                <a:cs typeface="Open Sans" panose="020B0606030504020204" pitchFamily="34" charset="0"/>
              </a:rPr>
              <a:t>March 11, 2025</a:t>
            </a:r>
          </a:p>
        </p:txBody>
      </p:sp>
      <p:sp>
        <p:nvSpPr>
          <p:cNvPr id="4" name="Rectangle 3">
            <a:extLst>
              <a:ext uri="{FF2B5EF4-FFF2-40B4-BE49-F238E27FC236}">
                <a16:creationId xmlns:a16="http://schemas.microsoft.com/office/drawing/2014/main" id="{87CF2F60-2E1D-A685-F424-8A32040176AA}"/>
              </a:ext>
            </a:extLst>
          </p:cNvPr>
          <p:cNvSpPr/>
          <p:nvPr/>
        </p:nvSpPr>
        <p:spPr>
          <a:xfrm>
            <a:off x="1245577" y="3530111"/>
            <a:ext cx="504092" cy="76458"/>
          </a:xfrm>
          <a:prstGeom prst="rect">
            <a:avLst/>
          </a:prstGeom>
          <a:solidFill>
            <a:srgbClr val="21409A"/>
          </a:solidFill>
          <a:ln>
            <a:solidFill>
              <a:srgbClr val="2140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1">
            <a:extLst>
              <a:ext uri="{FF2B5EF4-FFF2-40B4-BE49-F238E27FC236}">
                <a16:creationId xmlns:a16="http://schemas.microsoft.com/office/drawing/2014/main" id="{CE1EAA9F-54BD-91BC-871D-B188DBBCE24B}"/>
              </a:ext>
            </a:extLst>
          </p:cNvPr>
          <p:cNvSpPr txBox="1"/>
          <p:nvPr/>
        </p:nvSpPr>
        <p:spPr>
          <a:xfrm>
            <a:off x="1198355" y="5029200"/>
            <a:ext cx="4288045" cy="1077218"/>
          </a:xfrm>
          <a:prstGeom prst="rect">
            <a:avLst/>
          </a:prstGeom>
          <a:noFill/>
        </p:spPr>
        <p:txBody>
          <a:bodyPr wrap="square" rtlCol="0">
            <a:spAutoFit/>
          </a:bodyPr>
          <a:lstStyle/>
          <a:p>
            <a:r>
              <a:rPr lang="en-US" sz="1600" dirty="0">
                <a:solidFill>
                  <a:schemeClr val="bg1"/>
                </a:solidFill>
              </a:rPr>
              <a:t>Lisa Sullivan, Green Communities-</a:t>
            </a:r>
          </a:p>
          <a:p>
            <a:r>
              <a:rPr lang="en-US" sz="1600" dirty="0">
                <a:solidFill>
                  <a:schemeClr val="bg1"/>
                </a:solidFill>
              </a:rPr>
              <a:t>Southeast Regional Coordinator</a:t>
            </a:r>
          </a:p>
          <a:p>
            <a:endParaRPr lang="en-US" sz="1600" dirty="0">
              <a:solidFill>
                <a:schemeClr val="bg1"/>
              </a:solidFill>
            </a:endParaRPr>
          </a:p>
          <a:p>
            <a:r>
              <a:rPr lang="en-US" sz="1600" dirty="0">
                <a:solidFill>
                  <a:schemeClr val="bg1"/>
                </a:solidFill>
              </a:rPr>
              <a:t>Mike Rossi, Code Specialist, PSD Consulting</a:t>
            </a:r>
          </a:p>
        </p:txBody>
      </p:sp>
      <p:sp>
        <p:nvSpPr>
          <p:cNvPr id="3" name="TextBox 2">
            <a:extLst>
              <a:ext uri="{FF2B5EF4-FFF2-40B4-BE49-F238E27FC236}">
                <a16:creationId xmlns:a16="http://schemas.microsoft.com/office/drawing/2014/main" id="{B60CB409-B99D-83DD-15C3-16B495C02521}"/>
              </a:ext>
            </a:extLst>
          </p:cNvPr>
          <p:cNvSpPr txBox="1"/>
          <p:nvPr/>
        </p:nvSpPr>
        <p:spPr>
          <a:xfrm>
            <a:off x="4572000" y="76200"/>
            <a:ext cx="4495800"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a:ea typeface="+mn-ea"/>
                <a:cs typeface="+mn-cs"/>
              </a:rPr>
              <a:t>COMMONWEALTH OF MASSACHUSETTS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a:ea typeface="+mn-ea"/>
                <a:cs typeface="+mn-cs"/>
              </a:rPr>
              <a:t>DEPARTMENT OF ENERGY RESOURCES</a:t>
            </a:r>
          </a:p>
          <a:p>
            <a:pPr algn="r">
              <a:defRPr/>
            </a:pPr>
            <a:r>
              <a:rPr lang="en-US" sz="1200" i="1" dirty="0">
                <a:solidFill>
                  <a:schemeClr val="bg1"/>
                </a:solidFill>
                <a:latin typeface="Calibri"/>
              </a:rPr>
              <a:t>Maura Healey, Governor</a:t>
            </a:r>
          </a:p>
          <a:p>
            <a:pPr algn="r">
              <a:defRPr/>
            </a:pPr>
            <a:r>
              <a:rPr lang="en-US" sz="1200" i="1" dirty="0">
                <a:solidFill>
                  <a:schemeClr val="bg1"/>
                </a:solidFill>
                <a:latin typeface="Calibri"/>
              </a:rPr>
              <a:t>Kim Driscoll , Lt. Governor</a:t>
            </a:r>
          </a:p>
          <a:p>
            <a:pPr algn="r">
              <a:defRPr/>
            </a:pPr>
            <a:r>
              <a:rPr lang="en-US" sz="1200" i="1" dirty="0">
                <a:solidFill>
                  <a:schemeClr val="bg1"/>
                </a:solidFill>
                <a:latin typeface="Calibri"/>
              </a:rPr>
              <a:t>Rebecca Tepper, Secretary</a:t>
            </a:r>
          </a:p>
          <a:p>
            <a:pPr algn="r">
              <a:defRPr/>
            </a:pPr>
            <a:r>
              <a:rPr lang="en-US" sz="1200" i="1" dirty="0">
                <a:solidFill>
                  <a:schemeClr val="bg1"/>
                </a:solidFill>
                <a:latin typeface="Calibri"/>
              </a:rPr>
              <a:t>Elizabeth</a:t>
            </a:r>
            <a:r>
              <a:rPr kumimoji="0" lang="en-US" sz="1200" b="0" i="1" u="none" strike="noStrike" kern="1200" cap="none" spc="0" normalizeH="0" baseline="0" noProof="0" dirty="0">
                <a:ln>
                  <a:noFill/>
                </a:ln>
                <a:solidFill>
                  <a:schemeClr val="bg1"/>
                </a:solidFill>
                <a:effectLst/>
                <a:uLnTx/>
                <a:uFillTx/>
                <a:latin typeface="Calibri"/>
                <a:ea typeface="+mn-ea"/>
                <a:cs typeface="+mn-cs"/>
              </a:rPr>
              <a:t> Mahony, Commissioner</a:t>
            </a:r>
            <a:endParaRPr lang="en-US" sz="1200" b="0" i="1" u="none" strike="noStrike" kern="1200" cap="none" spc="0" normalizeH="0" baseline="0" noProof="0" dirty="0">
              <a:ln>
                <a:noFill/>
              </a:ln>
              <a:solidFill>
                <a:schemeClr val="bg1"/>
              </a:solidFill>
              <a:effectLst/>
              <a:uLnTx/>
              <a:uFillTx/>
              <a:latin typeface="Calibri"/>
              <a:cs typeface="Calibri"/>
            </a:endParaRPr>
          </a:p>
          <a:p>
            <a:pPr algn="r">
              <a:defRPr/>
            </a:pPr>
            <a:r>
              <a:rPr lang="en-US" sz="1200" i="1" dirty="0">
                <a:solidFill>
                  <a:schemeClr val="bg1"/>
                </a:solidFill>
                <a:latin typeface="Calibri"/>
                <a:cs typeface="Calibri"/>
              </a:rPr>
              <a:t>Joanne Bissetta, Director</a:t>
            </a:r>
          </a:p>
        </p:txBody>
      </p:sp>
    </p:spTree>
    <p:extLst>
      <p:ext uri="{BB962C8B-B14F-4D97-AF65-F5344CB8AC3E}">
        <p14:creationId xmlns:p14="http://schemas.microsoft.com/office/powerpoint/2010/main" val="2804569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7C574-371C-DA01-B5DE-C1C31F4159D7}"/>
            </a:ext>
          </a:extLst>
        </p:cNvPr>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9C9F7F-A031-5A5C-3C28-C448A1A6417C}"/>
              </a:ext>
            </a:extLst>
          </p:cNvPr>
          <p:cNvSpPr>
            <a:spLocks noGrp="1"/>
          </p:cNvSpPr>
          <p:nvPr>
            <p:ph type="body" sz="quarter" idx="19"/>
          </p:nvPr>
        </p:nvSpPr>
        <p:spPr>
          <a:xfrm>
            <a:off x="768373" y="765448"/>
            <a:ext cx="8299428" cy="455325"/>
          </a:xfrm>
        </p:spPr>
        <p:txBody>
          <a:bodyPr>
            <a:normAutofit fontScale="92500" lnSpcReduction="20000"/>
          </a:bodyPr>
          <a:lstStyle/>
          <a:p>
            <a:r>
              <a:rPr lang="en-US" dirty="0">
                <a:latin typeface="Arial" panose="020B0604020202020204" pitchFamily="34" charset="0"/>
                <a:cs typeface="Arial" panose="020B0604020202020204" pitchFamily="34" charset="0"/>
              </a:rPr>
              <a:t>Base, Stretch, and Specialized – 3 Options</a:t>
            </a:r>
            <a:endParaRPr lang="en-US" dirty="0">
              <a:solidFill>
                <a:srgbClr val="2E3690"/>
              </a:solidFill>
            </a:endParaRPr>
          </a:p>
        </p:txBody>
      </p:sp>
      <p:grpSp>
        <p:nvGrpSpPr>
          <p:cNvPr id="8" name="Group 7">
            <a:extLst>
              <a:ext uri="{FF2B5EF4-FFF2-40B4-BE49-F238E27FC236}">
                <a16:creationId xmlns:a16="http://schemas.microsoft.com/office/drawing/2014/main" id="{7EAAF871-090E-9427-173C-A43DBC81749F}"/>
              </a:ext>
            </a:extLst>
          </p:cNvPr>
          <p:cNvGrpSpPr/>
          <p:nvPr/>
        </p:nvGrpSpPr>
        <p:grpSpPr>
          <a:xfrm>
            <a:off x="55984" y="1511055"/>
            <a:ext cx="9088016" cy="4489695"/>
            <a:chOff x="0" y="1283368"/>
            <a:chExt cx="12192000" cy="5574632"/>
          </a:xfrm>
        </p:grpSpPr>
        <p:sp>
          <p:nvSpPr>
            <p:cNvPr id="9" name="Freeform: Shape 8">
              <a:extLst>
                <a:ext uri="{FF2B5EF4-FFF2-40B4-BE49-F238E27FC236}">
                  <a16:creationId xmlns:a16="http://schemas.microsoft.com/office/drawing/2014/main" id="{DEEBE756-3AB9-C46A-B801-A7CD06FE9353}"/>
                </a:ext>
              </a:extLst>
            </p:cNvPr>
            <p:cNvSpPr/>
            <p:nvPr/>
          </p:nvSpPr>
          <p:spPr>
            <a:xfrm>
              <a:off x="4145280" y="1283368"/>
              <a:ext cx="8046720" cy="3044076"/>
            </a:xfrm>
            <a:custGeom>
              <a:avLst/>
              <a:gdLst>
                <a:gd name="connsiteX0" fmla="*/ 0 w 8046720"/>
                <a:gd name="connsiteY0" fmla="*/ 2369199 h 2369199"/>
                <a:gd name="connsiteX1" fmla="*/ 0 w 8046720"/>
                <a:gd name="connsiteY1" fmla="*/ 0 h 2369199"/>
                <a:gd name="connsiteX2" fmla="*/ 6284984 w 8046720"/>
                <a:gd name="connsiteY2" fmla="*/ 0 h 2369199"/>
                <a:gd name="connsiteX3" fmla="*/ 8046720 w 8046720"/>
                <a:gd name="connsiteY3" fmla="*/ 2369199 h 2369199"/>
                <a:gd name="connsiteX4" fmla="*/ 0 w 8046720"/>
                <a:gd name="connsiteY4" fmla="*/ 2369199 h 236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6720" h="2369199">
                  <a:moveTo>
                    <a:pt x="8046720" y="1"/>
                  </a:moveTo>
                  <a:lnTo>
                    <a:pt x="8046720" y="2369198"/>
                  </a:lnTo>
                  <a:lnTo>
                    <a:pt x="1761736" y="2369198"/>
                  </a:lnTo>
                  <a:lnTo>
                    <a:pt x="0" y="1"/>
                  </a:lnTo>
                  <a:lnTo>
                    <a:pt x="8046720" y="1"/>
                  </a:lnTo>
                  <a:close/>
                </a:path>
              </a:pathLst>
            </a:custGeom>
          </p:spPr>
          <p:style>
            <a:lnRef idx="2">
              <a:schemeClr val="accent6">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7034" tIns="185738" rIns="185738" bIns="185738" numCol="1" spcCol="1270" anchor="ctr" anchorCtr="0">
              <a:noAutofit/>
            </a:bodyPr>
            <a:lstStyle/>
            <a:p>
              <a:pPr marL="171450" lvl="1" indent="-171450" defTabSz="800100">
                <a:lnSpc>
                  <a:spcPct val="90000"/>
                </a:lnSpc>
                <a:spcAft>
                  <a:spcPct val="15000"/>
                </a:spcAft>
                <a:buChar char="•"/>
              </a:pPr>
              <a:r>
                <a:rPr lang="en-US" sz="1800" dirty="0"/>
                <a:t>New construction only</a:t>
              </a:r>
            </a:p>
            <a:p>
              <a:pPr marL="171450" lvl="1" indent="-171450" defTabSz="800100">
                <a:lnSpc>
                  <a:spcPct val="90000"/>
                </a:lnSpc>
                <a:spcAft>
                  <a:spcPct val="15000"/>
                </a:spcAft>
                <a:buChar char="•"/>
              </a:pPr>
              <a:r>
                <a:rPr lang="en-US" sz="1800" dirty="0"/>
                <a:t>48 municipalities so far</a:t>
              </a:r>
            </a:p>
          </p:txBody>
        </p:sp>
        <p:sp>
          <p:nvSpPr>
            <p:cNvPr id="10" name="Freeform: Shape 9">
              <a:extLst>
                <a:ext uri="{FF2B5EF4-FFF2-40B4-BE49-F238E27FC236}">
                  <a16:creationId xmlns:a16="http://schemas.microsoft.com/office/drawing/2014/main" id="{8279E41F-38EB-C573-0241-FAB5233F5E39}"/>
                </a:ext>
              </a:extLst>
            </p:cNvPr>
            <p:cNvSpPr/>
            <p:nvPr/>
          </p:nvSpPr>
          <p:spPr>
            <a:xfrm>
              <a:off x="2383550" y="1283369"/>
              <a:ext cx="3523459" cy="3044082"/>
            </a:xfrm>
            <a:custGeom>
              <a:avLst/>
              <a:gdLst>
                <a:gd name="connsiteX0" fmla="*/ 0 w 3523459"/>
                <a:gd name="connsiteY0" fmla="*/ 2369199 h 2369199"/>
                <a:gd name="connsiteX1" fmla="*/ 1761730 w 3523459"/>
                <a:gd name="connsiteY1" fmla="*/ 0 h 2369199"/>
                <a:gd name="connsiteX2" fmla="*/ 1761730 w 3523459"/>
                <a:gd name="connsiteY2" fmla="*/ 0 h 2369199"/>
                <a:gd name="connsiteX3" fmla="*/ 3523459 w 3523459"/>
                <a:gd name="connsiteY3" fmla="*/ 2369199 h 2369199"/>
                <a:gd name="connsiteX4" fmla="*/ 0 w 3523459"/>
                <a:gd name="connsiteY4" fmla="*/ 2369199 h 236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459" h="2369199">
                  <a:moveTo>
                    <a:pt x="0" y="2369199"/>
                  </a:moveTo>
                  <a:lnTo>
                    <a:pt x="1761730" y="0"/>
                  </a:lnTo>
                  <a:lnTo>
                    <a:pt x="1761730" y="0"/>
                  </a:lnTo>
                  <a:lnTo>
                    <a:pt x="3523459" y="2369199"/>
                  </a:lnTo>
                  <a:lnTo>
                    <a:pt x="0" y="2369199"/>
                  </a:lnTo>
                  <a:close/>
                </a:path>
              </a:pathLst>
            </a:custGeom>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26670" tIns="26670" rIns="26670" bIns="26670" numCol="1" spcCol="1270" anchor="b" anchorCtr="0">
              <a:noAutofit/>
            </a:bodyPr>
            <a:lstStyle/>
            <a:p>
              <a:pPr algn="ctr" defTabSz="933450">
                <a:spcAft>
                  <a:spcPts val="0"/>
                </a:spcAft>
              </a:pPr>
              <a:r>
                <a:rPr lang="en-US" sz="2100" b="1" dirty="0"/>
                <a:t>Specialized </a:t>
              </a:r>
              <a:br>
                <a:rPr lang="en-US" sz="2100" b="1" dirty="0"/>
              </a:br>
              <a:r>
                <a:rPr lang="en-US" sz="2100" b="1" dirty="0"/>
                <a:t>Code</a:t>
              </a:r>
            </a:p>
            <a:p>
              <a:pPr algn="ctr" defTabSz="933450">
                <a:spcAft>
                  <a:spcPts val="0"/>
                </a:spcAft>
              </a:pPr>
              <a:r>
                <a:rPr lang="en-US" sz="2100" dirty="0"/>
                <a:t>(Stretch code + additions)</a:t>
              </a:r>
            </a:p>
          </p:txBody>
        </p:sp>
        <p:sp>
          <p:nvSpPr>
            <p:cNvPr id="11" name="Freeform: Shape 10">
              <a:extLst>
                <a:ext uri="{FF2B5EF4-FFF2-40B4-BE49-F238E27FC236}">
                  <a16:creationId xmlns:a16="http://schemas.microsoft.com/office/drawing/2014/main" id="{15A5E8BB-91C1-E148-244C-BFCFADCE42F6}"/>
                </a:ext>
              </a:extLst>
            </p:cNvPr>
            <p:cNvSpPr/>
            <p:nvPr/>
          </p:nvSpPr>
          <p:spPr>
            <a:xfrm>
              <a:off x="5907009" y="4327449"/>
              <a:ext cx="6284990" cy="1818164"/>
            </a:xfrm>
            <a:custGeom>
              <a:avLst/>
              <a:gdLst>
                <a:gd name="connsiteX0" fmla="*/ 0 w 6284990"/>
                <a:gd name="connsiteY0" fmla="*/ 1852856 h 1852856"/>
                <a:gd name="connsiteX1" fmla="*/ 0 w 6284990"/>
                <a:gd name="connsiteY1" fmla="*/ 0 h 1852856"/>
                <a:gd name="connsiteX2" fmla="*/ 4907206 w 6284990"/>
                <a:gd name="connsiteY2" fmla="*/ 0 h 1852856"/>
                <a:gd name="connsiteX3" fmla="*/ 6284990 w 6284990"/>
                <a:gd name="connsiteY3" fmla="*/ 1852856 h 1852856"/>
                <a:gd name="connsiteX4" fmla="*/ 0 w 6284990"/>
                <a:gd name="connsiteY4" fmla="*/ 1852856 h 1852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990" h="1852856">
                  <a:moveTo>
                    <a:pt x="6284990" y="1"/>
                  </a:moveTo>
                  <a:lnTo>
                    <a:pt x="6284990" y="1852855"/>
                  </a:lnTo>
                  <a:lnTo>
                    <a:pt x="1377784" y="1852855"/>
                  </a:lnTo>
                  <a:lnTo>
                    <a:pt x="0" y="1"/>
                  </a:lnTo>
                  <a:lnTo>
                    <a:pt x="6284990" y="1"/>
                  </a:lnTo>
                  <a:close/>
                </a:path>
              </a:pathLst>
            </a:custGeom>
          </p:spPr>
          <p:style>
            <a:lnRef idx="2">
              <a:schemeClr val="accent6">
                <a:shade val="80000"/>
                <a:hueOff val="160640"/>
                <a:satOff val="-6455"/>
                <a:lumOff val="1381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19072" tIns="185738" rIns="185738" bIns="185738" numCol="1" spcCol="1270" anchor="ctr" anchorCtr="0">
              <a:noAutofit/>
            </a:bodyPr>
            <a:lstStyle/>
            <a:p>
              <a:pPr marL="171450" lvl="1" indent="-171450" defTabSz="800100">
                <a:lnSpc>
                  <a:spcPct val="90000"/>
                </a:lnSpc>
                <a:spcAft>
                  <a:spcPct val="15000"/>
                </a:spcAft>
                <a:buChar char="•"/>
              </a:pPr>
              <a:r>
                <a:rPr lang="en-US" sz="1800" dirty="0"/>
                <a:t>New construction, major renovations/additions for GC municipalities and adopters</a:t>
              </a:r>
            </a:p>
            <a:p>
              <a:pPr marL="171450" lvl="1" indent="-171450" defTabSz="800100">
                <a:lnSpc>
                  <a:spcPct val="90000"/>
                </a:lnSpc>
                <a:spcAft>
                  <a:spcPct val="15000"/>
                </a:spcAft>
                <a:buChar char="•"/>
              </a:pPr>
              <a:r>
                <a:rPr lang="en-US" sz="1800" dirty="0"/>
                <a:t>253 municipalities</a:t>
              </a:r>
            </a:p>
          </p:txBody>
        </p:sp>
        <p:sp>
          <p:nvSpPr>
            <p:cNvPr id="12" name="Freeform: Shape 11">
              <a:extLst>
                <a:ext uri="{FF2B5EF4-FFF2-40B4-BE49-F238E27FC236}">
                  <a16:creationId xmlns:a16="http://schemas.microsoft.com/office/drawing/2014/main" id="{22C9B75F-4FF4-915B-9B81-0A7C41A69ADF}"/>
                </a:ext>
              </a:extLst>
            </p:cNvPr>
            <p:cNvSpPr/>
            <p:nvPr/>
          </p:nvSpPr>
          <p:spPr>
            <a:xfrm>
              <a:off x="1005771" y="4327451"/>
              <a:ext cx="6279016" cy="1818165"/>
            </a:xfrm>
            <a:custGeom>
              <a:avLst/>
              <a:gdLst>
                <a:gd name="connsiteX0" fmla="*/ 0 w 6279016"/>
                <a:gd name="connsiteY0" fmla="*/ 1852856 h 1852856"/>
                <a:gd name="connsiteX1" fmla="*/ 1377784 w 6279016"/>
                <a:gd name="connsiteY1" fmla="*/ 0 h 1852856"/>
                <a:gd name="connsiteX2" fmla="*/ 4901232 w 6279016"/>
                <a:gd name="connsiteY2" fmla="*/ 0 h 1852856"/>
                <a:gd name="connsiteX3" fmla="*/ 6279016 w 6279016"/>
                <a:gd name="connsiteY3" fmla="*/ 1852856 h 1852856"/>
                <a:gd name="connsiteX4" fmla="*/ 0 w 6279016"/>
                <a:gd name="connsiteY4" fmla="*/ 1852856 h 1852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9016" h="1852856">
                  <a:moveTo>
                    <a:pt x="0" y="1852856"/>
                  </a:moveTo>
                  <a:lnTo>
                    <a:pt x="1377784" y="0"/>
                  </a:lnTo>
                  <a:lnTo>
                    <a:pt x="4901232" y="0"/>
                  </a:lnTo>
                  <a:lnTo>
                    <a:pt x="6279016" y="1852856"/>
                  </a:lnTo>
                  <a:lnTo>
                    <a:pt x="0" y="1852856"/>
                  </a:lnTo>
                  <a:close/>
                </a:path>
              </a:pathLst>
            </a:custGeom>
          </p:spPr>
          <p:style>
            <a:lnRef idx="2">
              <a:schemeClr val="lt1">
                <a:hueOff val="0"/>
                <a:satOff val="0"/>
                <a:lumOff val="0"/>
                <a:alphaOff val="0"/>
              </a:schemeClr>
            </a:lnRef>
            <a:fillRef idx="1">
              <a:schemeClr val="accent6">
                <a:shade val="80000"/>
                <a:hueOff val="160640"/>
                <a:satOff val="-6455"/>
                <a:lumOff val="13814"/>
                <a:alphaOff val="0"/>
              </a:schemeClr>
            </a:fillRef>
            <a:effectRef idx="0">
              <a:schemeClr val="accent6">
                <a:shade val="80000"/>
                <a:hueOff val="160640"/>
                <a:satOff val="-6455"/>
                <a:lumOff val="13814"/>
                <a:alphaOff val="0"/>
              </a:schemeClr>
            </a:effectRef>
            <a:fontRef idx="minor">
              <a:schemeClr val="lt1"/>
            </a:fontRef>
          </p:style>
          <p:txBody>
            <a:bodyPr spcFirstLastPara="0" vert="horz" wrap="square" lIns="858411" tIns="34290" rIns="858411" bIns="34290" numCol="1" spcCol="1270" anchor="ctr" anchorCtr="0">
              <a:noAutofit/>
            </a:bodyPr>
            <a:lstStyle/>
            <a:p>
              <a:pPr algn="ctr" defTabSz="1200150">
                <a:lnSpc>
                  <a:spcPct val="90000"/>
                </a:lnSpc>
                <a:spcAft>
                  <a:spcPct val="35000"/>
                </a:spcAft>
              </a:pPr>
              <a:r>
                <a:rPr lang="en-US" sz="2700" b="1" dirty="0"/>
                <a:t>Stretch Code</a:t>
              </a:r>
              <a:br>
                <a:rPr lang="en-US" sz="3075" dirty="0"/>
              </a:br>
              <a:r>
                <a:rPr lang="en-US" sz="2100" dirty="0"/>
                <a:t>(IECC 2021+ MA amendments)</a:t>
              </a:r>
            </a:p>
          </p:txBody>
        </p:sp>
        <p:sp>
          <p:nvSpPr>
            <p:cNvPr id="13" name="Freeform: Shape 12">
              <a:extLst>
                <a:ext uri="{FF2B5EF4-FFF2-40B4-BE49-F238E27FC236}">
                  <a16:creationId xmlns:a16="http://schemas.microsoft.com/office/drawing/2014/main" id="{8ECF449E-6B1F-3A99-C04B-010FF85E701A}"/>
                </a:ext>
              </a:extLst>
            </p:cNvPr>
            <p:cNvSpPr/>
            <p:nvPr/>
          </p:nvSpPr>
          <p:spPr>
            <a:xfrm>
              <a:off x="7284788" y="6145618"/>
              <a:ext cx="4907211" cy="712382"/>
            </a:xfrm>
            <a:custGeom>
              <a:avLst/>
              <a:gdLst>
                <a:gd name="connsiteX0" fmla="*/ 0 w 4907211"/>
                <a:gd name="connsiteY0" fmla="*/ 1352576 h 1352576"/>
                <a:gd name="connsiteX1" fmla="*/ 0 w 4907211"/>
                <a:gd name="connsiteY1" fmla="*/ 0 h 1352576"/>
                <a:gd name="connsiteX2" fmla="*/ 3901435 w 4907211"/>
                <a:gd name="connsiteY2" fmla="*/ 0 h 1352576"/>
                <a:gd name="connsiteX3" fmla="*/ 4907211 w 4907211"/>
                <a:gd name="connsiteY3" fmla="*/ 1352576 h 1352576"/>
                <a:gd name="connsiteX4" fmla="*/ 0 w 4907211"/>
                <a:gd name="connsiteY4" fmla="*/ 1352576 h 135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7211" h="1352576">
                  <a:moveTo>
                    <a:pt x="4907211" y="1"/>
                  </a:moveTo>
                  <a:lnTo>
                    <a:pt x="4907211" y="1352575"/>
                  </a:lnTo>
                  <a:lnTo>
                    <a:pt x="1005776" y="1352575"/>
                  </a:lnTo>
                  <a:lnTo>
                    <a:pt x="0" y="1"/>
                  </a:lnTo>
                  <a:lnTo>
                    <a:pt x="4907211" y="1"/>
                  </a:lnTo>
                  <a:close/>
                </a:path>
              </a:pathLst>
            </a:custGeom>
          </p:spPr>
          <p:style>
            <a:lnRef idx="2">
              <a:schemeClr val="accent6">
                <a:shade val="80000"/>
                <a:hueOff val="321280"/>
                <a:satOff val="-12909"/>
                <a:lumOff val="27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0067" tIns="185738" rIns="185738" bIns="185738" numCol="1" spcCol="1270" anchor="ctr" anchorCtr="0">
              <a:noAutofit/>
            </a:bodyPr>
            <a:lstStyle/>
            <a:p>
              <a:pPr marL="171450" lvl="1" indent="-171450" defTabSz="666750">
                <a:lnSpc>
                  <a:spcPct val="90000"/>
                </a:lnSpc>
                <a:spcAft>
                  <a:spcPct val="15000"/>
                </a:spcAft>
                <a:buChar char="•"/>
              </a:pPr>
              <a:r>
                <a:rPr lang="en-US" sz="1050" dirty="0"/>
                <a:t>New construction for non-GC municipalities</a:t>
              </a:r>
            </a:p>
            <a:p>
              <a:pPr marL="171450" lvl="1" indent="-171450" defTabSz="666750">
                <a:lnSpc>
                  <a:spcPct val="90000"/>
                </a:lnSpc>
                <a:spcAft>
                  <a:spcPct val="15000"/>
                </a:spcAft>
                <a:buChar char="•"/>
              </a:pPr>
              <a:r>
                <a:rPr lang="en-US" sz="1050" dirty="0"/>
                <a:t>50 municipalities</a:t>
              </a:r>
            </a:p>
          </p:txBody>
        </p:sp>
        <p:sp>
          <p:nvSpPr>
            <p:cNvPr id="15" name="Freeform: Shape 14">
              <a:extLst>
                <a:ext uri="{FF2B5EF4-FFF2-40B4-BE49-F238E27FC236}">
                  <a16:creationId xmlns:a16="http://schemas.microsoft.com/office/drawing/2014/main" id="{86A5C35C-D715-E825-5365-A07B9B84F25E}"/>
                </a:ext>
              </a:extLst>
            </p:cNvPr>
            <p:cNvSpPr/>
            <p:nvPr/>
          </p:nvSpPr>
          <p:spPr>
            <a:xfrm>
              <a:off x="0" y="6145618"/>
              <a:ext cx="8290560" cy="712381"/>
            </a:xfrm>
            <a:custGeom>
              <a:avLst/>
              <a:gdLst>
                <a:gd name="connsiteX0" fmla="*/ 0 w 8290560"/>
                <a:gd name="connsiteY0" fmla="*/ 1352576 h 1352576"/>
                <a:gd name="connsiteX1" fmla="*/ 1005776 w 8290560"/>
                <a:gd name="connsiteY1" fmla="*/ 0 h 1352576"/>
                <a:gd name="connsiteX2" fmla="*/ 7284784 w 8290560"/>
                <a:gd name="connsiteY2" fmla="*/ 0 h 1352576"/>
                <a:gd name="connsiteX3" fmla="*/ 8290560 w 8290560"/>
                <a:gd name="connsiteY3" fmla="*/ 1352576 h 1352576"/>
                <a:gd name="connsiteX4" fmla="*/ 0 w 8290560"/>
                <a:gd name="connsiteY4" fmla="*/ 1352576 h 135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560" h="1352576">
                  <a:moveTo>
                    <a:pt x="0" y="1352576"/>
                  </a:moveTo>
                  <a:lnTo>
                    <a:pt x="1005776" y="0"/>
                  </a:lnTo>
                  <a:lnTo>
                    <a:pt x="7284784" y="0"/>
                  </a:lnTo>
                  <a:lnTo>
                    <a:pt x="8290560" y="1352576"/>
                  </a:lnTo>
                  <a:lnTo>
                    <a:pt x="0" y="1352576"/>
                  </a:lnTo>
                  <a:close/>
                </a:path>
              </a:pathLst>
            </a:custGeom>
          </p:spPr>
          <p:style>
            <a:lnRef idx="2">
              <a:schemeClr val="lt1">
                <a:hueOff val="0"/>
                <a:satOff val="0"/>
                <a:lumOff val="0"/>
                <a:alphaOff val="0"/>
              </a:schemeClr>
            </a:lnRef>
            <a:fillRef idx="1">
              <a:schemeClr val="accent6">
                <a:shade val="80000"/>
                <a:hueOff val="321280"/>
                <a:satOff val="-12909"/>
                <a:lumOff val="27628"/>
                <a:alphaOff val="0"/>
              </a:schemeClr>
            </a:fillRef>
            <a:effectRef idx="0">
              <a:schemeClr val="accent6">
                <a:shade val="80000"/>
                <a:hueOff val="321280"/>
                <a:satOff val="-12909"/>
                <a:lumOff val="27628"/>
                <a:alphaOff val="0"/>
              </a:schemeClr>
            </a:effectRef>
            <a:fontRef idx="minor">
              <a:schemeClr val="lt1"/>
            </a:fontRef>
          </p:style>
          <p:txBody>
            <a:bodyPr spcFirstLastPara="0" vert="horz" wrap="square" lIns="1114806" tIns="26670" rIns="1114806" bIns="26670" numCol="1" spcCol="1270" anchor="ctr" anchorCtr="0">
              <a:noAutofit/>
            </a:bodyPr>
            <a:lstStyle/>
            <a:p>
              <a:pPr algn="ctr" defTabSz="933450">
                <a:lnSpc>
                  <a:spcPct val="90000"/>
                </a:lnSpc>
                <a:spcAft>
                  <a:spcPct val="35000"/>
                </a:spcAft>
              </a:pPr>
              <a:r>
                <a:rPr lang="en-US" sz="2100" b="1" dirty="0"/>
                <a:t>Base Code</a:t>
              </a:r>
              <a:br>
                <a:rPr lang="en-US" sz="2700" dirty="0"/>
              </a:br>
              <a:r>
                <a:rPr lang="en-US" sz="1500" dirty="0"/>
                <a:t>(IECC 2021 + MA amendments)</a:t>
              </a:r>
            </a:p>
          </p:txBody>
        </p:sp>
      </p:grpSp>
      <p:sp>
        <p:nvSpPr>
          <p:cNvPr id="17" name="Arrow: Right 16">
            <a:extLst>
              <a:ext uri="{FF2B5EF4-FFF2-40B4-BE49-F238E27FC236}">
                <a16:creationId xmlns:a16="http://schemas.microsoft.com/office/drawing/2014/main" id="{CC1E8643-1C86-598D-A9D1-62947671DD03}"/>
              </a:ext>
            </a:extLst>
          </p:cNvPr>
          <p:cNvSpPr/>
          <p:nvPr/>
        </p:nvSpPr>
        <p:spPr>
          <a:xfrm>
            <a:off x="55984" y="4426209"/>
            <a:ext cx="1227753" cy="482859"/>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800" dirty="0"/>
              <a:t>Marion</a:t>
            </a:r>
          </a:p>
        </p:txBody>
      </p:sp>
    </p:spTree>
    <p:extLst>
      <p:ext uri="{BB962C8B-B14F-4D97-AF65-F5344CB8AC3E}">
        <p14:creationId xmlns:p14="http://schemas.microsoft.com/office/powerpoint/2010/main" val="4255432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9AD96A-236F-9020-3F7A-C92F28D48C0D}"/>
              </a:ext>
            </a:extLst>
          </p:cNvPr>
          <p:cNvSpPr/>
          <p:nvPr/>
        </p:nvSpPr>
        <p:spPr>
          <a:xfrm>
            <a:off x="3570750" y="3670283"/>
            <a:ext cx="2065500" cy="1633500"/>
          </a:xfrm>
          <a:prstGeom prst="rect">
            <a:avLst/>
          </a:prstGeom>
          <a:solidFill>
            <a:srgbClr val="6FBF4D">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ight Brace 6">
            <a:extLst>
              <a:ext uri="{FF2B5EF4-FFF2-40B4-BE49-F238E27FC236}">
                <a16:creationId xmlns:a16="http://schemas.microsoft.com/office/drawing/2014/main" id="{A31FBE17-5CAC-E69B-7C18-E4BF6529CF58}"/>
              </a:ext>
            </a:extLst>
          </p:cNvPr>
          <p:cNvSpPr/>
          <p:nvPr/>
        </p:nvSpPr>
        <p:spPr>
          <a:xfrm rot="16200000">
            <a:off x="4371719" y="24010"/>
            <a:ext cx="661145" cy="4752473"/>
          </a:xfrm>
          <a:prstGeom prst="rightBrace">
            <a:avLst/>
          </a:prstGeom>
          <a:ln w="57150">
            <a:solidFill>
              <a:srgbClr val="21409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9" name="Text Placeholder 13">
            <a:extLst>
              <a:ext uri="{FF2B5EF4-FFF2-40B4-BE49-F238E27FC236}">
                <a16:creationId xmlns:a16="http://schemas.microsoft.com/office/drawing/2014/main" id="{FC676DED-25EF-8C98-D51F-80416F51877D}"/>
              </a:ext>
            </a:extLst>
          </p:cNvPr>
          <p:cNvSpPr txBox="1">
            <a:spLocks/>
          </p:cNvSpPr>
          <p:nvPr/>
        </p:nvSpPr>
        <p:spPr>
          <a:xfrm>
            <a:off x="838200" y="1231805"/>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3000" b="1" dirty="0">
                <a:solidFill>
                  <a:srgbClr val="21409A"/>
                </a:solidFill>
                <a:latin typeface="Avenir Next LT Pro Demi" panose="020B0704020202020204" pitchFamily="34" charset="0"/>
                <a:ea typeface="Calibri"/>
                <a:cs typeface="Calibri"/>
              </a:rPr>
              <a:t>3 tiers of Energy Code </a:t>
            </a:r>
          </a:p>
          <a:p>
            <a:pPr marL="0" indent="0">
              <a:lnSpc>
                <a:spcPct val="100000"/>
              </a:lnSpc>
              <a:spcBef>
                <a:spcPts val="0"/>
              </a:spcBef>
              <a:buNone/>
            </a:pPr>
            <a:r>
              <a:rPr lang="en-US" sz="2400" dirty="0">
                <a:solidFill>
                  <a:srgbClr val="21409A"/>
                </a:solidFill>
                <a:latin typeface="Avenir Next LT Pro" panose="020B0504020202020204" pitchFamily="34" charset="0"/>
                <a:ea typeface="Calibri"/>
                <a:cs typeface="Calibri"/>
              </a:rPr>
              <a:t>available to MA towns &amp; cities:</a:t>
            </a:r>
          </a:p>
        </p:txBody>
      </p:sp>
      <p:sp>
        <p:nvSpPr>
          <p:cNvPr id="11" name="Rectangle 10">
            <a:extLst>
              <a:ext uri="{FF2B5EF4-FFF2-40B4-BE49-F238E27FC236}">
                <a16:creationId xmlns:a16="http://schemas.microsoft.com/office/drawing/2014/main" id="{CBA0CA24-88DF-DF24-6DE9-6498E7953012}"/>
              </a:ext>
            </a:extLst>
          </p:cNvPr>
          <p:cNvSpPr/>
          <p:nvPr/>
        </p:nvSpPr>
        <p:spPr>
          <a:xfrm>
            <a:off x="4603500" y="1835408"/>
            <a:ext cx="211500" cy="400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13">
            <a:extLst>
              <a:ext uri="{FF2B5EF4-FFF2-40B4-BE49-F238E27FC236}">
                <a16:creationId xmlns:a16="http://schemas.microsoft.com/office/drawing/2014/main" id="{2F68793A-866A-A472-3B57-E29A0A72503F}"/>
              </a:ext>
            </a:extLst>
          </p:cNvPr>
          <p:cNvSpPr txBox="1">
            <a:spLocks/>
          </p:cNvSpPr>
          <p:nvPr/>
        </p:nvSpPr>
        <p:spPr>
          <a:xfrm>
            <a:off x="2569401" y="2110097"/>
            <a:ext cx="4265782" cy="282372"/>
          </a:xfrm>
          <a:prstGeom prst="rect">
            <a:avLst/>
          </a:prstGeom>
        </p:spPr>
        <p:txBody>
          <a:bodyPr lIns="68580" tIns="34290" rIns="68580" bIns="34290" anchor="t"/>
          <a:lstStyle>
            <a:lvl1pPr marL="0" indent="0" algn="l" defTabSz="914400" rtl="0" eaLnBrk="1" latinLnBrk="0" hangingPunct="1">
              <a:lnSpc>
                <a:spcPct val="90000"/>
              </a:lnSpc>
              <a:spcBef>
                <a:spcPts val="1000"/>
              </a:spcBef>
              <a:buFontTx/>
              <a:buNone/>
              <a:defRPr sz="4500" b="1" kern="1200">
                <a:solidFill>
                  <a:srgbClr val="21409A"/>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0"/>
              </a:lnSpc>
              <a:spcBef>
                <a:spcPts val="0"/>
              </a:spcBef>
            </a:pPr>
            <a:r>
              <a:rPr lang="en-US" sz="1500">
                <a:latin typeface="Avenir Next LT Pro Demi" panose="020B0704020202020204" pitchFamily="34" charset="0"/>
                <a:ea typeface="Calibri"/>
                <a:cs typeface="Calibri"/>
              </a:rPr>
              <a:t>Massachusetts "Opt-In" Energy Codes</a:t>
            </a:r>
            <a:endParaRPr lang="en-US" sz="1500">
              <a:latin typeface="Avenir Next LT Pro Demi" panose="020B0704020202020204" pitchFamily="34" charset="0"/>
            </a:endParaRPr>
          </a:p>
        </p:txBody>
      </p:sp>
      <p:sp>
        <p:nvSpPr>
          <p:cNvPr id="15" name="Text Placeholder 13">
            <a:extLst>
              <a:ext uri="{FF2B5EF4-FFF2-40B4-BE49-F238E27FC236}">
                <a16:creationId xmlns:a16="http://schemas.microsoft.com/office/drawing/2014/main" id="{5839E3B7-7995-5F70-39CF-8D0512A05449}"/>
              </a:ext>
            </a:extLst>
          </p:cNvPr>
          <p:cNvSpPr txBox="1">
            <a:spLocks/>
          </p:cNvSpPr>
          <p:nvPr/>
        </p:nvSpPr>
        <p:spPr>
          <a:xfrm>
            <a:off x="2633788" y="2597002"/>
            <a:ext cx="1361438" cy="191306"/>
          </a:xfrm>
          <a:prstGeom prst="rect">
            <a:avLst/>
          </a:prstGeom>
        </p:spPr>
        <p:txBody>
          <a:bodyPr lIns="68580" tIns="34290" rIns="68580" bIns="34290" anchor="t"/>
          <a:lstStyle>
            <a:lvl1pPr marL="0" indent="0" algn="l" defTabSz="914400" rtl="0" eaLnBrk="1" latinLnBrk="0" hangingPunct="1">
              <a:lnSpc>
                <a:spcPct val="90000"/>
              </a:lnSpc>
              <a:spcBef>
                <a:spcPts val="1000"/>
              </a:spcBef>
              <a:buFontTx/>
              <a:buNone/>
              <a:defRPr sz="4500" b="1" kern="1200">
                <a:solidFill>
                  <a:srgbClr val="21409A"/>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0"/>
              </a:lnSpc>
              <a:spcBef>
                <a:spcPts val="0"/>
              </a:spcBef>
            </a:pPr>
            <a:r>
              <a:rPr lang="en-US" sz="1500">
                <a:latin typeface="Avenir Next LT Pro Demi" panose="020B0704020202020204" pitchFamily="34" charset="0"/>
                <a:ea typeface="Calibri"/>
                <a:cs typeface="Calibri"/>
              </a:rPr>
              <a:t>Stretch Code</a:t>
            </a:r>
          </a:p>
          <a:p>
            <a:pPr>
              <a:lnSpc>
                <a:spcPct val="0"/>
              </a:lnSpc>
              <a:spcBef>
                <a:spcPts val="0"/>
              </a:spcBef>
            </a:pPr>
            <a:endParaRPr lang="en-US" sz="3000">
              <a:latin typeface="Avenir Next LT Pro Demi" panose="020B0704020202020204" pitchFamily="34" charset="0"/>
              <a:ea typeface="Calibri"/>
              <a:cs typeface="Calibri"/>
            </a:endParaRPr>
          </a:p>
        </p:txBody>
      </p:sp>
      <p:sp>
        <p:nvSpPr>
          <p:cNvPr id="17" name="Text Placeholder 13">
            <a:extLst>
              <a:ext uri="{FF2B5EF4-FFF2-40B4-BE49-F238E27FC236}">
                <a16:creationId xmlns:a16="http://schemas.microsoft.com/office/drawing/2014/main" id="{5B220E54-A564-5A08-A36C-BF341645A596}"/>
              </a:ext>
            </a:extLst>
          </p:cNvPr>
          <p:cNvSpPr txBox="1">
            <a:spLocks/>
          </p:cNvSpPr>
          <p:nvPr/>
        </p:nvSpPr>
        <p:spPr>
          <a:xfrm>
            <a:off x="2633787" y="2682502"/>
            <a:ext cx="3336938" cy="1595306"/>
          </a:xfrm>
          <a:prstGeom prst="rect">
            <a:avLst/>
          </a:prstGeom>
        </p:spPr>
        <p:txBody>
          <a:bodyPr lIns="68580" tIns="34290" rIns="68580" bIns="34290" anchor="t"/>
          <a:lstStyle>
            <a:lvl1pPr marL="0" indent="0" algn="l" defTabSz="914400" rtl="0" eaLnBrk="1" latinLnBrk="0" hangingPunct="1">
              <a:lnSpc>
                <a:spcPct val="90000"/>
              </a:lnSpc>
              <a:spcBef>
                <a:spcPts val="1000"/>
              </a:spcBef>
              <a:buFontTx/>
              <a:buNone/>
              <a:defRPr sz="4500" b="1" kern="1200">
                <a:solidFill>
                  <a:srgbClr val="21409A"/>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050">
                <a:solidFill>
                  <a:schemeClr val="tx1"/>
                </a:solidFill>
                <a:latin typeface="Avenir Next LT Pro Demi" panose="020B0704020202020204" pitchFamily="34" charset="0"/>
                <a:ea typeface="Calibri"/>
                <a:cs typeface="Calibri"/>
              </a:rPr>
              <a:t>IECC 2021</a:t>
            </a:r>
          </a:p>
          <a:p>
            <a:pPr>
              <a:lnSpc>
                <a:spcPct val="100000"/>
              </a:lnSpc>
              <a:spcBef>
                <a:spcPts val="0"/>
              </a:spcBef>
            </a:pPr>
            <a:r>
              <a:rPr lang="en-US" sz="1050" b="0">
                <a:solidFill>
                  <a:schemeClr val="tx1"/>
                </a:solidFill>
                <a:latin typeface="Avenir Next LT Pro" panose="020B0504020202020204" pitchFamily="34" charset="0"/>
                <a:ea typeface="Calibri"/>
                <a:cs typeface="Calibri"/>
              </a:rPr>
              <a:t>w/ key MA amendments:</a:t>
            </a:r>
          </a:p>
          <a:p>
            <a:pPr>
              <a:lnSpc>
                <a:spcPct val="100000"/>
              </a:lnSpc>
              <a:spcBef>
                <a:spcPts val="0"/>
              </a:spcBef>
            </a:pPr>
            <a:r>
              <a:rPr lang="en-US" sz="1050">
                <a:solidFill>
                  <a:schemeClr val="tx1"/>
                </a:solidFill>
                <a:latin typeface="Avenir Next LT Pro Demi" panose="020B0704020202020204" pitchFamily="34" charset="0"/>
                <a:ea typeface="Calibri"/>
                <a:cs typeface="Calibri"/>
              </a:rPr>
              <a:t>225 CMR Chapter 22 </a:t>
            </a:r>
            <a:r>
              <a:rPr lang="en-US" sz="1050" b="0">
                <a:solidFill>
                  <a:schemeClr val="tx1"/>
                </a:solidFill>
                <a:latin typeface="Avenir Next LT Pro" panose="020B0504020202020204" pitchFamily="34" charset="0"/>
                <a:ea typeface="Calibri"/>
                <a:cs typeface="Calibri"/>
              </a:rPr>
              <a:t>(residential)</a:t>
            </a:r>
          </a:p>
          <a:p>
            <a:pPr>
              <a:lnSpc>
                <a:spcPct val="100000"/>
              </a:lnSpc>
              <a:spcBef>
                <a:spcPts val="0"/>
              </a:spcBef>
            </a:pPr>
            <a:r>
              <a:rPr lang="en-US" sz="1050">
                <a:solidFill>
                  <a:schemeClr val="tx1"/>
                </a:solidFill>
                <a:latin typeface="Avenir Next LT Pro Demi" panose="020B0704020202020204" pitchFamily="34" charset="0"/>
                <a:ea typeface="Calibri"/>
                <a:cs typeface="Calibri"/>
              </a:rPr>
              <a:t>225 CMR Chapter 23 </a:t>
            </a:r>
            <a:r>
              <a:rPr lang="en-US" sz="1050" b="0">
                <a:solidFill>
                  <a:schemeClr val="tx1"/>
                </a:solidFill>
                <a:latin typeface="Avenir Next LT Pro" panose="020B0504020202020204" pitchFamily="34" charset="0"/>
                <a:ea typeface="Calibri"/>
                <a:cs typeface="Calibri"/>
              </a:rPr>
              <a:t>(commercial)</a:t>
            </a:r>
          </a:p>
          <a:p>
            <a:pPr>
              <a:lnSpc>
                <a:spcPct val="100000"/>
              </a:lnSpc>
              <a:spcBef>
                <a:spcPts val="0"/>
              </a:spcBef>
            </a:pPr>
            <a:endParaRPr lang="en-US" sz="3000">
              <a:latin typeface="Avenir Next LT Pro Demi" panose="020B0704020202020204" pitchFamily="34" charset="0"/>
              <a:ea typeface="Calibri"/>
              <a:cs typeface="Calibri"/>
            </a:endParaRPr>
          </a:p>
        </p:txBody>
      </p:sp>
      <p:sp>
        <p:nvSpPr>
          <p:cNvPr id="19" name="TextBox 18">
            <a:extLst>
              <a:ext uri="{FF2B5EF4-FFF2-40B4-BE49-F238E27FC236}">
                <a16:creationId xmlns:a16="http://schemas.microsoft.com/office/drawing/2014/main" id="{2AE3D88F-5C22-B558-E950-2FC5ECF1C301}"/>
              </a:ext>
            </a:extLst>
          </p:cNvPr>
          <p:cNvSpPr txBox="1"/>
          <p:nvPr/>
        </p:nvSpPr>
        <p:spPr>
          <a:xfrm>
            <a:off x="3581955" y="3828702"/>
            <a:ext cx="2082116"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800" b="1" dirty="0">
                <a:solidFill>
                  <a:schemeClr val="bg1"/>
                </a:solidFill>
                <a:latin typeface="Avenir Next LT Pro Demi" panose="020B0704020202020204" pitchFamily="34" charset="0"/>
                <a:ea typeface="Calibri"/>
                <a:cs typeface="Calibri"/>
              </a:rPr>
              <a:t>61%</a:t>
            </a:r>
            <a:r>
              <a:rPr lang="en-US" sz="1800" dirty="0">
                <a:solidFill>
                  <a:schemeClr val="bg1"/>
                </a:solidFill>
                <a:latin typeface="Avenir Next LT Pro Demi" panose="020B0704020202020204" pitchFamily="34" charset="0"/>
                <a:ea typeface="Calibri"/>
                <a:cs typeface="Calibri"/>
              </a:rPr>
              <a:t> </a:t>
            </a:r>
            <a:r>
              <a:rPr lang="en-US" sz="1800" dirty="0">
                <a:solidFill>
                  <a:schemeClr val="bg1"/>
                </a:solidFill>
                <a:latin typeface="Avenir Next LT Pro" panose="020B0504020202020204" pitchFamily="34" charset="0"/>
                <a:ea typeface="Calibri"/>
                <a:cs typeface="Calibri"/>
              </a:rPr>
              <a:t>population</a:t>
            </a:r>
          </a:p>
          <a:p>
            <a:pPr algn="ctr"/>
            <a:r>
              <a:rPr lang="en-US" sz="1800" dirty="0">
                <a:solidFill>
                  <a:schemeClr val="bg1"/>
                </a:solidFill>
                <a:latin typeface="Avenir Next LT Pro Demi" panose="020B0704020202020204" pitchFamily="34" charset="0"/>
                <a:ea typeface="Calibri"/>
                <a:cs typeface="Calibri"/>
              </a:rPr>
              <a:t>New Construction,</a:t>
            </a:r>
          </a:p>
          <a:p>
            <a:pPr algn="ctr"/>
            <a:r>
              <a:rPr lang="en-US" sz="1800" dirty="0">
                <a:solidFill>
                  <a:schemeClr val="bg1"/>
                </a:solidFill>
                <a:latin typeface="Avenir Next LT Pro Demi" panose="020B0704020202020204" pitchFamily="34" charset="0"/>
                <a:ea typeface="Calibri"/>
                <a:cs typeface="Calibri"/>
              </a:rPr>
              <a:t>Major Alterations &amp; Additions</a:t>
            </a:r>
          </a:p>
        </p:txBody>
      </p:sp>
      <p:sp>
        <p:nvSpPr>
          <p:cNvPr id="21" name="Text Placeholder 13">
            <a:extLst>
              <a:ext uri="{FF2B5EF4-FFF2-40B4-BE49-F238E27FC236}">
                <a16:creationId xmlns:a16="http://schemas.microsoft.com/office/drawing/2014/main" id="{965B1163-6B39-BCCC-5C22-3035EBDF9B53}"/>
              </a:ext>
            </a:extLst>
          </p:cNvPr>
          <p:cNvSpPr txBox="1">
            <a:spLocks/>
          </p:cNvSpPr>
          <p:nvPr/>
        </p:nvSpPr>
        <p:spPr>
          <a:xfrm>
            <a:off x="3497568" y="5413264"/>
            <a:ext cx="1937438" cy="245306"/>
          </a:xfrm>
          <a:prstGeom prst="rect">
            <a:avLst/>
          </a:prstGeom>
        </p:spPr>
        <p:txBody>
          <a:bodyPr lIns="68580" tIns="34290" rIns="68580" bIns="34290" anchor="t"/>
          <a:lstStyle>
            <a:lvl1pPr marL="0" indent="0" algn="l" defTabSz="914400" rtl="0" eaLnBrk="1" latinLnBrk="0" hangingPunct="1">
              <a:lnSpc>
                <a:spcPct val="90000"/>
              </a:lnSpc>
              <a:spcBef>
                <a:spcPts val="1000"/>
              </a:spcBef>
              <a:buFontTx/>
              <a:buNone/>
              <a:defRPr sz="4500" b="1" kern="1200">
                <a:solidFill>
                  <a:srgbClr val="21409A"/>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0"/>
              </a:lnSpc>
              <a:spcBef>
                <a:spcPts val="0"/>
              </a:spcBef>
            </a:pPr>
            <a:r>
              <a:rPr lang="en-US" sz="1050" b="0">
                <a:solidFill>
                  <a:schemeClr val="tx1"/>
                </a:solidFill>
                <a:latin typeface="Avenir Next LT Pro" panose="020B0504020202020204" pitchFamily="34" charset="0"/>
                <a:ea typeface="Calibri"/>
                <a:cs typeface="Calibri"/>
              </a:rPr>
              <a:t>253 municipalities</a:t>
            </a:r>
            <a:endParaRPr lang="en-US" sz="1500">
              <a:solidFill>
                <a:schemeClr val="tx1"/>
              </a:solidFill>
              <a:latin typeface="Avenir Next LT Pro" panose="020B0504020202020204" pitchFamily="34" charset="0"/>
              <a:ea typeface="Calibri"/>
              <a:cs typeface="Calibri"/>
            </a:endParaRPr>
          </a:p>
          <a:p>
            <a:pPr>
              <a:lnSpc>
                <a:spcPct val="0"/>
              </a:lnSpc>
              <a:spcBef>
                <a:spcPts val="0"/>
              </a:spcBef>
            </a:pPr>
            <a:endParaRPr lang="en-US" sz="3000">
              <a:latin typeface="Avenir Next LT Pro" panose="020B0504020202020204" pitchFamily="34" charset="0"/>
              <a:ea typeface="Calibri"/>
              <a:cs typeface="Calibri"/>
            </a:endParaRPr>
          </a:p>
        </p:txBody>
      </p:sp>
      <p:sp>
        <p:nvSpPr>
          <p:cNvPr id="23" name="Rectangle 22">
            <a:extLst>
              <a:ext uri="{FF2B5EF4-FFF2-40B4-BE49-F238E27FC236}">
                <a16:creationId xmlns:a16="http://schemas.microsoft.com/office/drawing/2014/main" id="{C74AF505-46D5-3D46-54B9-FA18F79C6C8B}"/>
              </a:ext>
            </a:extLst>
          </p:cNvPr>
          <p:cNvSpPr/>
          <p:nvPr/>
        </p:nvSpPr>
        <p:spPr>
          <a:xfrm>
            <a:off x="5837448" y="4511783"/>
            <a:ext cx="2065500" cy="792000"/>
          </a:xfrm>
          <a:prstGeom prst="rect">
            <a:avLst/>
          </a:prstGeom>
          <a:solidFill>
            <a:srgbClr val="28A0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extBox 24">
            <a:extLst>
              <a:ext uri="{FF2B5EF4-FFF2-40B4-BE49-F238E27FC236}">
                <a16:creationId xmlns:a16="http://schemas.microsoft.com/office/drawing/2014/main" id="{8F6BE009-FEE4-46B5-265B-72A3BD014AEA}"/>
              </a:ext>
            </a:extLst>
          </p:cNvPr>
          <p:cNvSpPr txBox="1"/>
          <p:nvPr/>
        </p:nvSpPr>
        <p:spPr>
          <a:xfrm>
            <a:off x="5837447" y="4470378"/>
            <a:ext cx="2065500" cy="50013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400" b="1" dirty="0">
                <a:solidFill>
                  <a:schemeClr val="bg1"/>
                </a:solidFill>
                <a:latin typeface="Avenir Next LT Pro Demi" panose="020B0704020202020204" pitchFamily="34" charset="0"/>
                <a:ea typeface="Calibri"/>
                <a:cs typeface="Calibri"/>
              </a:rPr>
              <a:t>30%</a:t>
            </a:r>
            <a:r>
              <a:rPr lang="en-US" sz="1400" dirty="0">
                <a:solidFill>
                  <a:schemeClr val="bg1"/>
                </a:solidFill>
                <a:latin typeface="Avenir Next LT Pro Demi" panose="020B0704020202020204" pitchFamily="34" charset="0"/>
                <a:ea typeface="Calibri"/>
                <a:cs typeface="Calibri"/>
              </a:rPr>
              <a:t> </a:t>
            </a:r>
            <a:r>
              <a:rPr lang="en-US" sz="1400" dirty="0">
                <a:solidFill>
                  <a:schemeClr val="bg1"/>
                </a:solidFill>
                <a:latin typeface="Avenir Next LT Pro" panose="020B0504020202020204" pitchFamily="34" charset="0"/>
                <a:ea typeface="Calibri"/>
                <a:cs typeface="Calibri"/>
              </a:rPr>
              <a:t>population</a:t>
            </a:r>
          </a:p>
          <a:p>
            <a:pPr algn="ctr"/>
            <a:r>
              <a:rPr lang="en-US" sz="1400" dirty="0">
                <a:solidFill>
                  <a:schemeClr val="bg1"/>
                </a:solidFill>
                <a:latin typeface="Avenir Next LT Pro Demi" panose="020B0704020202020204" pitchFamily="34" charset="0"/>
                <a:ea typeface="Calibri"/>
                <a:cs typeface="Calibri"/>
              </a:rPr>
              <a:t>New Construction Only</a:t>
            </a:r>
          </a:p>
        </p:txBody>
      </p:sp>
      <p:sp>
        <p:nvSpPr>
          <p:cNvPr id="27" name="Text Placeholder 13">
            <a:extLst>
              <a:ext uri="{FF2B5EF4-FFF2-40B4-BE49-F238E27FC236}">
                <a16:creationId xmlns:a16="http://schemas.microsoft.com/office/drawing/2014/main" id="{2145E374-028F-16F3-17E0-A83FFCE7DED3}"/>
              </a:ext>
            </a:extLst>
          </p:cNvPr>
          <p:cNvSpPr txBox="1">
            <a:spLocks/>
          </p:cNvSpPr>
          <p:nvPr/>
        </p:nvSpPr>
        <p:spPr>
          <a:xfrm>
            <a:off x="5768765" y="5413264"/>
            <a:ext cx="1937438" cy="245306"/>
          </a:xfrm>
          <a:prstGeom prst="rect">
            <a:avLst/>
          </a:prstGeom>
        </p:spPr>
        <p:txBody>
          <a:bodyPr lIns="68580" tIns="34290" rIns="68580" bIns="34290" anchor="t"/>
          <a:lstStyle>
            <a:lvl1pPr marL="0" indent="0" algn="l" defTabSz="914400" rtl="0" eaLnBrk="1" latinLnBrk="0" hangingPunct="1">
              <a:lnSpc>
                <a:spcPct val="90000"/>
              </a:lnSpc>
              <a:spcBef>
                <a:spcPts val="1000"/>
              </a:spcBef>
              <a:buFontTx/>
              <a:buNone/>
              <a:defRPr sz="4500" b="1" kern="1200">
                <a:solidFill>
                  <a:srgbClr val="21409A"/>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0"/>
              </a:lnSpc>
              <a:spcBef>
                <a:spcPts val="0"/>
              </a:spcBef>
            </a:pPr>
            <a:r>
              <a:rPr lang="en-US" sz="1050" b="0">
                <a:solidFill>
                  <a:schemeClr val="tx1"/>
                </a:solidFill>
                <a:latin typeface="Avenir Next LT Pro" panose="020B0504020202020204" pitchFamily="34" charset="0"/>
                <a:ea typeface="Calibri"/>
                <a:cs typeface="Calibri"/>
              </a:rPr>
              <a:t>48 municipalities</a:t>
            </a:r>
            <a:endParaRPr lang="en-US" sz="1500">
              <a:solidFill>
                <a:schemeClr val="tx1"/>
              </a:solidFill>
              <a:latin typeface="Avenir Next LT Pro" panose="020B0504020202020204" pitchFamily="34" charset="0"/>
              <a:ea typeface="Calibri"/>
              <a:cs typeface="Calibri"/>
            </a:endParaRPr>
          </a:p>
          <a:p>
            <a:pPr>
              <a:lnSpc>
                <a:spcPct val="0"/>
              </a:lnSpc>
              <a:spcBef>
                <a:spcPts val="0"/>
              </a:spcBef>
            </a:pPr>
            <a:endParaRPr lang="en-US" sz="3000">
              <a:latin typeface="Avenir Next LT Pro" panose="020B0504020202020204" pitchFamily="34" charset="0"/>
              <a:ea typeface="Calibri"/>
              <a:cs typeface="Calibri"/>
            </a:endParaRPr>
          </a:p>
        </p:txBody>
      </p:sp>
      <p:sp>
        <p:nvSpPr>
          <p:cNvPr id="29" name="Rectangle 28">
            <a:extLst>
              <a:ext uri="{FF2B5EF4-FFF2-40B4-BE49-F238E27FC236}">
                <a16:creationId xmlns:a16="http://schemas.microsoft.com/office/drawing/2014/main" id="{48EDFCFF-4E1D-AFBF-A661-053B8C9C7E69}"/>
              </a:ext>
            </a:extLst>
          </p:cNvPr>
          <p:cNvSpPr/>
          <p:nvPr/>
        </p:nvSpPr>
        <p:spPr>
          <a:xfrm>
            <a:off x="1304053" y="5060783"/>
            <a:ext cx="2065500" cy="243000"/>
          </a:xfrm>
          <a:prstGeom prst="rect">
            <a:avLst/>
          </a:prstGeom>
          <a:solidFill>
            <a:srgbClr val="FEF16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extBox 30">
            <a:extLst>
              <a:ext uri="{FF2B5EF4-FFF2-40B4-BE49-F238E27FC236}">
                <a16:creationId xmlns:a16="http://schemas.microsoft.com/office/drawing/2014/main" id="{E300B794-7DBD-3592-4113-D144058A7F73}"/>
              </a:ext>
            </a:extLst>
          </p:cNvPr>
          <p:cNvSpPr txBox="1"/>
          <p:nvPr/>
        </p:nvSpPr>
        <p:spPr>
          <a:xfrm>
            <a:off x="1619052" y="5029695"/>
            <a:ext cx="1503000"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800" b="1">
                <a:solidFill>
                  <a:schemeClr val="bg1"/>
                </a:solidFill>
                <a:latin typeface="Avenir Next LT Pro Demi" panose="020B0704020202020204" pitchFamily="34" charset="0"/>
                <a:ea typeface="Calibri"/>
                <a:cs typeface="Calibri"/>
              </a:rPr>
              <a:t>9%</a:t>
            </a:r>
            <a:r>
              <a:rPr lang="en-US" sz="1800">
                <a:solidFill>
                  <a:schemeClr val="bg1"/>
                </a:solidFill>
                <a:latin typeface="Avenir Next LT Pro Demi" panose="020B0704020202020204" pitchFamily="34" charset="0"/>
                <a:ea typeface="Calibri"/>
                <a:cs typeface="Calibri"/>
              </a:rPr>
              <a:t> population</a:t>
            </a:r>
          </a:p>
        </p:txBody>
      </p:sp>
      <p:sp>
        <p:nvSpPr>
          <p:cNvPr id="33" name="Text Placeholder 13">
            <a:extLst>
              <a:ext uri="{FF2B5EF4-FFF2-40B4-BE49-F238E27FC236}">
                <a16:creationId xmlns:a16="http://schemas.microsoft.com/office/drawing/2014/main" id="{772070F3-2555-734D-1E80-062187B72ED1}"/>
              </a:ext>
            </a:extLst>
          </p:cNvPr>
          <p:cNvSpPr txBox="1">
            <a:spLocks/>
          </p:cNvSpPr>
          <p:nvPr/>
        </p:nvSpPr>
        <p:spPr>
          <a:xfrm>
            <a:off x="1235371" y="5413264"/>
            <a:ext cx="1937438" cy="245306"/>
          </a:xfrm>
          <a:prstGeom prst="rect">
            <a:avLst/>
          </a:prstGeom>
        </p:spPr>
        <p:txBody>
          <a:bodyPr lIns="68580" tIns="34290" rIns="68580" bIns="34290" anchor="t"/>
          <a:lstStyle>
            <a:lvl1pPr marL="0" indent="0" algn="l" defTabSz="914400" rtl="0" eaLnBrk="1" latinLnBrk="0" hangingPunct="1">
              <a:lnSpc>
                <a:spcPct val="90000"/>
              </a:lnSpc>
              <a:spcBef>
                <a:spcPts val="1000"/>
              </a:spcBef>
              <a:buFontTx/>
              <a:buNone/>
              <a:defRPr sz="4500" b="1" kern="1200">
                <a:solidFill>
                  <a:srgbClr val="21409A"/>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0"/>
              </a:lnSpc>
              <a:spcBef>
                <a:spcPts val="0"/>
              </a:spcBef>
            </a:pPr>
            <a:r>
              <a:rPr lang="en-US" sz="1050" b="0">
                <a:solidFill>
                  <a:schemeClr val="tx1"/>
                </a:solidFill>
                <a:latin typeface="Avenir Next LT Pro" panose="020B0504020202020204" pitchFamily="34" charset="0"/>
                <a:ea typeface="Calibri"/>
                <a:cs typeface="Calibri"/>
              </a:rPr>
              <a:t>50 municipalities</a:t>
            </a:r>
            <a:endParaRPr lang="en-US" sz="1500">
              <a:solidFill>
                <a:schemeClr val="tx1"/>
              </a:solidFill>
              <a:latin typeface="Avenir Next LT Pro" panose="020B0504020202020204" pitchFamily="34" charset="0"/>
              <a:ea typeface="Calibri"/>
              <a:cs typeface="Calibri"/>
            </a:endParaRPr>
          </a:p>
          <a:p>
            <a:pPr>
              <a:lnSpc>
                <a:spcPct val="0"/>
              </a:lnSpc>
              <a:spcBef>
                <a:spcPts val="0"/>
              </a:spcBef>
            </a:pPr>
            <a:endParaRPr lang="en-US" sz="3000">
              <a:latin typeface="Avenir Next LT Pro" panose="020B0504020202020204" pitchFamily="34" charset="0"/>
              <a:ea typeface="Calibri"/>
              <a:cs typeface="Calibri"/>
            </a:endParaRPr>
          </a:p>
        </p:txBody>
      </p:sp>
      <p:sp>
        <p:nvSpPr>
          <p:cNvPr id="35" name="Text Placeholder 13">
            <a:extLst>
              <a:ext uri="{FF2B5EF4-FFF2-40B4-BE49-F238E27FC236}">
                <a16:creationId xmlns:a16="http://schemas.microsoft.com/office/drawing/2014/main" id="{9EA1472F-1174-20D3-73BD-B9325DCD40E6}"/>
              </a:ext>
            </a:extLst>
          </p:cNvPr>
          <p:cNvSpPr txBox="1">
            <a:spLocks/>
          </p:cNvSpPr>
          <p:nvPr/>
        </p:nvSpPr>
        <p:spPr>
          <a:xfrm>
            <a:off x="4908791" y="2593982"/>
            <a:ext cx="2053254" cy="198825"/>
          </a:xfrm>
          <a:prstGeom prst="rect">
            <a:avLst/>
          </a:prstGeom>
        </p:spPr>
        <p:txBody>
          <a:bodyPr lIns="68580" tIns="34290" rIns="68580" bIns="34290" anchor="t"/>
          <a:lstStyle>
            <a:lvl1pPr marL="0" indent="0" algn="l" defTabSz="914400" rtl="0" eaLnBrk="1" latinLnBrk="0" hangingPunct="1">
              <a:lnSpc>
                <a:spcPct val="90000"/>
              </a:lnSpc>
              <a:spcBef>
                <a:spcPts val="1000"/>
              </a:spcBef>
              <a:buFontTx/>
              <a:buNone/>
              <a:defRPr sz="4500" b="1" kern="1200">
                <a:solidFill>
                  <a:srgbClr val="21409A"/>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0"/>
              </a:lnSpc>
              <a:spcBef>
                <a:spcPts val="0"/>
              </a:spcBef>
            </a:pPr>
            <a:r>
              <a:rPr lang="en-US" sz="1500">
                <a:latin typeface="Avenir Next LT Pro Demi" panose="020B0704020202020204" pitchFamily="34" charset="0"/>
                <a:ea typeface="Calibri"/>
                <a:cs typeface="Calibri"/>
              </a:rPr>
              <a:t>Specialized Code</a:t>
            </a:r>
          </a:p>
          <a:p>
            <a:pPr>
              <a:lnSpc>
                <a:spcPct val="0"/>
              </a:lnSpc>
              <a:spcBef>
                <a:spcPts val="0"/>
              </a:spcBef>
            </a:pPr>
            <a:endParaRPr lang="en-US" sz="3000">
              <a:latin typeface="Avenir Next LT Pro Demi" panose="020B0704020202020204" pitchFamily="34" charset="0"/>
              <a:ea typeface="Calibri"/>
              <a:cs typeface="Calibri"/>
            </a:endParaRPr>
          </a:p>
        </p:txBody>
      </p:sp>
      <p:sp>
        <p:nvSpPr>
          <p:cNvPr id="37" name="Text Placeholder 13">
            <a:extLst>
              <a:ext uri="{FF2B5EF4-FFF2-40B4-BE49-F238E27FC236}">
                <a16:creationId xmlns:a16="http://schemas.microsoft.com/office/drawing/2014/main" id="{035CE646-36F7-7950-2DCE-36F76CF1914D}"/>
              </a:ext>
            </a:extLst>
          </p:cNvPr>
          <p:cNvSpPr txBox="1">
            <a:spLocks/>
          </p:cNvSpPr>
          <p:nvPr/>
        </p:nvSpPr>
        <p:spPr>
          <a:xfrm>
            <a:off x="4908792" y="2687002"/>
            <a:ext cx="3336938" cy="1595306"/>
          </a:xfrm>
          <a:prstGeom prst="rect">
            <a:avLst/>
          </a:prstGeom>
        </p:spPr>
        <p:txBody>
          <a:bodyPr lIns="68580" tIns="34290" rIns="68580" bIns="34290" anchor="t"/>
          <a:lstStyle>
            <a:lvl1pPr marL="0" indent="0" algn="l" defTabSz="914400" rtl="0" eaLnBrk="1" latinLnBrk="0" hangingPunct="1">
              <a:lnSpc>
                <a:spcPct val="90000"/>
              </a:lnSpc>
              <a:spcBef>
                <a:spcPts val="1000"/>
              </a:spcBef>
              <a:buFontTx/>
              <a:buNone/>
              <a:defRPr sz="4500" b="1" kern="1200">
                <a:solidFill>
                  <a:srgbClr val="21409A"/>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050">
                <a:solidFill>
                  <a:schemeClr val="tx1"/>
                </a:solidFill>
                <a:latin typeface="Avenir Next LT Pro Demi" panose="020B0704020202020204" pitchFamily="34" charset="0"/>
                <a:ea typeface="Calibri"/>
                <a:cs typeface="Calibri"/>
              </a:rPr>
              <a:t>IECC 2021</a:t>
            </a:r>
          </a:p>
          <a:p>
            <a:pPr>
              <a:lnSpc>
                <a:spcPct val="100000"/>
              </a:lnSpc>
              <a:spcBef>
                <a:spcPts val="0"/>
              </a:spcBef>
            </a:pPr>
            <a:r>
              <a:rPr lang="en-US" sz="1050" b="0">
                <a:solidFill>
                  <a:schemeClr val="tx1"/>
                </a:solidFill>
                <a:latin typeface="Avenir Next LT Pro" panose="020B0504020202020204" pitchFamily="34" charset="0"/>
                <a:ea typeface="Calibri"/>
                <a:cs typeface="Calibri"/>
              </a:rPr>
              <a:t>w/ key MA amendments:</a:t>
            </a:r>
          </a:p>
          <a:p>
            <a:pPr>
              <a:lnSpc>
                <a:spcPct val="100000"/>
              </a:lnSpc>
              <a:spcBef>
                <a:spcPts val="0"/>
              </a:spcBef>
            </a:pPr>
            <a:r>
              <a:rPr lang="en-US" sz="1050">
                <a:solidFill>
                  <a:schemeClr val="tx1"/>
                </a:solidFill>
                <a:latin typeface="Avenir Next LT Pro Demi" panose="020B0704020202020204" pitchFamily="34" charset="0"/>
                <a:ea typeface="Calibri"/>
                <a:cs typeface="Calibri"/>
              </a:rPr>
              <a:t>225 CMR Chapter 22 +</a:t>
            </a:r>
          </a:p>
          <a:p>
            <a:pPr>
              <a:lnSpc>
                <a:spcPct val="100000"/>
              </a:lnSpc>
              <a:spcBef>
                <a:spcPts val="0"/>
              </a:spcBef>
            </a:pPr>
            <a:r>
              <a:rPr lang="en-US" sz="1050">
                <a:solidFill>
                  <a:schemeClr val="tx1"/>
                </a:solidFill>
                <a:latin typeface="Avenir Next LT Pro Demi" panose="020B0704020202020204" pitchFamily="34" charset="0"/>
                <a:ea typeface="Calibri"/>
                <a:cs typeface="Calibri"/>
              </a:rPr>
              <a:t>Appendix RC</a:t>
            </a:r>
            <a:r>
              <a:rPr lang="en-US" sz="1050" b="0">
                <a:solidFill>
                  <a:schemeClr val="tx1"/>
                </a:solidFill>
                <a:latin typeface="Avenir Next LT Pro Demi" panose="020B0704020202020204" pitchFamily="34" charset="0"/>
                <a:ea typeface="Calibri"/>
                <a:cs typeface="Calibri"/>
              </a:rPr>
              <a:t> </a:t>
            </a:r>
            <a:r>
              <a:rPr lang="en-US" sz="1050" b="0">
                <a:solidFill>
                  <a:schemeClr val="tx1"/>
                </a:solidFill>
                <a:latin typeface="Avenir Next LT Pro" panose="020B0504020202020204" pitchFamily="34" charset="0"/>
                <a:ea typeface="Calibri"/>
                <a:cs typeface="Calibri"/>
              </a:rPr>
              <a:t>(residential)</a:t>
            </a:r>
            <a:endParaRPr lang="en-US" sz="1050">
              <a:solidFill>
                <a:schemeClr val="tx1"/>
              </a:solidFill>
              <a:latin typeface="Avenir Next LT Pro" panose="020B0504020202020204" pitchFamily="34" charset="0"/>
            </a:endParaRPr>
          </a:p>
          <a:p>
            <a:pPr>
              <a:lnSpc>
                <a:spcPct val="100000"/>
              </a:lnSpc>
              <a:spcBef>
                <a:spcPts val="0"/>
              </a:spcBef>
            </a:pPr>
            <a:r>
              <a:rPr lang="en-US" sz="1050">
                <a:solidFill>
                  <a:schemeClr val="tx1"/>
                </a:solidFill>
                <a:latin typeface="Avenir Next LT Pro Demi" panose="020B0704020202020204" pitchFamily="34" charset="0"/>
                <a:ea typeface="Calibri"/>
                <a:cs typeface="Calibri"/>
              </a:rPr>
              <a:t>225 CMR Chapter 23 +</a:t>
            </a:r>
          </a:p>
          <a:p>
            <a:pPr>
              <a:lnSpc>
                <a:spcPct val="100000"/>
              </a:lnSpc>
              <a:spcBef>
                <a:spcPts val="0"/>
              </a:spcBef>
            </a:pPr>
            <a:r>
              <a:rPr lang="en-US" sz="1050">
                <a:solidFill>
                  <a:schemeClr val="tx1"/>
                </a:solidFill>
                <a:latin typeface="Avenir Next LT Pro Demi" panose="020B0704020202020204" pitchFamily="34" charset="0"/>
                <a:ea typeface="Calibri"/>
                <a:cs typeface="Calibri"/>
              </a:rPr>
              <a:t>Appendix CC</a:t>
            </a:r>
            <a:r>
              <a:rPr lang="en-US" sz="1050">
                <a:solidFill>
                  <a:schemeClr val="tx1"/>
                </a:solidFill>
                <a:latin typeface="Avenir Next LT Pro" panose="020B0504020202020204" pitchFamily="34" charset="0"/>
                <a:ea typeface="Calibri"/>
                <a:cs typeface="Calibri"/>
              </a:rPr>
              <a:t> </a:t>
            </a:r>
            <a:r>
              <a:rPr lang="en-US" sz="1050" b="0">
                <a:solidFill>
                  <a:schemeClr val="tx1"/>
                </a:solidFill>
                <a:latin typeface="Avenir Next LT Pro" panose="020B0504020202020204" pitchFamily="34" charset="0"/>
                <a:ea typeface="Calibri"/>
                <a:cs typeface="Calibri"/>
              </a:rPr>
              <a:t>(commercial)</a:t>
            </a:r>
            <a:endParaRPr lang="en-US" sz="1050">
              <a:solidFill>
                <a:schemeClr val="tx1"/>
              </a:solidFill>
              <a:latin typeface="Avenir Next LT Pro" panose="020B0504020202020204" pitchFamily="34" charset="0"/>
            </a:endParaRPr>
          </a:p>
          <a:p>
            <a:pPr>
              <a:lnSpc>
                <a:spcPct val="0"/>
              </a:lnSpc>
              <a:spcBef>
                <a:spcPts val="0"/>
              </a:spcBef>
            </a:pPr>
            <a:endParaRPr lang="en-US" sz="3000">
              <a:latin typeface="Avenir Next LT Pro Demi" panose="020B0704020202020204" pitchFamily="34" charset="0"/>
              <a:ea typeface="Calibri"/>
              <a:cs typeface="Calibri"/>
            </a:endParaRPr>
          </a:p>
        </p:txBody>
      </p:sp>
      <p:sp>
        <p:nvSpPr>
          <p:cNvPr id="44" name="Text Placeholder 13">
            <a:extLst>
              <a:ext uri="{FF2B5EF4-FFF2-40B4-BE49-F238E27FC236}">
                <a16:creationId xmlns:a16="http://schemas.microsoft.com/office/drawing/2014/main" id="{DCF4F682-FC46-92F1-2ED0-27E77F9A1659}"/>
              </a:ext>
            </a:extLst>
          </p:cNvPr>
          <p:cNvSpPr txBox="1">
            <a:spLocks/>
          </p:cNvSpPr>
          <p:nvPr/>
        </p:nvSpPr>
        <p:spPr>
          <a:xfrm>
            <a:off x="1234126" y="4577475"/>
            <a:ext cx="1751032" cy="438991"/>
          </a:xfrm>
          <a:prstGeom prst="rect">
            <a:avLst/>
          </a:prstGeom>
        </p:spPr>
        <p:txBody>
          <a:bodyPr lIns="68580" tIns="34290" rIns="68580" bIns="34290" anchor="t"/>
          <a:lstStyle>
            <a:lvl1pPr marL="0" indent="0" algn="l" defTabSz="914400" rtl="0" eaLnBrk="1" latinLnBrk="0" hangingPunct="1">
              <a:lnSpc>
                <a:spcPct val="90000"/>
              </a:lnSpc>
              <a:spcBef>
                <a:spcPts val="1000"/>
              </a:spcBef>
              <a:buFontTx/>
              <a:buNone/>
              <a:defRPr sz="4500" b="1" kern="1200">
                <a:solidFill>
                  <a:srgbClr val="21409A"/>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050" dirty="0">
                <a:solidFill>
                  <a:schemeClr val="tx1"/>
                </a:solidFill>
                <a:latin typeface="Avenir Next LT Pro Demi"/>
                <a:ea typeface="Calibri"/>
                <a:cs typeface="Calibri"/>
              </a:rPr>
              <a:t>IECC 2021 (10th edition*)</a:t>
            </a:r>
            <a:endParaRPr lang="en-US" sz="1050" dirty="0">
              <a:solidFill>
                <a:schemeClr val="tx1"/>
              </a:solidFill>
              <a:latin typeface="Avenir Next LT Pro Demi" panose="020B0704020202020204" pitchFamily="34" charset="0"/>
              <a:ea typeface="Calibri"/>
              <a:cs typeface="Calibri"/>
            </a:endParaRPr>
          </a:p>
          <a:p>
            <a:pPr>
              <a:lnSpc>
                <a:spcPct val="100000"/>
              </a:lnSpc>
              <a:spcBef>
                <a:spcPts val="0"/>
              </a:spcBef>
            </a:pPr>
            <a:r>
              <a:rPr lang="en-US" sz="1050" b="0" dirty="0">
                <a:solidFill>
                  <a:schemeClr val="tx1"/>
                </a:solidFill>
                <a:latin typeface="Avenir Next LT Pro"/>
                <a:ea typeface="Calibri"/>
                <a:cs typeface="Calibri"/>
              </a:rPr>
              <a:t>w/ MA amendments:</a:t>
            </a:r>
          </a:p>
          <a:p>
            <a:pPr>
              <a:lnSpc>
                <a:spcPct val="100000"/>
              </a:lnSpc>
              <a:spcBef>
                <a:spcPts val="0"/>
              </a:spcBef>
            </a:pPr>
            <a:endParaRPr lang="en-US" sz="1050" b="0" dirty="0">
              <a:solidFill>
                <a:schemeClr val="tx1"/>
              </a:solidFill>
              <a:latin typeface="Avenir Next LT Pro" panose="020B0504020202020204" pitchFamily="34" charset="0"/>
              <a:ea typeface="Calibri"/>
              <a:cs typeface="Calibri"/>
            </a:endParaRPr>
          </a:p>
          <a:p>
            <a:pPr>
              <a:lnSpc>
                <a:spcPct val="100000"/>
              </a:lnSpc>
              <a:spcBef>
                <a:spcPts val="0"/>
              </a:spcBef>
            </a:pPr>
            <a:endParaRPr lang="en-US" sz="3000" dirty="0">
              <a:ea typeface="Calibri"/>
              <a:cs typeface="Calibri"/>
            </a:endParaRPr>
          </a:p>
        </p:txBody>
      </p:sp>
      <p:sp>
        <p:nvSpPr>
          <p:cNvPr id="43" name="Text Placeholder 13">
            <a:extLst>
              <a:ext uri="{FF2B5EF4-FFF2-40B4-BE49-F238E27FC236}">
                <a16:creationId xmlns:a16="http://schemas.microsoft.com/office/drawing/2014/main" id="{C5CCB957-A1BF-A340-90D0-59CB08C805CA}"/>
              </a:ext>
            </a:extLst>
          </p:cNvPr>
          <p:cNvSpPr txBox="1">
            <a:spLocks/>
          </p:cNvSpPr>
          <p:nvPr/>
        </p:nvSpPr>
        <p:spPr>
          <a:xfrm>
            <a:off x="1234128" y="4476936"/>
            <a:ext cx="2263440" cy="438991"/>
          </a:xfrm>
          <a:prstGeom prst="rect">
            <a:avLst/>
          </a:prstGeom>
        </p:spPr>
        <p:txBody>
          <a:bodyPr lIns="68580" tIns="34290" rIns="68580" bIns="34290" anchor="t"/>
          <a:lstStyle>
            <a:lvl1pPr marL="0" indent="0" algn="l" defTabSz="914400" rtl="0" eaLnBrk="1" latinLnBrk="0" hangingPunct="1">
              <a:lnSpc>
                <a:spcPct val="90000"/>
              </a:lnSpc>
              <a:spcBef>
                <a:spcPts val="1000"/>
              </a:spcBef>
              <a:buFontTx/>
              <a:buNone/>
              <a:defRPr sz="4500" b="1" kern="1200">
                <a:solidFill>
                  <a:srgbClr val="21409A"/>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0"/>
              </a:lnSpc>
              <a:spcBef>
                <a:spcPts val="0"/>
              </a:spcBef>
            </a:pPr>
            <a:r>
              <a:rPr lang="en-US" sz="1500">
                <a:solidFill>
                  <a:schemeClr val="tx1"/>
                </a:solidFill>
                <a:latin typeface="Avenir Next LT Pro Demi"/>
                <a:ea typeface="Calibri"/>
                <a:cs typeface="Calibri"/>
              </a:rPr>
              <a:t>Base Code </a:t>
            </a:r>
            <a:endParaRPr lang="en-US" sz="1350">
              <a:solidFill>
                <a:schemeClr val="tx1"/>
              </a:solidFill>
              <a:latin typeface="Avenir Next LT Pro Demi" panose="020B0704020202020204" pitchFamily="34" charset="0"/>
              <a:ea typeface="Calibri"/>
              <a:cs typeface="Calibri"/>
            </a:endParaRPr>
          </a:p>
        </p:txBody>
      </p:sp>
      <p:sp>
        <p:nvSpPr>
          <p:cNvPr id="2" name="TextBox 1">
            <a:extLst>
              <a:ext uri="{FF2B5EF4-FFF2-40B4-BE49-F238E27FC236}">
                <a16:creationId xmlns:a16="http://schemas.microsoft.com/office/drawing/2014/main" id="{E1F93789-92CF-4961-3D35-F02BFD33A1F6}"/>
              </a:ext>
            </a:extLst>
          </p:cNvPr>
          <p:cNvSpPr txBox="1"/>
          <p:nvPr/>
        </p:nvSpPr>
        <p:spPr>
          <a:xfrm>
            <a:off x="5748549" y="4957988"/>
            <a:ext cx="2080538"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900" dirty="0">
                <a:solidFill>
                  <a:schemeClr val="bg1"/>
                </a:solidFill>
                <a:latin typeface="Avenir Next LT Pro Demi"/>
                <a:ea typeface="Calibri"/>
                <a:cs typeface="Calibri"/>
              </a:rPr>
              <a:t>Reference Stretch Code for </a:t>
            </a:r>
            <a:endParaRPr lang="en-US" sz="1800" dirty="0">
              <a:solidFill>
                <a:schemeClr val="bg1"/>
              </a:solidFill>
            </a:endParaRPr>
          </a:p>
          <a:p>
            <a:pPr algn="ctr"/>
            <a:r>
              <a:rPr lang="en-US" sz="900" dirty="0">
                <a:solidFill>
                  <a:schemeClr val="bg1"/>
                </a:solidFill>
                <a:latin typeface="Avenir Next LT Pro Demi"/>
                <a:ea typeface="Calibri"/>
                <a:cs typeface="Calibri"/>
              </a:rPr>
              <a:t>existing buildings</a:t>
            </a:r>
            <a:endParaRPr lang="en-US" sz="1800" dirty="0">
              <a:solidFill>
                <a:schemeClr val="bg1"/>
              </a:solidFill>
            </a:endParaRPr>
          </a:p>
        </p:txBody>
      </p:sp>
    </p:spTree>
    <p:extLst>
      <p:ext uri="{BB962C8B-B14F-4D97-AF65-F5344CB8AC3E}">
        <p14:creationId xmlns:p14="http://schemas.microsoft.com/office/powerpoint/2010/main" val="2240775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4C588-81B4-6550-D167-09EDDEFF026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141A907-8AEC-6412-0E95-8CED0FB92014}"/>
              </a:ext>
            </a:extLst>
          </p:cNvPr>
          <p:cNvSpPr>
            <a:spLocks noGrp="1"/>
          </p:cNvSpPr>
          <p:nvPr>
            <p:ph type="body" sz="quarter" idx="13"/>
          </p:nvPr>
        </p:nvSpPr>
        <p:spPr>
          <a:xfrm>
            <a:off x="914400" y="1905000"/>
            <a:ext cx="8134557" cy="2201294"/>
          </a:xfrm>
        </p:spPr>
        <p:txBody>
          <a:bodyPr vert="horz" wrap="square" lIns="68580" tIns="34290" rIns="68580" bIns="34290" numCol="1" spcCol="548640" anchor="t" anchorCtr="0" compatLnSpc="1">
            <a:prstTxWarp prst="textNoShape">
              <a:avLst/>
            </a:prstTxWarp>
          </a:bodyPr>
          <a:lstStyle/>
          <a:p>
            <a:endParaRPr lang="en-US" sz="1500" dirty="0">
              <a:solidFill>
                <a:srgbClr val="000000"/>
              </a:solidFill>
            </a:endParaRPr>
          </a:p>
          <a:p>
            <a:pPr marL="557213" lvl="1" indent="-214313">
              <a:lnSpc>
                <a:spcPct val="107000"/>
              </a:lnSpc>
              <a:buFont typeface="Arial" panose="020B0604020202020204" pitchFamily="34" charset="0"/>
              <a:buChar char="•"/>
            </a:pPr>
            <a:r>
              <a:rPr lang="en-US" sz="1500" b="1" dirty="0">
                <a:solidFill>
                  <a:srgbClr val="FBB040"/>
                </a:solidFill>
                <a:latin typeface="Avenir Next LT Pro Demi"/>
              </a:rPr>
              <a:t>Summer 2024: </a:t>
            </a:r>
            <a:r>
              <a:rPr lang="en-US" sz="1500" dirty="0">
                <a:solidFill>
                  <a:schemeClr val="tx1">
                    <a:lumMod val="50000"/>
                    <a:lumOff val="50000"/>
                  </a:schemeClr>
                </a:solidFill>
                <a:latin typeface="Avenir Next LT Pro Demi"/>
              </a:rPr>
              <a:t>Posted draft guidelines for public comment</a:t>
            </a:r>
            <a:endParaRPr lang="en-US" sz="1500" dirty="0">
              <a:solidFill>
                <a:schemeClr val="tx1">
                  <a:lumMod val="50000"/>
                  <a:lumOff val="50000"/>
                </a:schemeClr>
              </a:solidFill>
              <a:latin typeface="Avenir Next LT Pro Demi"/>
              <a:ea typeface="Calibri"/>
              <a:cs typeface="Calibri"/>
            </a:endParaRPr>
          </a:p>
          <a:p>
            <a:pPr lvl="2">
              <a:lnSpc>
                <a:spcPct val="107000"/>
              </a:lnSpc>
            </a:pPr>
            <a:endParaRPr lang="en-US" dirty="0">
              <a:solidFill>
                <a:schemeClr val="tx1">
                  <a:lumMod val="50000"/>
                  <a:lumOff val="50000"/>
                </a:schemeClr>
              </a:solidFill>
              <a:latin typeface="Avenir Next LT Pro Demi"/>
            </a:endParaRPr>
          </a:p>
          <a:p>
            <a:pPr marL="557213" lvl="1" indent="-214313">
              <a:lnSpc>
                <a:spcPct val="107000"/>
              </a:lnSpc>
              <a:buFont typeface="Arial" panose="020B0604020202020204" pitchFamily="34" charset="0"/>
              <a:buChar char="•"/>
            </a:pPr>
            <a:r>
              <a:rPr lang="en-US" sz="1500" b="1" dirty="0">
                <a:solidFill>
                  <a:srgbClr val="FBB040"/>
                </a:solidFill>
                <a:latin typeface="Avenir Next LT Pro Demi"/>
              </a:rPr>
              <a:t>Fall 2024: </a:t>
            </a:r>
            <a:r>
              <a:rPr lang="en-US" sz="1500" dirty="0">
                <a:solidFill>
                  <a:schemeClr val="tx1">
                    <a:lumMod val="50000"/>
                    <a:lumOff val="50000"/>
                  </a:schemeClr>
                </a:solidFill>
                <a:latin typeface="Avenir Next LT Pro Demi"/>
              </a:rPr>
              <a:t>Submitted Draft regulations to Joint TUE committee and posted on the DOER website for public review</a:t>
            </a:r>
            <a:endParaRPr lang="en-US" sz="1500" dirty="0">
              <a:solidFill>
                <a:schemeClr val="tx1">
                  <a:lumMod val="50000"/>
                  <a:lumOff val="50000"/>
                </a:schemeClr>
              </a:solidFill>
              <a:latin typeface="Avenir Next LT Pro Demi"/>
              <a:ea typeface="Calibri"/>
              <a:cs typeface="Calibri"/>
            </a:endParaRPr>
          </a:p>
          <a:p>
            <a:pPr marL="557213" lvl="1" indent="-214313">
              <a:lnSpc>
                <a:spcPct val="107000"/>
              </a:lnSpc>
              <a:buFont typeface="Arial" panose="020B0604020202020204" pitchFamily="34" charset="0"/>
              <a:buChar char="•"/>
            </a:pPr>
            <a:endParaRPr lang="en-US" sz="1500" dirty="0">
              <a:solidFill>
                <a:schemeClr val="tx1">
                  <a:lumMod val="50000"/>
                  <a:lumOff val="50000"/>
                </a:schemeClr>
              </a:solidFill>
              <a:latin typeface="Avenir Next LT Pro Demi"/>
            </a:endParaRPr>
          </a:p>
          <a:p>
            <a:pPr marL="557213" lvl="1" indent="-214313">
              <a:lnSpc>
                <a:spcPct val="107000"/>
              </a:lnSpc>
              <a:spcAft>
                <a:spcPts val="600"/>
              </a:spcAft>
              <a:buFont typeface="Arial" panose="020B0604020202020204" pitchFamily="34" charset="0"/>
              <a:buChar char="•"/>
            </a:pPr>
            <a:r>
              <a:rPr lang="en-US" sz="1500" b="1" dirty="0">
                <a:solidFill>
                  <a:srgbClr val="FBB040"/>
                </a:solidFill>
                <a:latin typeface="Avenir Next LT Pro Demi"/>
              </a:rPr>
              <a:t>Fri 14 Feb 2025: </a:t>
            </a:r>
            <a:r>
              <a:rPr lang="en-US" sz="1500" dirty="0">
                <a:solidFill>
                  <a:schemeClr val="tx1">
                    <a:lumMod val="50000"/>
                    <a:lumOff val="50000"/>
                  </a:schemeClr>
                </a:solidFill>
                <a:latin typeface="Avenir Next LT Pro Demi"/>
              </a:rPr>
              <a:t>Secretary of State promulgated updated regulations</a:t>
            </a:r>
            <a:r>
              <a:rPr lang="en-US" sz="1500" dirty="0">
                <a:solidFill>
                  <a:schemeClr val="tx1">
                    <a:lumMod val="50000"/>
                    <a:lumOff val="50000"/>
                  </a:schemeClr>
                </a:solidFill>
              </a:rPr>
              <a:t> </a:t>
            </a:r>
            <a:endParaRPr lang="en-US" sz="1500" dirty="0">
              <a:solidFill>
                <a:schemeClr val="tx1">
                  <a:lumMod val="50000"/>
                  <a:lumOff val="50000"/>
                </a:schemeClr>
              </a:solidFill>
              <a:ea typeface="Calibri"/>
              <a:cs typeface="Calibri"/>
            </a:endParaRPr>
          </a:p>
          <a:p>
            <a:pPr marL="557213" lvl="1" indent="-214313">
              <a:lnSpc>
                <a:spcPct val="107000"/>
              </a:lnSpc>
              <a:spcAft>
                <a:spcPts val="600"/>
              </a:spcAft>
              <a:buFont typeface="Arial" panose="020B0604020202020204" pitchFamily="34" charset="0"/>
              <a:buChar char="•"/>
            </a:pPr>
            <a:endParaRPr lang="en-US" sz="1500" dirty="0">
              <a:solidFill>
                <a:schemeClr val="tx1">
                  <a:lumMod val="50000"/>
                  <a:lumOff val="50000"/>
                </a:schemeClr>
              </a:solidFill>
              <a:ea typeface="Calibri"/>
              <a:cs typeface="Calibri"/>
            </a:endParaRPr>
          </a:p>
          <a:p>
            <a:pPr lvl="1">
              <a:lnSpc>
                <a:spcPct val="107000"/>
              </a:lnSpc>
              <a:spcAft>
                <a:spcPts val="600"/>
              </a:spcAft>
            </a:pPr>
            <a:endParaRPr lang="en-US" sz="1500" dirty="0">
              <a:solidFill>
                <a:schemeClr val="tx1">
                  <a:lumMod val="50000"/>
                  <a:lumOff val="50000"/>
                </a:schemeClr>
              </a:solidFill>
              <a:ea typeface="Calibri"/>
              <a:cs typeface="Calibri"/>
            </a:endParaRPr>
          </a:p>
          <a:p>
            <a:pPr>
              <a:lnSpc>
                <a:spcPct val="100000"/>
              </a:lnSpc>
            </a:pPr>
            <a:endParaRPr lang="en-US" sz="1500" dirty="0">
              <a:ea typeface="Calibri" panose="020F0502020204030204"/>
              <a:cs typeface="Calibri" panose="020F0502020204030204"/>
            </a:endParaRPr>
          </a:p>
        </p:txBody>
      </p:sp>
      <p:sp>
        <p:nvSpPr>
          <p:cNvPr id="3" name="Text Placeholder 13">
            <a:extLst>
              <a:ext uri="{FF2B5EF4-FFF2-40B4-BE49-F238E27FC236}">
                <a16:creationId xmlns:a16="http://schemas.microsoft.com/office/drawing/2014/main" id="{D632AEC7-52E1-83E6-FF1B-79B6EC791DE9}"/>
              </a:ext>
            </a:extLst>
          </p:cNvPr>
          <p:cNvSpPr txBox="1">
            <a:spLocks/>
          </p:cNvSpPr>
          <p:nvPr/>
        </p:nvSpPr>
        <p:spPr>
          <a:xfrm>
            <a:off x="1066800" y="1295400"/>
            <a:ext cx="7696200"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dirty="0">
                <a:solidFill>
                  <a:srgbClr val="21409A"/>
                </a:solidFill>
                <a:latin typeface="Avenir Next LT Pro Demi"/>
                <a:ea typeface="Calibri"/>
                <a:cs typeface="Calibri"/>
              </a:rPr>
              <a:t>TIMELINE:</a:t>
            </a:r>
            <a:endParaRPr lang="en-US" sz="2400" dirty="0">
              <a:solidFill>
                <a:srgbClr val="21409A"/>
              </a:solidFill>
              <a:latin typeface="Avenir Next LT Pro Demi" panose="020B0704020202020204" pitchFamily="34" charset="0"/>
              <a:ea typeface="Calibri"/>
              <a:cs typeface="Calibri"/>
            </a:endParaRPr>
          </a:p>
          <a:p>
            <a:pPr marL="0" indent="0">
              <a:lnSpc>
                <a:spcPct val="100000"/>
              </a:lnSpc>
              <a:spcBef>
                <a:spcPts val="0"/>
              </a:spcBef>
              <a:buNone/>
            </a:pPr>
            <a:r>
              <a:rPr lang="en-US" sz="2100" dirty="0">
                <a:solidFill>
                  <a:srgbClr val="21409A"/>
                </a:solidFill>
                <a:latin typeface="Avenir Next LT Pro"/>
                <a:ea typeface="Calibri"/>
                <a:cs typeface="Calibri"/>
              </a:rPr>
              <a:t>Updates effective February 14, 2025</a:t>
            </a:r>
            <a:endParaRPr lang="en-US" sz="2100" dirty="0">
              <a:solidFill>
                <a:srgbClr val="21409A"/>
              </a:solidFill>
              <a:latin typeface="Avenir Next LT Pro" panose="020B0504020202020204" pitchFamily="34" charset="0"/>
              <a:ea typeface="Calibri"/>
              <a:cs typeface="Calibri"/>
            </a:endParaRPr>
          </a:p>
        </p:txBody>
      </p:sp>
    </p:spTree>
    <p:extLst>
      <p:ext uri="{BB962C8B-B14F-4D97-AF65-F5344CB8AC3E}">
        <p14:creationId xmlns:p14="http://schemas.microsoft.com/office/powerpoint/2010/main" val="2981236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AutoShape 2">
            <a:extLst>
              <a:ext uri="{FF2B5EF4-FFF2-40B4-BE49-F238E27FC236}">
                <a16:creationId xmlns:a16="http://schemas.microsoft.com/office/drawing/2014/main" id="{08F773D3-FCE2-E7A6-C23E-B9A35C93F9C1}"/>
              </a:ext>
            </a:extLst>
          </p:cNvPr>
          <p:cNvSpPr>
            <a:spLocks noGrp="1" noChangeArrowheads="1"/>
          </p:cNvSpPr>
          <p:nvPr>
            <p:ph type="title"/>
          </p:nvPr>
        </p:nvSpPr>
        <p:spPr>
          <a:xfrm>
            <a:off x="1229927" y="1028701"/>
            <a:ext cx="7625549" cy="571500"/>
          </a:xfrm>
          <a:ln>
            <a:noFill/>
          </a:ln>
        </p:spPr>
        <p:txBody>
          <a:bodyPr>
            <a:normAutofit fontScale="90000"/>
          </a:bodyPr>
          <a:lstStyle/>
          <a:p>
            <a:pPr>
              <a:defRPr/>
            </a:pP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What is a HERS Rating?  </a:t>
            </a:r>
            <a:r>
              <a:rPr lang="en-US" sz="2700" dirty="0">
                <a:latin typeface="Arial" panose="020B0604020202020204" pitchFamily="34" charset="0"/>
                <a:cs typeface="Arial" panose="020B0604020202020204" pitchFamily="34" charset="0"/>
              </a:rPr>
              <a:t>(</a:t>
            </a:r>
            <a:r>
              <a:rPr lang="en-US" sz="2025" dirty="0">
                <a:latin typeface="Arial" panose="020B0604020202020204" pitchFamily="34" charset="0"/>
                <a:cs typeface="Arial" panose="020B0604020202020204" pitchFamily="34" charset="0"/>
              </a:rPr>
              <a:t>Home Energy Rating System)</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solidFill>
                  <a:srgbClr val="008000"/>
                </a:solidFill>
                <a:latin typeface="Arial" panose="020B0604020202020204" pitchFamily="34" charset="0"/>
                <a:cs typeface="Arial" panose="020B0604020202020204" pitchFamily="34" charset="0"/>
              </a:rPr>
            </a:br>
            <a:r>
              <a:rPr lang="en-US" dirty="0">
                <a:solidFill>
                  <a:srgbClr val="008000"/>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27011" name="Rectangle 3">
            <a:extLst>
              <a:ext uri="{FF2B5EF4-FFF2-40B4-BE49-F238E27FC236}">
                <a16:creationId xmlns:a16="http://schemas.microsoft.com/office/drawing/2014/main" id="{21BA5499-3FE6-4A36-DC70-08C8E4DFDAD6}"/>
              </a:ext>
            </a:extLst>
          </p:cNvPr>
          <p:cNvSpPr>
            <a:spLocks noGrp="1" noChangeArrowheads="1"/>
          </p:cNvSpPr>
          <p:nvPr>
            <p:ph type="body" sz="quarter" idx="13"/>
          </p:nvPr>
        </p:nvSpPr>
        <p:spPr>
          <a:xfrm>
            <a:off x="816745" y="2057400"/>
            <a:ext cx="5278770" cy="3526594"/>
          </a:xfrm>
        </p:spPr>
        <p:txBody>
          <a:bodyPr>
            <a:normAutofit lnSpcReduction="10000"/>
          </a:bodyPr>
          <a:lstStyle/>
          <a:p>
            <a:pPr>
              <a:buFont typeface="Wingdings" panose="05000000000000000000" pitchFamily="2" charset="2"/>
              <a:buNone/>
              <a:defRPr/>
            </a:pPr>
            <a:r>
              <a:rPr lang="en-US" sz="1800" b="1" dirty="0">
                <a:solidFill>
                  <a:srgbClr val="00040C"/>
                </a:solidFill>
              </a:rPr>
              <a:t>Annualized energy analysis</a:t>
            </a:r>
          </a:p>
          <a:p>
            <a:pPr>
              <a:defRPr/>
            </a:pPr>
            <a:r>
              <a:rPr lang="en-US" sz="1800" dirty="0">
                <a:solidFill>
                  <a:srgbClr val="00040C"/>
                </a:solidFill>
              </a:rPr>
              <a:t>Heating, cooling, water heating</a:t>
            </a:r>
          </a:p>
          <a:p>
            <a:pPr>
              <a:defRPr/>
            </a:pPr>
            <a:r>
              <a:rPr lang="en-US" sz="1800" dirty="0">
                <a:solidFill>
                  <a:srgbClr val="00040C"/>
                </a:solidFill>
              </a:rPr>
              <a:t>Lighting and appliances</a:t>
            </a:r>
          </a:p>
          <a:p>
            <a:pPr>
              <a:buFont typeface="Wingdings" panose="05000000000000000000" pitchFamily="2" charset="2"/>
              <a:buNone/>
              <a:defRPr/>
            </a:pPr>
            <a:r>
              <a:rPr lang="en-US" sz="1800" dirty="0">
                <a:solidFill>
                  <a:srgbClr val="00040C"/>
                </a:solidFill>
              </a:rPr>
              <a:t>   </a:t>
            </a:r>
          </a:p>
          <a:p>
            <a:pPr>
              <a:buFont typeface="Wingdings" panose="05000000000000000000" pitchFamily="2" charset="2"/>
              <a:buNone/>
              <a:defRPr/>
            </a:pPr>
            <a:r>
              <a:rPr lang="en-US" sz="1800" b="1" dirty="0">
                <a:solidFill>
                  <a:srgbClr val="00040C"/>
                </a:solidFill>
              </a:rPr>
              <a:t>Reference Home</a:t>
            </a:r>
          </a:p>
          <a:p>
            <a:pPr>
              <a:defRPr/>
            </a:pPr>
            <a:r>
              <a:rPr lang="en-US" sz="1800" dirty="0">
                <a:solidFill>
                  <a:srgbClr val="00040C"/>
                </a:solidFill>
              </a:rPr>
              <a:t>Based on IECC </a:t>
            </a:r>
            <a:r>
              <a:rPr lang="en-US" sz="1800" b="1" dirty="0">
                <a:solidFill>
                  <a:srgbClr val="00040C"/>
                </a:solidFill>
              </a:rPr>
              <a:t>2006</a:t>
            </a:r>
            <a:r>
              <a:rPr lang="en-US" sz="1800" dirty="0">
                <a:solidFill>
                  <a:srgbClr val="00040C"/>
                </a:solidFill>
              </a:rPr>
              <a:t> Code </a:t>
            </a:r>
          </a:p>
          <a:p>
            <a:pPr>
              <a:buFont typeface="Wingdings" panose="05000000000000000000" pitchFamily="2" charset="2"/>
              <a:buNone/>
              <a:defRPr/>
            </a:pPr>
            <a:r>
              <a:rPr lang="en-US" sz="1800" dirty="0">
                <a:solidFill>
                  <a:srgbClr val="00040C"/>
                </a:solidFill>
              </a:rPr>
              <a:t>     (International Energy Conservation Code)  Defined as 100 Points</a:t>
            </a:r>
          </a:p>
          <a:p>
            <a:pPr>
              <a:defRPr/>
            </a:pPr>
            <a:r>
              <a:rPr lang="en-US" sz="1800" dirty="0">
                <a:solidFill>
                  <a:srgbClr val="00040C"/>
                </a:solidFill>
              </a:rPr>
              <a:t>1 percent change in consumption = 1 point</a:t>
            </a:r>
            <a:endParaRPr lang="en-US" dirty="0">
              <a:solidFill>
                <a:srgbClr val="00040C"/>
              </a:solidFill>
            </a:endParaRPr>
          </a:p>
          <a:p>
            <a:pPr algn="ctr">
              <a:buFont typeface="Wingdings" panose="05000000000000000000" pitchFamily="2" charset="2"/>
              <a:buNone/>
              <a:defRPr/>
            </a:pPr>
            <a:endParaRPr lang="en-US" sz="1050" b="1" dirty="0">
              <a:solidFill>
                <a:srgbClr val="00040C"/>
              </a:solidFill>
            </a:endParaRPr>
          </a:p>
          <a:p>
            <a:pPr algn="ctr">
              <a:buFont typeface="Wingdings" panose="05000000000000000000" pitchFamily="2" charset="2"/>
              <a:buNone/>
              <a:defRPr/>
            </a:pPr>
            <a:r>
              <a:rPr lang="en-US" sz="1800" b="1" dirty="0">
                <a:solidFill>
                  <a:srgbClr val="00040C"/>
                </a:solidFill>
              </a:rPr>
              <a:t>HERS 51 means about</a:t>
            </a:r>
          </a:p>
          <a:p>
            <a:pPr algn="ctr">
              <a:buFont typeface="Wingdings" panose="05000000000000000000" pitchFamily="2" charset="2"/>
              <a:buNone/>
              <a:defRPr/>
            </a:pPr>
            <a:r>
              <a:rPr lang="en-US" sz="1800" b="1" dirty="0">
                <a:solidFill>
                  <a:srgbClr val="00040C"/>
                </a:solidFill>
              </a:rPr>
              <a:t>49% more efficient than reference home</a:t>
            </a:r>
          </a:p>
          <a:p>
            <a:pPr>
              <a:buFont typeface="Wingdings" panose="05000000000000000000" pitchFamily="2" charset="2"/>
              <a:buNone/>
              <a:defRPr/>
            </a:pPr>
            <a:endParaRPr lang="en-US" sz="1800" b="1" dirty="0"/>
          </a:p>
        </p:txBody>
      </p:sp>
      <p:sp>
        <p:nvSpPr>
          <p:cNvPr id="19458" name="Slide Number Placeholder 5">
            <a:extLst>
              <a:ext uri="{FF2B5EF4-FFF2-40B4-BE49-F238E27FC236}">
                <a16:creationId xmlns:a16="http://schemas.microsoft.com/office/drawing/2014/main" id="{031449FD-E7A5-7F67-E958-576D1292CA05}"/>
              </a:ext>
            </a:extLst>
          </p:cNvPr>
          <p:cNvSpPr>
            <a:spLocks noGrp="1"/>
          </p:cNvSpPr>
          <p:nvPr>
            <p:ph type="sldNum" sz="quarter" idx="1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800">
                <a:solidFill>
                  <a:schemeClr val="tx1"/>
                </a:solidFill>
                <a:latin typeface="Times New Roman" panose="02020603050405020304" pitchFamily="18" charset="0"/>
                <a:cs typeface="Arial" panose="020B0604020202020204" pitchFamily="34" charset="0"/>
              </a:defRPr>
            </a:lvl1pPr>
            <a:lvl2pPr marL="557213" indent="-214313">
              <a:defRPr kumimoji="1" sz="1800">
                <a:solidFill>
                  <a:schemeClr val="tx1"/>
                </a:solidFill>
                <a:latin typeface="Times New Roman" panose="02020603050405020304" pitchFamily="18" charset="0"/>
                <a:cs typeface="Arial" panose="020B0604020202020204" pitchFamily="34" charset="0"/>
              </a:defRPr>
            </a:lvl2pPr>
            <a:lvl3pPr marL="857250" indent="-171450">
              <a:defRPr kumimoji="1" sz="1800">
                <a:solidFill>
                  <a:schemeClr val="tx1"/>
                </a:solidFill>
                <a:latin typeface="Times New Roman" panose="02020603050405020304" pitchFamily="18" charset="0"/>
                <a:cs typeface="Arial" panose="020B0604020202020204" pitchFamily="34" charset="0"/>
              </a:defRPr>
            </a:lvl3pPr>
            <a:lvl4pPr marL="1200150" indent="-171450">
              <a:defRPr kumimoji="1" sz="1800">
                <a:solidFill>
                  <a:schemeClr val="tx1"/>
                </a:solidFill>
                <a:latin typeface="Times New Roman" panose="02020603050405020304" pitchFamily="18" charset="0"/>
                <a:cs typeface="Arial" panose="020B0604020202020204" pitchFamily="34" charset="0"/>
              </a:defRPr>
            </a:lvl4pPr>
            <a:lvl5pPr marL="1543050" indent="-171450">
              <a:defRPr kumimoji="1" sz="1800">
                <a:solidFill>
                  <a:schemeClr val="tx1"/>
                </a:solidFill>
                <a:latin typeface="Times New Roman" panose="02020603050405020304" pitchFamily="18" charset="0"/>
                <a:cs typeface="Arial" panose="020B0604020202020204" pitchFamily="34" charset="0"/>
              </a:defRPr>
            </a:lvl5pPr>
            <a:lvl6pPr marL="1885950" indent="-171450" eaLnBrk="0" fontAlgn="base" hangingPunct="0">
              <a:spcBef>
                <a:spcPct val="0"/>
              </a:spcBef>
              <a:spcAft>
                <a:spcPct val="0"/>
              </a:spcAft>
              <a:defRPr kumimoji="1" sz="1800">
                <a:solidFill>
                  <a:schemeClr val="tx1"/>
                </a:solidFill>
                <a:latin typeface="Times New Roman" panose="02020603050405020304" pitchFamily="18" charset="0"/>
                <a:cs typeface="Arial" panose="020B0604020202020204" pitchFamily="34" charset="0"/>
              </a:defRPr>
            </a:lvl6pPr>
            <a:lvl7pPr marL="2228850" indent="-171450" eaLnBrk="0" fontAlgn="base" hangingPunct="0">
              <a:spcBef>
                <a:spcPct val="0"/>
              </a:spcBef>
              <a:spcAft>
                <a:spcPct val="0"/>
              </a:spcAft>
              <a:defRPr kumimoji="1" sz="1800">
                <a:solidFill>
                  <a:schemeClr val="tx1"/>
                </a:solidFill>
                <a:latin typeface="Times New Roman" panose="02020603050405020304" pitchFamily="18" charset="0"/>
                <a:cs typeface="Arial" panose="020B0604020202020204" pitchFamily="34" charset="0"/>
              </a:defRPr>
            </a:lvl7pPr>
            <a:lvl8pPr marL="2571750" indent="-171450" eaLnBrk="0" fontAlgn="base" hangingPunct="0">
              <a:spcBef>
                <a:spcPct val="0"/>
              </a:spcBef>
              <a:spcAft>
                <a:spcPct val="0"/>
              </a:spcAft>
              <a:defRPr kumimoji="1" sz="1800">
                <a:solidFill>
                  <a:schemeClr val="tx1"/>
                </a:solidFill>
                <a:latin typeface="Times New Roman" panose="02020603050405020304" pitchFamily="18" charset="0"/>
                <a:cs typeface="Arial" panose="020B0604020202020204" pitchFamily="34" charset="0"/>
              </a:defRPr>
            </a:lvl8pPr>
            <a:lvl9pPr marL="2914650" indent="-171450" eaLnBrk="0" fontAlgn="base" hangingPunct="0">
              <a:spcBef>
                <a:spcPct val="0"/>
              </a:spcBef>
              <a:spcAft>
                <a:spcPct val="0"/>
              </a:spcAft>
              <a:defRPr kumimoji="1" sz="1800">
                <a:solidFill>
                  <a:schemeClr val="tx1"/>
                </a:solidFill>
                <a:latin typeface="Times New Roman" panose="02020603050405020304" pitchFamily="18" charset="0"/>
                <a:cs typeface="Arial" panose="020B0604020202020204" pitchFamily="34" charset="0"/>
              </a:defRPr>
            </a:lvl9pPr>
          </a:lstStyle>
          <a:p>
            <a:fld id="{C960ED9A-93D6-4E78-9161-254CD8B1A2A8}" type="slidenum">
              <a:rPr kumimoji="0" lang="en-US" altLang="en-US" sz="1200">
                <a:solidFill>
                  <a:schemeClr val="bg1"/>
                </a:solidFill>
                <a:latin typeface="Arial" panose="020B0604020202020204" pitchFamily="34" charset="0"/>
              </a:rPr>
              <a:pPr/>
              <a:t>13</a:t>
            </a:fld>
            <a:endParaRPr kumimoji="0" lang="en-US" altLang="en-US" sz="1200" dirty="0">
              <a:solidFill>
                <a:schemeClr val="bg1"/>
              </a:solidFill>
              <a:latin typeface="Arial" panose="020B0604020202020204" pitchFamily="34" charset="0"/>
            </a:endParaRPr>
          </a:p>
        </p:txBody>
      </p:sp>
      <p:pic>
        <p:nvPicPr>
          <p:cNvPr id="19461" name="Picture 4">
            <a:extLst>
              <a:ext uri="{FF2B5EF4-FFF2-40B4-BE49-F238E27FC236}">
                <a16:creationId xmlns:a16="http://schemas.microsoft.com/office/drawing/2014/main" id="{A9B0B63C-B5CF-0B4E-7BD8-1C82458CF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511" y="1849331"/>
            <a:ext cx="2140744" cy="390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D16B3D2-EC96-1770-9E13-AB276BC17850}"/>
              </a:ext>
            </a:extLst>
          </p:cNvPr>
          <p:cNvSpPr/>
          <p:nvPr/>
        </p:nvSpPr>
        <p:spPr>
          <a:xfrm>
            <a:off x="7519387" y="3801360"/>
            <a:ext cx="716872" cy="612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Arrow: Pentagon 2">
            <a:extLst>
              <a:ext uri="{FF2B5EF4-FFF2-40B4-BE49-F238E27FC236}">
                <a16:creationId xmlns:a16="http://schemas.microsoft.com/office/drawing/2014/main" id="{2EDD3627-37CD-DB04-80DD-B5E3738DB312}"/>
              </a:ext>
            </a:extLst>
          </p:cNvPr>
          <p:cNvSpPr/>
          <p:nvPr/>
        </p:nvSpPr>
        <p:spPr>
          <a:xfrm rot="10800000">
            <a:off x="7283425" y="4100093"/>
            <a:ext cx="764589" cy="555410"/>
          </a:xfrm>
          <a:prstGeom prst="homePlat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Box 3">
            <a:extLst>
              <a:ext uri="{FF2B5EF4-FFF2-40B4-BE49-F238E27FC236}">
                <a16:creationId xmlns:a16="http://schemas.microsoft.com/office/drawing/2014/main" id="{AE569C0E-F4B4-FA96-EFA6-A195F9C6D074}"/>
              </a:ext>
            </a:extLst>
          </p:cNvPr>
          <p:cNvSpPr txBox="1"/>
          <p:nvPr/>
        </p:nvSpPr>
        <p:spPr>
          <a:xfrm>
            <a:off x="7562824" y="4177317"/>
            <a:ext cx="716872" cy="473206"/>
          </a:xfrm>
          <a:prstGeom prst="rect">
            <a:avLst/>
          </a:prstGeom>
          <a:noFill/>
        </p:spPr>
        <p:txBody>
          <a:bodyPr wrap="square" rtlCol="0">
            <a:spAutoFit/>
          </a:bodyPr>
          <a:lstStyle/>
          <a:p>
            <a:r>
              <a:rPr lang="en-US" sz="825" b="1" dirty="0">
                <a:latin typeface="Arial Narrow" panose="020B0606020202030204" pitchFamily="34" charset="0"/>
              </a:rPr>
              <a:t>2021 Ave. MA home = 51</a:t>
            </a:r>
          </a:p>
        </p:txBody>
      </p:sp>
      <p:sp>
        <p:nvSpPr>
          <p:cNvPr id="5" name="TextBox 4">
            <a:extLst>
              <a:ext uri="{FF2B5EF4-FFF2-40B4-BE49-F238E27FC236}">
                <a16:creationId xmlns:a16="http://schemas.microsoft.com/office/drawing/2014/main" id="{EE006BF9-BDB1-23A6-8FEA-0A9EF3B00423}"/>
              </a:ext>
            </a:extLst>
          </p:cNvPr>
          <p:cNvSpPr txBox="1"/>
          <p:nvPr/>
        </p:nvSpPr>
        <p:spPr>
          <a:xfrm>
            <a:off x="6431873" y="3524361"/>
            <a:ext cx="639192" cy="253916"/>
          </a:xfrm>
          <a:prstGeom prst="rect">
            <a:avLst/>
          </a:prstGeom>
          <a:noFill/>
        </p:spPr>
        <p:txBody>
          <a:bodyPr wrap="square" rtlCol="0">
            <a:spAutoFit/>
          </a:bodyPr>
          <a:lstStyle/>
          <a:p>
            <a:pPr algn="ctr"/>
            <a:r>
              <a:rPr lang="en-US" sz="1050" b="1" dirty="0">
                <a:latin typeface="Arial Narrow" panose="020B0606020202030204" pitchFamily="34" charset="0"/>
              </a:rPr>
              <a:t>(2006)</a:t>
            </a:r>
          </a:p>
        </p:txBody>
      </p:sp>
    </p:spTree>
    <p:extLst>
      <p:ext uri="{BB962C8B-B14F-4D97-AF65-F5344CB8AC3E}">
        <p14:creationId xmlns:p14="http://schemas.microsoft.com/office/powerpoint/2010/main" val="3507316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AutoShape 2"/>
          <p:cNvSpPr>
            <a:spLocks noGrp="1" noChangeArrowheads="1"/>
          </p:cNvSpPr>
          <p:nvPr>
            <p:ph type="title"/>
          </p:nvPr>
        </p:nvSpPr>
        <p:spPr>
          <a:xfrm>
            <a:off x="990600" y="76200"/>
            <a:ext cx="7162800" cy="762000"/>
          </a:xfrm>
          <a:ln>
            <a:solidFill>
              <a:schemeClr val="accent6">
                <a:lumMod val="50000"/>
              </a:schemeClr>
            </a:solidFill>
          </a:ln>
        </p:spPr>
        <p:txBody>
          <a:bodyPr/>
          <a:lstStyle/>
          <a:p>
            <a:pPr>
              <a:defRPr/>
            </a:pPr>
            <a:br>
              <a:rPr lang="en-US" dirty="0"/>
            </a:br>
            <a:r>
              <a:rPr lang="en-US" dirty="0"/>
              <a:t> </a:t>
            </a:r>
            <a:br>
              <a:rPr lang="en-US" dirty="0"/>
            </a:br>
            <a:br>
              <a:rPr lang="en-US" dirty="0"/>
            </a:br>
            <a:br>
              <a:rPr lang="en-US" dirty="0"/>
            </a:br>
            <a:br>
              <a:rPr lang="en-US" dirty="0"/>
            </a:br>
            <a:br>
              <a:rPr lang="en-US" dirty="0"/>
            </a:br>
            <a:r>
              <a:rPr lang="en-US" dirty="0">
                <a:solidFill>
                  <a:srgbClr val="008000"/>
                </a:solidFill>
              </a:rPr>
              <a:t> </a:t>
            </a:r>
            <a:r>
              <a:rPr lang="en-US" dirty="0">
                <a:latin typeface="Century Gothic" panose="020B0502020202020204" pitchFamily="34" charset="0"/>
              </a:rPr>
              <a:t>Why Test Performance?              </a:t>
            </a:r>
          </a:p>
        </p:txBody>
      </p:sp>
      <p:sp>
        <p:nvSpPr>
          <p:cNvPr id="427011" name="Rectangle 3"/>
          <p:cNvSpPr>
            <a:spLocks noGrp="1" noChangeArrowheads="1"/>
          </p:cNvSpPr>
          <p:nvPr>
            <p:ph idx="1"/>
          </p:nvPr>
        </p:nvSpPr>
        <p:spPr>
          <a:xfrm>
            <a:off x="914400" y="1295400"/>
            <a:ext cx="3733800" cy="4724400"/>
          </a:xfrm>
        </p:spPr>
        <p:txBody>
          <a:bodyPr/>
          <a:lstStyle/>
          <a:p>
            <a:pPr>
              <a:defRPr/>
            </a:pPr>
            <a:r>
              <a:rPr lang="en-US" sz="2000" dirty="0">
                <a:solidFill>
                  <a:srgbClr val="00040C"/>
                </a:solidFill>
                <a:latin typeface="Century Gothic" panose="020B0502020202020204" pitchFamily="34" charset="0"/>
              </a:rPr>
              <a:t>Prescriptive codes don’t guarantee good installation, </a:t>
            </a:r>
          </a:p>
          <a:p>
            <a:pPr>
              <a:buFont typeface="Wingdings" pitchFamily="2" charset="2"/>
              <a:buNone/>
              <a:defRPr/>
            </a:pPr>
            <a:r>
              <a:rPr lang="en-US" sz="2000" dirty="0">
                <a:solidFill>
                  <a:srgbClr val="00040C"/>
                </a:solidFill>
                <a:latin typeface="Century Gothic" panose="020B0502020202020204" pitchFamily="34" charset="0"/>
              </a:rPr>
              <a:t>	air and water tightness,</a:t>
            </a:r>
          </a:p>
          <a:p>
            <a:pPr>
              <a:buFont typeface="Wingdings" pitchFamily="2" charset="2"/>
              <a:buNone/>
              <a:defRPr/>
            </a:pPr>
            <a:r>
              <a:rPr lang="en-US" sz="2000" dirty="0">
                <a:solidFill>
                  <a:srgbClr val="00040C"/>
                </a:solidFill>
                <a:latin typeface="Century Gothic" panose="020B0502020202020204" pitchFamily="34" charset="0"/>
              </a:rPr>
              <a:t>	or that thermal insulation is effective.</a:t>
            </a:r>
          </a:p>
          <a:p>
            <a:pPr>
              <a:defRPr/>
            </a:pPr>
            <a:r>
              <a:rPr lang="en-US" sz="2000" dirty="0">
                <a:solidFill>
                  <a:srgbClr val="00040C"/>
                </a:solidFill>
                <a:latin typeface="Century Gothic" panose="020B0502020202020204" pitchFamily="34" charset="0"/>
              </a:rPr>
              <a:t>Small air gaps can</a:t>
            </a:r>
          </a:p>
          <a:p>
            <a:pPr>
              <a:buFont typeface="Wingdings" pitchFamily="2" charset="2"/>
              <a:buNone/>
              <a:defRPr/>
            </a:pPr>
            <a:r>
              <a:rPr lang="en-US" sz="2000" dirty="0">
                <a:solidFill>
                  <a:srgbClr val="00040C"/>
                </a:solidFill>
                <a:latin typeface="Century Gothic" panose="020B0502020202020204" pitchFamily="34" charset="0"/>
              </a:rPr>
              <a:t>	reduce insulation R-values by 50% or more.</a:t>
            </a:r>
          </a:p>
          <a:p>
            <a:pPr>
              <a:defRPr/>
            </a:pPr>
            <a:r>
              <a:rPr lang="en-US" sz="2000" dirty="0">
                <a:solidFill>
                  <a:srgbClr val="00040C"/>
                </a:solidFill>
                <a:latin typeface="Century Gothic" panose="020B0502020202020204" pitchFamily="34" charset="0"/>
              </a:rPr>
              <a:t>HERS Raters provide third party verification</a:t>
            </a:r>
          </a:p>
          <a:p>
            <a:pPr>
              <a:buFont typeface="Wingdings" pitchFamily="2" charset="2"/>
              <a:buNone/>
              <a:defRPr/>
            </a:pPr>
            <a:endParaRPr lang="en-US" sz="2400" dirty="0">
              <a:solidFill>
                <a:srgbClr val="00040C"/>
              </a:solidFill>
            </a:endParaRPr>
          </a:p>
          <a:p>
            <a:pPr>
              <a:buFont typeface="Wingdings" pitchFamily="2" charset="2"/>
              <a:buNone/>
              <a:defRPr/>
            </a:pPr>
            <a:r>
              <a:rPr lang="en-US" sz="2400" b="1" dirty="0">
                <a:solidFill>
                  <a:srgbClr val="00040C"/>
                </a:solidFill>
                <a:cs typeface="Arial" pitchFamily="34" charset="0"/>
              </a:rPr>
              <a:t> </a:t>
            </a:r>
          </a:p>
        </p:txBody>
      </p:sp>
      <p:sp>
        <p:nvSpPr>
          <p:cNvPr id="23556"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cs typeface="Arial" charset="0"/>
              </a:defRPr>
            </a:lvl1pPr>
            <a:lvl2pPr marL="742950" indent="-285750">
              <a:defRPr kumimoji="1" sz="2400">
                <a:solidFill>
                  <a:schemeClr val="tx1"/>
                </a:solidFill>
                <a:latin typeface="Times New Roman" pitchFamily="18" charset="0"/>
                <a:cs typeface="Arial" charset="0"/>
              </a:defRPr>
            </a:lvl2pPr>
            <a:lvl3pPr marL="1143000" indent="-228600">
              <a:defRPr kumimoji="1" sz="2400">
                <a:solidFill>
                  <a:schemeClr val="tx1"/>
                </a:solidFill>
                <a:latin typeface="Times New Roman" pitchFamily="18" charset="0"/>
                <a:cs typeface="Arial" charset="0"/>
              </a:defRPr>
            </a:lvl3pPr>
            <a:lvl4pPr marL="1600200" indent="-228600">
              <a:defRPr kumimoji="1" sz="2400">
                <a:solidFill>
                  <a:schemeClr val="tx1"/>
                </a:solidFill>
                <a:latin typeface="Times New Roman" pitchFamily="18" charset="0"/>
                <a:cs typeface="Arial" charset="0"/>
              </a:defRPr>
            </a:lvl4pPr>
            <a:lvl5pPr marL="2057400" indent="-22860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fld id="{48939BF1-3BB0-49DC-8821-DFE43ECD7A57}" type="slidenum">
              <a:rPr kumimoji="0" lang="en-US" altLang="en-US" sz="1600">
                <a:solidFill>
                  <a:srgbClr val="FFFFFF"/>
                </a:solidFill>
                <a:latin typeface="Arial" charset="0"/>
              </a:rPr>
              <a:pPr/>
              <a:t>14</a:t>
            </a:fld>
            <a:endParaRPr kumimoji="0" lang="en-US" altLang="en-US" sz="1600" dirty="0">
              <a:solidFill>
                <a:srgbClr val="FFFFFF"/>
              </a:solidFill>
              <a:latin typeface="Arial" charset="0"/>
            </a:endParaRPr>
          </a:p>
        </p:txBody>
      </p:sp>
      <p:pic>
        <p:nvPicPr>
          <p:cNvPr id="235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75" y="990600"/>
            <a:ext cx="43656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606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88386E3-7DF9-6E72-E855-B6F068C47B99}"/>
              </a:ext>
            </a:extLst>
          </p:cNvPr>
          <p:cNvSpPr txBox="1">
            <a:spLocks/>
          </p:cNvSpPr>
          <p:nvPr/>
        </p:nvSpPr>
        <p:spPr>
          <a:xfrm>
            <a:off x="914400" y="1220575"/>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dirty="0">
                <a:solidFill>
                  <a:srgbClr val="21409A"/>
                </a:solidFill>
                <a:latin typeface="Avenir Next LT Pro Demi" panose="020B0704020202020204" pitchFamily="34" charset="0"/>
                <a:ea typeface="Calibri"/>
                <a:cs typeface="Calibri"/>
              </a:rPr>
              <a:t>Residential Low-Rise Stretch Code </a:t>
            </a:r>
          </a:p>
          <a:p>
            <a:pPr marL="0" indent="0">
              <a:lnSpc>
                <a:spcPct val="100000"/>
              </a:lnSpc>
              <a:spcBef>
                <a:spcPts val="0"/>
              </a:spcBef>
              <a:buNone/>
            </a:pPr>
            <a:r>
              <a:rPr lang="en-US" sz="2100" i="1" dirty="0">
                <a:solidFill>
                  <a:srgbClr val="21409A"/>
                </a:solidFill>
                <a:latin typeface="Avenir Next LT Pro" panose="020B0504020202020204" pitchFamily="34" charset="0"/>
                <a:ea typeface="Calibri"/>
                <a:cs typeface="Calibri"/>
              </a:rPr>
              <a:t>Compliance Pathways:</a:t>
            </a:r>
          </a:p>
        </p:txBody>
      </p:sp>
      <p:graphicFrame>
        <p:nvGraphicFramePr>
          <p:cNvPr id="8" name="Table 7">
            <a:extLst>
              <a:ext uri="{FF2B5EF4-FFF2-40B4-BE49-F238E27FC236}">
                <a16:creationId xmlns:a16="http://schemas.microsoft.com/office/drawing/2014/main" id="{DF4B0447-6270-8BFD-1EEC-AA37392B0DEA}"/>
              </a:ext>
            </a:extLst>
          </p:cNvPr>
          <p:cNvGraphicFramePr>
            <a:graphicFrameLocks noGrp="1"/>
          </p:cNvGraphicFramePr>
          <p:nvPr>
            <p:extLst>
              <p:ext uri="{D42A27DB-BD31-4B8C-83A1-F6EECF244321}">
                <p14:modId xmlns:p14="http://schemas.microsoft.com/office/powerpoint/2010/main" val="1961198958"/>
              </p:ext>
            </p:extLst>
          </p:nvPr>
        </p:nvGraphicFramePr>
        <p:xfrm>
          <a:off x="990600" y="1981200"/>
          <a:ext cx="7996073" cy="1405996"/>
        </p:xfrm>
        <a:graphic>
          <a:graphicData uri="http://schemas.openxmlformats.org/drawingml/2006/table">
            <a:tbl>
              <a:tblPr firstRow="1" bandRow="1">
                <a:tableStyleId>{93296810-A885-4BE3-A3E7-6D5BEEA58F35}</a:tableStyleId>
              </a:tblPr>
              <a:tblGrid>
                <a:gridCol w="3936329">
                  <a:extLst>
                    <a:ext uri="{9D8B030D-6E8A-4147-A177-3AD203B41FA5}">
                      <a16:colId xmlns:a16="http://schemas.microsoft.com/office/drawing/2014/main" val="79612558"/>
                    </a:ext>
                  </a:extLst>
                </a:gridCol>
                <a:gridCol w="4059744">
                  <a:extLst>
                    <a:ext uri="{9D8B030D-6E8A-4147-A177-3AD203B41FA5}">
                      <a16:colId xmlns:a16="http://schemas.microsoft.com/office/drawing/2014/main" val="525027593"/>
                    </a:ext>
                  </a:extLst>
                </a:gridCol>
              </a:tblGrid>
              <a:tr h="377296">
                <a:tc gridSpan="2">
                  <a:txBody>
                    <a:bodyPr/>
                    <a:lstStyle/>
                    <a:p>
                      <a:r>
                        <a:rPr kumimoji="0" lang="en-US" sz="1500" b="1" i="0" u="none" strike="noStrike" kern="1200" cap="none" spc="0" normalizeH="0" baseline="0" noProof="0">
                          <a:ln>
                            <a:noFill/>
                          </a:ln>
                          <a:solidFill>
                            <a:srgbClr val="21409A"/>
                          </a:solidFill>
                          <a:effectLst/>
                          <a:uLnTx/>
                          <a:uFillTx/>
                          <a:latin typeface="Avenir Next LT Pro Demi" panose="020B0704020202020204" pitchFamily="34" charset="0"/>
                          <a:ea typeface="+mn-ea"/>
                          <a:cs typeface="Calibri"/>
                        </a:rPr>
                        <a:t>New Construction Permits </a:t>
                      </a:r>
                      <a:r>
                        <a:rPr lang="en-US" sz="1500" b="1" i="0" u="none" strike="noStrike" kern="1200" cap="none" spc="0" normalizeH="0" baseline="0" noProof="0">
                          <a:ln>
                            <a:noFill/>
                          </a:ln>
                          <a:solidFill>
                            <a:srgbClr val="21409A"/>
                          </a:solidFill>
                          <a:effectLst/>
                          <a:uLnTx/>
                          <a:uFillTx/>
                          <a:latin typeface="Avenir Next LT Pro" panose="020B0504020202020204" pitchFamily="34" charset="0"/>
                          <a:ea typeface="+mn-ea"/>
                          <a:cs typeface="Calibri"/>
                        </a:rPr>
                        <a:t>– </a:t>
                      </a:r>
                      <a:r>
                        <a:rPr lang="en-US" sz="1500" b="0" i="0" u="none" strike="noStrike" kern="1200" cap="none" spc="0" normalizeH="0" baseline="0" noProof="0">
                          <a:ln>
                            <a:noFill/>
                          </a:ln>
                          <a:solidFill>
                            <a:srgbClr val="21409A"/>
                          </a:solidFill>
                          <a:effectLst/>
                          <a:uLnTx/>
                          <a:uFillTx/>
                          <a:latin typeface="Avenir Next LT Pro" panose="020B0504020202020204" pitchFamily="34" charset="0"/>
                          <a:ea typeface="+mn-ea"/>
                          <a:cs typeface="Calibri"/>
                        </a:rPr>
                        <a:t>IECC/Stretch Code</a:t>
                      </a:r>
                      <a:r>
                        <a:rPr lang="en-US" sz="1500" b="1" i="0" u="none" strike="noStrike" kern="1200" cap="none" spc="0" normalizeH="0" baseline="0" noProof="0">
                          <a:ln>
                            <a:noFill/>
                          </a:ln>
                          <a:solidFill>
                            <a:srgbClr val="21409A"/>
                          </a:solidFill>
                          <a:effectLst/>
                          <a:uLnTx/>
                          <a:uFillTx/>
                          <a:latin typeface="Avenir Next LT Pro" panose="020B0504020202020204" pitchFamily="34" charset="0"/>
                          <a:ea typeface="+mn-ea"/>
                          <a:cs typeface="Calibri"/>
                        </a:rPr>
                        <a:t> </a:t>
                      </a:r>
                      <a:r>
                        <a:rPr lang="en-US" sz="1500" b="1" i="0" u="none" strike="noStrike" kern="1200" cap="none" spc="0" normalizeH="0" baseline="0" noProof="0">
                          <a:ln>
                            <a:noFill/>
                          </a:ln>
                          <a:solidFill>
                            <a:srgbClr val="21409A"/>
                          </a:solidFill>
                          <a:effectLst/>
                          <a:uLnTx/>
                          <a:uFillTx/>
                          <a:latin typeface="Avenir Next LT Pro Demi" panose="020B0704020202020204" pitchFamily="34" charset="0"/>
                          <a:ea typeface="+mn-ea"/>
                          <a:cs typeface="Calibri"/>
                        </a:rPr>
                        <a:t>Chapter 4</a:t>
                      </a:r>
                      <a:r>
                        <a:rPr kumimoji="0" lang="en-US" sz="1500" b="1" i="0" u="none" strike="noStrike" kern="1200" cap="none" spc="0" normalizeH="0" baseline="0" noProof="0">
                          <a:ln>
                            <a:noFill/>
                          </a:ln>
                          <a:solidFill>
                            <a:srgbClr val="21409A"/>
                          </a:solidFill>
                          <a:effectLst/>
                          <a:uLnTx/>
                          <a:uFillTx/>
                          <a:latin typeface="Avenir Next LT Pro Demi" panose="020B0704020202020204" pitchFamily="34" charset="0"/>
                          <a:ea typeface="+mn-ea"/>
                          <a:cs typeface="Calibri"/>
                        </a:rPr>
                        <a:t>: </a:t>
                      </a:r>
                      <a:endParaRPr lang="en-US" sz="1500">
                        <a:latin typeface="Avenir Next LT Pro Demi" panose="020B0704020202020204" pitchFamily="34" charset="0"/>
                        <a:cs typeface="Calibri"/>
                      </a:endParaRPr>
                    </a:p>
                  </a:txBody>
                  <a:tcPr marL="68580" marR="68580" marT="34290" marB="34290">
                    <a:solidFill>
                      <a:srgbClr val="64C938">
                        <a:alpha val="80000"/>
                      </a:srgbClr>
                    </a:solidFill>
                  </a:tcPr>
                </a:tc>
                <a:tc hMerge="1">
                  <a:txBody>
                    <a:bodyPr/>
                    <a:lstStyle/>
                    <a:p>
                      <a:endParaRPr lang="en-US"/>
                    </a:p>
                  </a:txBody>
                  <a:tcPr/>
                </a:tc>
                <a:extLst>
                  <a:ext uri="{0D108BD9-81ED-4DB2-BD59-A6C34878D82A}">
                    <a16:rowId xmlns:a16="http://schemas.microsoft.com/office/drawing/2014/main" val="321135409"/>
                  </a:ext>
                </a:extLst>
              </a:tr>
              <a:tr h="342900">
                <a:tc>
                  <a:txBody>
                    <a:bodyPr/>
                    <a:lstStyle/>
                    <a:p>
                      <a:r>
                        <a:rPr kumimoji="0" lang="en-US" sz="1400" i="0" u="none" strike="noStrike" kern="1200" cap="none" spc="0" normalizeH="0" baseline="0" noProof="0">
                          <a:ln>
                            <a:noFill/>
                          </a:ln>
                          <a:solidFill>
                            <a:srgbClr val="21409A"/>
                          </a:solidFill>
                          <a:effectLst/>
                          <a:uLnTx/>
                          <a:uFillTx/>
                          <a:latin typeface="Avenir Next LT Pro" panose="020B0504020202020204" pitchFamily="34" charset="0"/>
                          <a:ea typeface="+mn-ea"/>
                          <a:cs typeface="Calibri"/>
                        </a:rPr>
                        <a:t>New Dwelling units </a:t>
                      </a:r>
                      <a:endParaRPr lang="en-US" sz="1400">
                        <a:latin typeface="Avenir Next LT Pro" panose="020B0504020202020204" pitchFamily="34" charset="0"/>
                        <a:cs typeface="Calibri"/>
                      </a:endParaRPr>
                    </a:p>
                  </a:txBody>
                  <a:tcPr marL="68580" marR="68580" marT="34290" marB="34290">
                    <a:solidFill>
                      <a:srgbClr val="6EB447">
                        <a:alpha val="35000"/>
                      </a:srgbClr>
                    </a:solidFill>
                  </a:tcPr>
                </a:tc>
                <a:tc>
                  <a:txBody>
                    <a:bodyPr/>
                    <a:lstStyle/>
                    <a:p>
                      <a:r>
                        <a:rPr kumimoji="0" lang="en-US" sz="1400" b="0" i="0" u="none" strike="noStrike" kern="1200" cap="none" spc="0" normalizeH="0" baseline="0" noProof="0">
                          <a:ln>
                            <a:noFill/>
                          </a:ln>
                          <a:solidFill>
                            <a:srgbClr val="21409A"/>
                          </a:solidFill>
                          <a:effectLst/>
                          <a:uLnTx/>
                          <a:uFillTx/>
                          <a:latin typeface="Avenir Next LT Pro Demi" panose="020B0704020202020204" pitchFamily="34" charset="0"/>
                          <a:ea typeface="+mn-ea"/>
                          <a:cs typeface="Calibri"/>
                        </a:rPr>
                        <a:t>HERS</a:t>
                      </a:r>
                      <a:r>
                        <a:rPr kumimoji="0" lang="en-US" sz="1400" i="0" u="none" strike="noStrike" kern="1200" cap="none" spc="0" normalizeH="0" baseline="0" noProof="0">
                          <a:ln>
                            <a:noFill/>
                          </a:ln>
                          <a:solidFill>
                            <a:srgbClr val="21409A"/>
                          </a:solidFill>
                          <a:effectLst/>
                          <a:uLnTx/>
                          <a:uFillTx/>
                          <a:latin typeface="Avenir Next LT Pro" panose="020B0504020202020204" pitchFamily="34" charset="0"/>
                          <a:ea typeface="+mn-ea"/>
                          <a:cs typeface="Calibri"/>
                        </a:rPr>
                        <a:t> rating</a:t>
                      </a:r>
                      <a:endParaRPr lang="en-US" sz="1400">
                        <a:latin typeface="Avenir Next LT Pro" panose="020B0504020202020204" pitchFamily="34" charset="0"/>
                        <a:cs typeface="Calibri"/>
                      </a:endParaRPr>
                    </a:p>
                  </a:txBody>
                  <a:tcPr marL="68580" marR="68580" marT="34290" marB="34290">
                    <a:solidFill>
                      <a:srgbClr val="6EB447">
                        <a:alpha val="35000"/>
                      </a:srgbClr>
                    </a:solidFill>
                  </a:tcPr>
                </a:tc>
                <a:extLst>
                  <a:ext uri="{0D108BD9-81ED-4DB2-BD59-A6C34878D82A}">
                    <a16:rowId xmlns:a16="http://schemas.microsoft.com/office/drawing/2014/main" val="4196569014"/>
                  </a:ext>
                </a:extLst>
              </a:tr>
              <a:tr h="342900">
                <a:tc>
                  <a:txBody>
                    <a:bodyPr/>
                    <a:lstStyle/>
                    <a:p>
                      <a:r>
                        <a:rPr kumimoji="0" lang="en-US" sz="1400" i="0" u="none" strike="noStrike" kern="1200" cap="none" spc="0" normalizeH="0" baseline="0" noProof="0">
                          <a:ln>
                            <a:noFill/>
                          </a:ln>
                          <a:solidFill>
                            <a:srgbClr val="21409A"/>
                          </a:solidFill>
                          <a:effectLst/>
                          <a:uLnTx/>
                          <a:uFillTx/>
                          <a:latin typeface="Avenir Next LT Pro" panose="020B0504020202020204" pitchFamily="34" charset="0"/>
                          <a:ea typeface="+mn-ea"/>
                          <a:cs typeface="Calibri"/>
                        </a:rPr>
                        <a:t>Group R1 transient use e.g. hotel/motel </a:t>
                      </a:r>
                      <a:endParaRPr lang="en-US" sz="1400">
                        <a:latin typeface="Avenir Next LT Pro" panose="020B0504020202020204" pitchFamily="34" charset="0"/>
                        <a:cs typeface="Calibri"/>
                      </a:endParaRPr>
                    </a:p>
                  </a:txBody>
                  <a:tcPr marL="68580" marR="68580" marT="34290" marB="34290">
                    <a:solidFill>
                      <a:srgbClr val="6EB447">
                        <a:alpha val="10000"/>
                      </a:srgbClr>
                    </a:solidFill>
                  </a:tcPr>
                </a:tc>
                <a:tc>
                  <a:txBody>
                    <a:bodyPr/>
                    <a:lstStyle/>
                    <a:p>
                      <a:r>
                        <a:rPr lang="en-US" sz="1400" b="0">
                          <a:solidFill>
                            <a:srgbClr val="21409A"/>
                          </a:solidFill>
                          <a:latin typeface="Avenir Next LT Pro Demi" panose="020B0704020202020204" pitchFamily="34" charset="0"/>
                          <a:ea typeface="+mn-ea"/>
                          <a:cs typeface="Calibri"/>
                        </a:rPr>
                        <a:t>Prescriptive</a:t>
                      </a:r>
                      <a:r>
                        <a:rPr lang="en-US" sz="1400">
                          <a:solidFill>
                            <a:srgbClr val="21409A"/>
                          </a:solidFill>
                          <a:latin typeface="Avenir Next LT Pro" panose="020B0504020202020204" pitchFamily="34" charset="0"/>
                          <a:ea typeface="+mn-ea"/>
                          <a:cs typeface="Calibri"/>
                        </a:rPr>
                        <a:t> (</a:t>
                      </a:r>
                      <a:r>
                        <a:rPr lang="en-US" sz="1400" err="1">
                          <a:solidFill>
                            <a:srgbClr val="21409A"/>
                          </a:solidFill>
                          <a:latin typeface="Avenir Next LT Pro" panose="020B0504020202020204" pitchFamily="34" charset="0"/>
                          <a:ea typeface="+mn-ea"/>
                          <a:cs typeface="Calibri"/>
                        </a:rPr>
                        <a:t>REScheck</a:t>
                      </a:r>
                      <a:r>
                        <a:rPr lang="en-US" sz="1400">
                          <a:solidFill>
                            <a:srgbClr val="21409A"/>
                          </a:solidFill>
                          <a:latin typeface="Avenir Next LT Pro" panose="020B0504020202020204" pitchFamily="34" charset="0"/>
                          <a:ea typeface="+mn-ea"/>
                          <a:cs typeface="Calibri"/>
                        </a:rPr>
                        <a:t>)</a:t>
                      </a:r>
                      <a:endParaRPr lang="en-US" sz="1400">
                        <a:latin typeface="Avenir Next LT Pro" panose="020B0504020202020204" pitchFamily="34" charset="0"/>
                        <a:cs typeface="Calibri"/>
                      </a:endParaRPr>
                    </a:p>
                  </a:txBody>
                  <a:tcPr marL="68580" marR="68580" marT="34290" marB="34290">
                    <a:solidFill>
                      <a:srgbClr val="6EB447">
                        <a:alpha val="10000"/>
                      </a:srgbClr>
                    </a:solidFill>
                  </a:tcPr>
                </a:tc>
                <a:extLst>
                  <a:ext uri="{0D108BD9-81ED-4DB2-BD59-A6C34878D82A}">
                    <a16:rowId xmlns:a16="http://schemas.microsoft.com/office/drawing/2014/main" val="2888535555"/>
                  </a:ext>
                </a:extLst>
              </a:tr>
              <a:tr h="342900">
                <a:tc>
                  <a:txBody>
                    <a:bodyPr/>
                    <a:lstStyle/>
                    <a:p>
                      <a:pPr marL="0" algn="l" defTabSz="914400" rtl="0" eaLnBrk="1" latinLnBrk="0" hangingPunct="1"/>
                      <a:r>
                        <a:rPr kumimoji="0" lang="en-US" sz="1400" i="0" u="none" strike="noStrike" kern="1200" cap="none" spc="0" normalizeH="0" baseline="0">
                          <a:ln>
                            <a:noFill/>
                          </a:ln>
                          <a:solidFill>
                            <a:srgbClr val="21409A"/>
                          </a:solidFill>
                          <a:effectLst/>
                          <a:uLnTx/>
                          <a:uFillTx/>
                          <a:latin typeface="Avenir Next LT Pro" panose="020B0504020202020204" pitchFamily="34" charset="0"/>
                          <a:ea typeface="+mn-ea"/>
                          <a:cs typeface="Calibri"/>
                        </a:rPr>
                        <a:t>Any building</a:t>
                      </a:r>
                    </a:p>
                  </a:txBody>
                  <a:tcPr marL="68580" marR="68580" marT="34290" marB="34290">
                    <a:solidFill>
                      <a:srgbClr val="6EB447">
                        <a:alpha val="35000"/>
                      </a:srgbClr>
                    </a:solidFill>
                  </a:tcPr>
                </a:tc>
                <a:tc>
                  <a:txBody>
                    <a:bodyPr/>
                    <a:lstStyle/>
                    <a:p>
                      <a:pPr marL="0" algn="l" defTabSz="914400" rtl="0" eaLnBrk="1" latinLnBrk="0" hangingPunct="1"/>
                      <a:r>
                        <a:rPr kumimoji="0" lang="en-US" sz="1400" b="1" i="0" u="none" strike="noStrike" kern="1200" cap="none" spc="0" normalizeH="0" baseline="0" dirty="0">
                          <a:ln>
                            <a:noFill/>
                          </a:ln>
                          <a:solidFill>
                            <a:srgbClr val="21409A"/>
                          </a:solidFill>
                          <a:effectLst/>
                          <a:uLnTx/>
                          <a:uFillTx/>
                          <a:latin typeface="Avenir Next LT Pro Demi" panose="020B0704020202020204" pitchFamily="34" charset="0"/>
                          <a:ea typeface="+mn-ea"/>
                          <a:cs typeface="Calibri"/>
                        </a:rPr>
                        <a:t>Passive </a:t>
                      </a:r>
                      <a:r>
                        <a:rPr lang="en-US" sz="1400" b="1" i="0" u="none" strike="noStrike" kern="1200" cap="none" spc="0" normalizeH="0" baseline="0" dirty="0">
                          <a:ln>
                            <a:noFill/>
                          </a:ln>
                          <a:solidFill>
                            <a:srgbClr val="21409A"/>
                          </a:solidFill>
                          <a:effectLst/>
                          <a:uLnTx/>
                          <a:uFillTx/>
                          <a:latin typeface="Avenir Next LT Pro Demi" panose="020B0704020202020204" pitchFamily="34" charset="0"/>
                          <a:ea typeface="+mn-ea"/>
                          <a:cs typeface="Calibri"/>
                        </a:rPr>
                        <a:t>House</a:t>
                      </a:r>
                      <a:r>
                        <a:rPr kumimoji="0" lang="en-US" sz="1400" i="0" u="none" strike="noStrike" kern="1200" cap="none" spc="0" normalizeH="0" baseline="0" dirty="0">
                          <a:ln>
                            <a:noFill/>
                          </a:ln>
                          <a:solidFill>
                            <a:srgbClr val="21409A"/>
                          </a:solidFill>
                          <a:effectLst/>
                          <a:uLnTx/>
                          <a:uFillTx/>
                          <a:latin typeface="Avenir Next LT Pro Demi" panose="020B0704020202020204" pitchFamily="34" charset="0"/>
                          <a:ea typeface="+mn-ea"/>
                          <a:cs typeface="Calibri"/>
                        </a:rPr>
                        <a:t> </a:t>
                      </a:r>
                      <a:r>
                        <a:rPr kumimoji="0" lang="en-US" sz="1400" i="0" u="none" strike="noStrike" kern="1200" cap="none" spc="0" normalizeH="0" baseline="0" dirty="0">
                          <a:ln>
                            <a:noFill/>
                          </a:ln>
                          <a:solidFill>
                            <a:srgbClr val="21409A"/>
                          </a:solidFill>
                          <a:effectLst/>
                          <a:uLnTx/>
                          <a:uFillTx/>
                          <a:latin typeface="Avenir Next LT Pro" panose="020B0504020202020204" pitchFamily="34" charset="0"/>
                          <a:ea typeface="+mn-ea"/>
                          <a:cs typeface="Calibri"/>
                        </a:rPr>
                        <a:t>(</a:t>
                      </a:r>
                      <a:r>
                        <a:rPr kumimoji="0" lang="en-US" sz="1400" i="0" u="none" strike="noStrike" kern="1200" cap="none" spc="0" normalizeH="0" baseline="0" dirty="0" err="1">
                          <a:ln>
                            <a:noFill/>
                          </a:ln>
                          <a:solidFill>
                            <a:srgbClr val="21409A"/>
                          </a:solidFill>
                          <a:effectLst/>
                          <a:uLnTx/>
                          <a:uFillTx/>
                          <a:latin typeface="Avenir Next LT Pro" panose="020B0504020202020204" pitchFamily="34" charset="0"/>
                          <a:ea typeface="+mn-ea"/>
                          <a:cs typeface="Calibri"/>
                        </a:rPr>
                        <a:t>Phius</a:t>
                      </a:r>
                      <a:r>
                        <a:rPr kumimoji="0" lang="en-US" sz="1400" i="0" u="none" strike="noStrike" kern="1200" cap="none" spc="0" normalizeH="0" baseline="0" dirty="0">
                          <a:ln>
                            <a:noFill/>
                          </a:ln>
                          <a:solidFill>
                            <a:srgbClr val="21409A"/>
                          </a:solidFill>
                          <a:effectLst/>
                          <a:uLnTx/>
                          <a:uFillTx/>
                          <a:latin typeface="Avenir Next LT Pro" panose="020B0504020202020204" pitchFamily="34" charset="0"/>
                          <a:ea typeface="+mn-ea"/>
                          <a:cs typeface="Calibri"/>
                        </a:rPr>
                        <a:t> or PHI)</a:t>
                      </a:r>
                    </a:p>
                  </a:txBody>
                  <a:tcPr marL="68580" marR="68580" marT="34290" marB="34290">
                    <a:solidFill>
                      <a:srgbClr val="6EB447">
                        <a:alpha val="35000"/>
                      </a:srgbClr>
                    </a:solidFill>
                  </a:tcPr>
                </a:tc>
                <a:extLst>
                  <a:ext uri="{0D108BD9-81ED-4DB2-BD59-A6C34878D82A}">
                    <a16:rowId xmlns:a16="http://schemas.microsoft.com/office/drawing/2014/main" val="2484272150"/>
                  </a:ext>
                </a:extLst>
              </a:tr>
            </a:tbl>
          </a:graphicData>
        </a:graphic>
      </p:graphicFrame>
      <p:graphicFrame>
        <p:nvGraphicFramePr>
          <p:cNvPr id="10" name="Table 9">
            <a:extLst>
              <a:ext uri="{FF2B5EF4-FFF2-40B4-BE49-F238E27FC236}">
                <a16:creationId xmlns:a16="http://schemas.microsoft.com/office/drawing/2014/main" id="{BDB858C5-A5A5-61E5-4877-120A2218F95B}"/>
              </a:ext>
            </a:extLst>
          </p:cNvPr>
          <p:cNvGraphicFramePr>
            <a:graphicFrameLocks noGrp="1"/>
          </p:cNvGraphicFramePr>
          <p:nvPr>
            <p:extLst>
              <p:ext uri="{D42A27DB-BD31-4B8C-83A1-F6EECF244321}">
                <p14:modId xmlns:p14="http://schemas.microsoft.com/office/powerpoint/2010/main" val="903341583"/>
              </p:ext>
            </p:extLst>
          </p:nvPr>
        </p:nvGraphicFramePr>
        <p:xfrm>
          <a:off x="990600" y="3527096"/>
          <a:ext cx="8018631" cy="1924156"/>
        </p:xfrm>
        <a:graphic>
          <a:graphicData uri="http://schemas.openxmlformats.org/drawingml/2006/table">
            <a:tbl>
              <a:tblPr firstRow="1" bandRow="1">
                <a:tableStyleId>{93296810-A885-4BE3-A3E7-6D5BEEA58F35}</a:tableStyleId>
              </a:tblPr>
              <a:tblGrid>
                <a:gridCol w="3947434">
                  <a:extLst>
                    <a:ext uri="{9D8B030D-6E8A-4147-A177-3AD203B41FA5}">
                      <a16:colId xmlns:a16="http://schemas.microsoft.com/office/drawing/2014/main" val="79612558"/>
                    </a:ext>
                  </a:extLst>
                </a:gridCol>
                <a:gridCol w="4071197">
                  <a:extLst>
                    <a:ext uri="{9D8B030D-6E8A-4147-A177-3AD203B41FA5}">
                      <a16:colId xmlns:a16="http://schemas.microsoft.com/office/drawing/2014/main" val="525027593"/>
                    </a:ext>
                  </a:extLst>
                </a:gridCol>
              </a:tblGrid>
              <a:tr h="377296">
                <a:tc gridSpan="2">
                  <a:txBody>
                    <a:bodyPr/>
                    <a:lstStyle/>
                    <a:p>
                      <a:r>
                        <a:rPr kumimoji="0" lang="en-US" sz="1500" b="0" i="0" u="none" strike="noStrike" kern="1200" cap="none" spc="0" normalizeH="0" baseline="0" noProof="0">
                          <a:ln>
                            <a:noFill/>
                          </a:ln>
                          <a:solidFill>
                            <a:srgbClr val="2E3690"/>
                          </a:solidFill>
                          <a:effectLst/>
                          <a:uLnTx/>
                          <a:uFillTx/>
                          <a:latin typeface="Avenir Next LT Pro Demi"/>
                          <a:ea typeface="+mn-ea"/>
                          <a:cs typeface="Calibri"/>
                        </a:rPr>
                        <a:t>Existing Building Permits </a:t>
                      </a:r>
                      <a:r>
                        <a:rPr lang="en-US" sz="1500" b="0" i="0" u="none" strike="noStrike" kern="1200" cap="none" spc="0" normalizeH="0" baseline="0" noProof="0">
                          <a:ln>
                            <a:noFill/>
                          </a:ln>
                          <a:solidFill>
                            <a:srgbClr val="2E3690"/>
                          </a:solidFill>
                          <a:effectLst/>
                          <a:uLnTx/>
                          <a:uFillTx/>
                          <a:latin typeface="Avenir Next LT Pro Demi"/>
                          <a:ea typeface="+mn-ea"/>
                          <a:cs typeface="Calibri"/>
                        </a:rPr>
                        <a:t>–</a:t>
                      </a:r>
                      <a:r>
                        <a:rPr kumimoji="0" lang="en-US" sz="1500" b="0" i="0" u="none" strike="noStrike" kern="1200" cap="none" spc="0" normalizeH="0" baseline="0" noProof="0">
                          <a:ln>
                            <a:noFill/>
                          </a:ln>
                          <a:solidFill>
                            <a:srgbClr val="2E3690"/>
                          </a:solidFill>
                          <a:effectLst/>
                          <a:uLnTx/>
                          <a:uFillTx/>
                          <a:latin typeface="Avenir Next LT Pro Demi"/>
                          <a:ea typeface="+mn-ea"/>
                          <a:cs typeface="Calibri"/>
                        </a:rPr>
                        <a:t> </a:t>
                      </a:r>
                      <a:r>
                        <a:rPr kumimoji="0" lang="en-US" sz="1500" b="0" i="0" u="none" strike="noStrike" kern="1200" cap="none" spc="0" normalizeH="0" baseline="0" noProof="0">
                          <a:ln>
                            <a:noFill/>
                          </a:ln>
                          <a:solidFill>
                            <a:srgbClr val="2E3690"/>
                          </a:solidFill>
                          <a:effectLst/>
                          <a:uLnTx/>
                          <a:uFillTx/>
                          <a:latin typeface="Avenir Next LT Pro"/>
                          <a:ea typeface="+mn-ea"/>
                          <a:cs typeface="Calibri"/>
                        </a:rPr>
                        <a:t>IECC</a:t>
                      </a:r>
                      <a:r>
                        <a:rPr lang="en-US" sz="1500" b="0" i="0" u="none" strike="noStrike" kern="1200" cap="none" spc="0" normalizeH="0" baseline="0" noProof="0">
                          <a:ln>
                            <a:noFill/>
                          </a:ln>
                          <a:solidFill>
                            <a:srgbClr val="2E3690"/>
                          </a:solidFill>
                          <a:effectLst/>
                          <a:uLnTx/>
                          <a:uFillTx/>
                          <a:latin typeface="Avenir Next LT Pro"/>
                          <a:ea typeface="+mn-ea"/>
                          <a:cs typeface="Calibri"/>
                        </a:rPr>
                        <a:t>/Stretch Code</a:t>
                      </a:r>
                      <a:r>
                        <a:rPr kumimoji="0" lang="en-US" sz="1500" b="1" i="0" u="none" strike="noStrike" kern="1200" cap="none" spc="0" normalizeH="0" baseline="0" noProof="0">
                          <a:ln>
                            <a:noFill/>
                          </a:ln>
                          <a:solidFill>
                            <a:srgbClr val="2E3690"/>
                          </a:solidFill>
                          <a:effectLst/>
                          <a:uLnTx/>
                          <a:uFillTx/>
                          <a:latin typeface="Avenir Next LT Pro"/>
                          <a:ea typeface="+mn-ea"/>
                          <a:cs typeface="Calibri"/>
                        </a:rPr>
                        <a:t> </a:t>
                      </a:r>
                      <a:r>
                        <a:rPr lang="en-US" sz="1500" b="1" i="0" u="none" strike="noStrike" kern="1200" cap="none" spc="0" normalizeH="0" baseline="0" noProof="0">
                          <a:ln>
                            <a:noFill/>
                          </a:ln>
                          <a:solidFill>
                            <a:srgbClr val="2E3690"/>
                          </a:solidFill>
                          <a:effectLst/>
                          <a:uLnTx/>
                          <a:uFillTx/>
                          <a:latin typeface="Avenir Next LT Pro Demi"/>
                          <a:ea typeface="+mn-ea"/>
                          <a:cs typeface="Calibri"/>
                        </a:rPr>
                        <a:t>Chapter 5</a:t>
                      </a:r>
                      <a:r>
                        <a:rPr kumimoji="0" lang="en-US" sz="1500" b="1" i="0" u="none" strike="noStrike" kern="1200" cap="none" spc="0" normalizeH="0" baseline="0" noProof="0">
                          <a:ln>
                            <a:noFill/>
                          </a:ln>
                          <a:solidFill>
                            <a:srgbClr val="2E3690"/>
                          </a:solidFill>
                          <a:effectLst/>
                          <a:uLnTx/>
                          <a:uFillTx/>
                          <a:latin typeface="Avenir Next LT Pro Demi"/>
                          <a:ea typeface="+mn-ea"/>
                          <a:cs typeface="Calibri"/>
                        </a:rPr>
                        <a:t>: </a:t>
                      </a:r>
                      <a:endParaRPr lang="en-US" sz="1500">
                        <a:solidFill>
                          <a:srgbClr val="2E3690"/>
                        </a:solidFill>
                        <a:latin typeface="Avenir Next LT Pro Demi"/>
                        <a:cs typeface="Calibri"/>
                      </a:endParaRPr>
                    </a:p>
                  </a:txBody>
                  <a:tcPr marL="68580" marR="68580" marT="34290" marB="34290">
                    <a:solidFill>
                      <a:srgbClr val="8FE5EB"/>
                    </a:solidFill>
                  </a:tcPr>
                </a:tc>
                <a:tc hMerge="1">
                  <a:txBody>
                    <a:bodyPr/>
                    <a:lstStyle/>
                    <a:p>
                      <a:endParaRPr lang="en-US"/>
                    </a:p>
                  </a:txBody>
                  <a:tcPr/>
                </a:tc>
                <a:extLst>
                  <a:ext uri="{0D108BD9-81ED-4DB2-BD59-A6C34878D82A}">
                    <a16:rowId xmlns:a16="http://schemas.microsoft.com/office/drawing/2014/main" val="321135409"/>
                  </a:ext>
                </a:extLst>
              </a:tr>
              <a:tr h="480060">
                <a:tc>
                  <a:txBody>
                    <a:bodyPr/>
                    <a:lstStyle/>
                    <a:p>
                      <a:r>
                        <a:rPr lang="en-US" sz="1400" i="0" u="none" strike="noStrike" kern="1200" cap="none" spc="0" normalizeH="0" baseline="0" noProof="0">
                          <a:ln>
                            <a:noFill/>
                          </a:ln>
                          <a:solidFill>
                            <a:srgbClr val="21409A"/>
                          </a:solidFill>
                          <a:effectLst/>
                          <a:uLnTx/>
                          <a:uFillTx/>
                          <a:latin typeface="Avenir Next LT Pro"/>
                          <a:ea typeface="+mn-ea"/>
                          <a:cs typeface="Calibri"/>
                        </a:rPr>
                        <a:t>Major</a:t>
                      </a:r>
                      <a:r>
                        <a:rPr kumimoji="0" lang="en-US" sz="1400" i="0" u="none" strike="noStrike" kern="1200" cap="none" spc="0" normalizeH="0" baseline="0" noProof="0">
                          <a:ln>
                            <a:noFill/>
                          </a:ln>
                          <a:solidFill>
                            <a:srgbClr val="21409A"/>
                          </a:solidFill>
                          <a:effectLst/>
                          <a:uLnTx/>
                          <a:uFillTx/>
                          <a:latin typeface="Avenir Next LT Pro"/>
                          <a:ea typeface="+mn-ea"/>
                          <a:cs typeface="Calibri"/>
                        </a:rPr>
                        <a:t> additions, </a:t>
                      </a:r>
                      <a:r>
                        <a:rPr lang="en-US" sz="1400" i="0" u="none" strike="noStrike" kern="1200" cap="none" spc="0" normalizeH="0" baseline="0" noProof="0">
                          <a:ln>
                            <a:noFill/>
                          </a:ln>
                          <a:solidFill>
                            <a:srgbClr val="21409A"/>
                          </a:solidFill>
                          <a:effectLst/>
                          <a:uLnTx/>
                          <a:uFillTx/>
                          <a:latin typeface="Avenir Next LT Pro"/>
                          <a:ea typeface="+mn-ea"/>
                          <a:cs typeface="Calibri"/>
                        </a:rPr>
                        <a:t>Major alterations, </a:t>
                      </a:r>
                      <a:endParaRPr lang="en-US" sz="1400">
                        <a:latin typeface="Avenir Next LT Pro"/>
                        <a:cs typeface="Calibri"/>
                      </a:endParaRPr>
                    </a:p>
                    <a:p>
                      <a:pPr lvl="0">
                        <a:buNone/>
                      </a:pPr>
                      <a:r>
                        <a:rPr lang="en-US" sz="1400" i="0" u="none" strike="noStrike" kern="1200" cap="none" spc="0" normalizeH="0" baseline="0" noProof="0">
                          <a:ln>
                            <a:noFill/>
                          </a:ln>
                          <a:solidFill>
                            <a:srgbClr val="21409A"/>
                          </a:solidFill>
                          <a:effectLst/>
                          <a:uLnTx/>
                          <a:uFillTx/>
                          <a:latin typeface="Avenir Next LT Pro"/>
                          <a:ea typeface="+mn-ea"/>
                          <a:cs typeface="Calibri"/>
                        </a:rPr>
                        <a:t>Change-of-use</a:t>
                      </a:r>
                      <a:endParaRPr lang="en-US" sz="1400">
                        <a:latin typeface="Avenir Next LT Pro"/>
                        <a:cs typeface="Calibri"/>
                      </a:endParaRPr>
                    </a:p>
                  </a:txBody>
                  <a:tcPr marL="68580" marR="68580" marT="34290" marB="34290">
                    <a:solidFill>
                      <a:srgbClr val="8FE5EB">
                        <a:alpha val="35000"/>
                      </a:srgbClr>
                    </a:solidFill>
                  </a:tcPr>
                </a:tc>
                <a:tc>
                  <a:txBody>
                    <a:bodyPr/>
                    <a:lstStyle/>
                    <a:p>
                      <a:r>
                        <a:rPr kumimoji="0" lang="en-US" sz="1400" b="0" i="0" u="none" strike="noStrike" kern="1200" cap="none" spc="0" normalizeH="0" baseline="0" noProof="0">
                          <a:ln>
                            <a:noFill/>
                          </a:ln>
                          <a:solidFill>
                            <a:srgbClr val="21409A"/>
                          </a:solidFill>
                          <a:effectLst/>
                          <a:uLnTx/>
                          <a:uFillTx/>
                          <a:latin typeface="Avenir Next LT Pro Demi" panose="020B0704020202020204" pitchFamily="34" charset="0"/>
                          <a:ea typeface="+mn-ea"/>
                          <a:cs typeface="Calibri"/>
                        </a:rPr>
                        <a:t>HERS</a:t>
                      </a:r>
                      <a:r>
                        <a:rPr kumimoji="0" lang="en-US" sz="1400" i="0" u="none" strike="noStrike" kern="1200" cap="none" spc="0" normalizeH="0" baseline="0" noProof="0">
                          <a:ln>
                            <a:noFill/>
                          </a:ln>
                          <a:solidFill>
                            <a:srgbClr val="21409A"/>
                          </a:solidFill>
                          <a:effectLst/>
                          <a:uLnTx/>
                          <a:uFillTx/>
                          <a:latin typeface="Avenir Next LT Pro" panose="020B0504020202020204" pitchFamily="34" charset="0"/>
                          <a:ea typeface="+mn-ea"/>
                          <a:cs typeface="Calibri"/>
                        </a:rPr>
                        <a:t> rating</a:t>
                      </a:r>
                      <a:endParaRPr lang="en-US" sz="1400">
                        <a:latin typeface="Avenir Next LT Pro" panose="020B0504020202020204" pitchFamily="34" charset="0"/>
                        <a:cs typeface="Calibri"/>
                      </a:endParaRPr>
                    </a:p>
                  </a:txBody>
                  <a:tcPr marL="68580" marR="68580" marT="34290" marB="34290">
                    <a:solidFill>
                      <a:srgbClr val="8FE5EB">
                        <a:alpha val="35000"/>
                      </a:srgbClr>
                    </a:solidFill>
                  </a:tcPr>
                </a:tc>
                <a:extLst>
                  <a:ext uri="{0D108BD9-81ED-4DB2-BD59-A6C34878D82A}">
                    <a16:rowId xmlns:a16="http://schemas.microsoft.com/office/drawing/2014/main" val="4196569014"/>
                  </a:ext>
                </a:extLst>
              </a:tr>
              <a:tr h="685800">
                <a:tc>
                  <a:txBody>
                    <a:bodyPr/>
                    <a:lstStyle/>
                    <a:p>
                      <a:r>
                        <a:rPr lang="en-US" sz="1400">
                          <a:solidFill>
                            <a:srgbClr val="21409A"/>
                          </a:solidFill>
                          <a:latin typeface="Avenir Next LT Pro" panose="020B0504020202020204" pitchFamily="34" charset="0"/>
                          <a:ea typeface="+mn-ea"/>
                          <a:cs typeface="Calibri"/>
                        </a:rPr>
                        <a:t>Small additions, Small alterations, </a:t>
                      </a:r>
                      <a:r>
                        <a:rPr lang="en-US" sz="1400" b="0" i="1">
                          <a:solidFill>
                            <a:srgbClr val="21409A"/>
                          </a:solidFill>
                          <a:latin typeface="Avenir Next LT Pro" panose="020B0504020202020204" pitchFamily="34" charset="0"/>
                          <a:ea typeface="+mn-ea"/>
                          <a:cs typeface="Calibri"/>
                        </a:rPr>
                        <a:t>Historic buildings,</a:t>
                      </a:r>
                      <a:endParaRPr lang="en-US" sz="1400">
                        <a:latin typeface="Avenir Next LT Pro" panose="020B0504020202020204" pitchFamily="34" charset="0"/>
                      </a:endParaRPr>
                    </a:p>
                    <a:p>
                      <a:r>
                        <a:rPr lang="en-US" sz="1400">
                          <a:solidFill>
                            <a:srgbClr val="21409A"/>
                          </a:solidFill>
                          <a:latin typeface="Avenir Next LT Pro" panose="020B0504020202020204" pitchFamily="34" charset="0"/>
                          <a:ea typeface="+mn-ea"/>
                          <a:cs typeface="Calibri"/>
                        </a:rPr>
                        <a:t>Group R1: alterations, additions</a:t>
                      </a:r>
                      <a:endParaRPr lang="en-US" sz="1400">
                        <a:latin typeface="Avenir Next LT Pro" panose="020B0504020202020204" pitchFamily="34" charset="0"/>
                        <a:cs typeface="Calibri"/>
                      </a:endParaRPr>
                    </a:p>
                  </a:txBody>
                  <a:tcPr marL="68580" marR="68580" marT="34290" marB="34290">
                    <a:solidFill>
                      <a:srgbClr val="8FE5EB">
                        <a:alpha val="10000"/>
                      </a:srgbClr>
                    </a:solidFill>
                  </a:tcPr>
                </a:tc>
                <a:tc>
                  <a:txBody>
                    <a:bodyPr/>
                    <a:lstStyle/>
                    <a:p>
                      <a:r>
                        <a:rPr lang="en-US" sz="1400" b="0">
                          <a:solidFill>
                            <a:srgbClr val="21409A"/>
                          </a:solidFill>
                          <a:latin typeface="Avenir Next LT Pro Demi" panose="020B0704020202020204" pitchFamily="34" charset="0"/>
                          <a:ea typeface="+mn-ea"/>
                          <a:cs typeface="Calibri"/>
                        </a:rPr>
                        <a:t>Prescriptive</a:t>
                      </a:r>
                      <a:r>
                        <a:rPr lang="en-US" sz="1400">
                          <a:solidFill>
                            <a:srgbClr val="21409A"/>
                          </a:solidFill>
                          <a:latin typeface="Avenir Next LT Pro" panose="020B0504020202020204" pitchFamily="34" charset="0"/>
                          <a:ea typeface="+mn-ea"/>
                          <a:cs typeface="Calibri"/>
                        </a:rPr>
                        <a:t> (</a:t>
                      </a:r>
                      <a:r>
                        <a:rPr lang="en-US" sz="1400" err="1">
                          <a:solidFill>
                            <a:srgbClr val="21409A"/>
                          </a:solidFill>
                          <a:latin typeface="Avenir Next LT Pro" panose="020B0504020202020204" pitchFamily="34" charset="0"/>
                          <a:ea typeface="+mn-ea"/>
                          <a:cs typeface="Calibri"/>
                        </a:rPr>
                        <a:t>REScheck</a:t>
                      </a:r>
                      <a:r>
                        <a:rPr lang="en-US" sz="1400">
                          <a:solidFill>
                            <a:srgbClr val="21409A"/>
                          </a:solidFill>
                          <a:latin typeface="Avenir Next LT Pro" panose="020B0504020202020204" pitchFamily="34" charset="0"/>
                          <a:ea typeface="+mn-ea"/>
                          <a:cs typeface="Calibri"/>
                        </a:rPr>
                        <a:t>)</a:t>
                      </a:r>
                      <a:endParaRPr lang="en-US" sz="1400">
                        <a:latin typeface="Avenir Next LT Pro" panose="020B0504020202020204" pitchFamily="34" charset="0"/>
                        <a:cs typeface="Calibri"/>
                      </a:endParaRPr>
                    </a:p>
                  </a:txBody>
                  <a:tcPr marL="68580" marR="68580" marT="34290" marB="34290">
                    <a:solidFill>
                      <a:srgbClr val="8FE5EB">
                        <a:alpha val="10000"/>
                      </a:srgbClr>
                    </a:solidFill>
                  </a:tcPr>
                </a:tc>
                <a:extLst>
                  <a:ext uri="{0D108BD9-81ED-4DB2-BD59-A6C34878D82A}">
                    <a16:rowId xmlns:a16="http://schemas.microsoft.com/office/drawing/2014/main" val="2888535555"/>
                  </a:ext>
                </a:extLst>
              </a:tr>
              <a:tr h="342900">
                <a:tc>
                  <a:txBody>
                    <a:bodyPr/>
                    <a:lstStyle/>
                    <a:p>
                      <a:pPr marL="0" algn="l" defTabSz="914400" rtl="0" eaLnBrk="1" latinLnBrk="0" hangingPunct="1"/>
                      <a:r>
                        <a:rPr kumimoji="0" lang="en-US" sz="1400" i="0" u="none" strike="noStrike" kern="1200" cap="none" spc="0" normalizeH="0" baseline="0">
                          <a:ln>
                            <a:noFill/>
                          </a:ln>
                          <a:solidFill>
                            <a:srgbClr val="21409A"/>
                          </a:solidFill>
                          <a:effectLst/>
                          <a:uLnTx/>
                          <a:uFillTx/>
                          <a:latin typeface="Avenir Next LT Pro" panose="020B0504020202020204" pitchFamily="34" charset="0"/>
                          <a:ea typeface="+mn-ea"/>
                          <a:cs typeface="Calibri"/>
                        </a:rPr>
                        <a:t>Any building</a:t>
                      </a:r>
                    </a:p>
                  </a:txBody>
                  <a:tcPr marL="68580" marR="68580" marT="34290" marB="34290">
                    <a:solidFill>
                      <a:srgbClr val="8FE5EB">
                        <a:alpha val="35000"/>
                      </a:srgbClr>
                    </a:solidFill>
                  </a:tcPr>
                </a:tc>
                <a:tc>
                  <a:txBody>
                    <a:bodyPr/>
                    <a:lstStyle/>
                    <a:p>
                      <a:pPr marL="0" algn="l" defTabSz="914400" rtl="0" eaLnBrk="1" latinLnBrk="0" hangingPunct="1"/>
                      <a:r>
                        <a:rPr kumimoji="0" lang="en-US" sz="1400" b="0" i="0" u="none" strike="noStrike" kern="1200" cap="none" spc="0" normalizeH="0" baseline="0">
                          <a:ln>
                            <a:noFill/>
                          </a:ln>
                          <a:solidFill>
                            <a:srgbClr val="21409A"/>
                          </a:solidFill>
                          <a:effectLst/>
                          <a:uLnTx/>
                          <a:uFillTx/>
                          <a:latin typeface="Avenir Next LT Pro Demi" panose="020B0704020202020204" pitchFamily="34" charset="0"/>
                          <a:ea typeface="+mn-ea"/>
                          <a:cs typeface="Calibri"/>
                        </a:rPr>
                        <a:t>Passive </a:t>
                      </a:r>
                      <a:r>
                        <a:rPr lang="en-US" sz="1400" b="0" i="0" u="none" strike="noStrike" kern="1200" cap="none" spc="0" normalizeH="0" baseline="0">
                          <a:ln>
                            <a:noFill/>
                          </a:ln>
                          <a:solidFill>
                            <a:srgbClr val="21409A"/>
                          </a:solidFill>
                          <a:effectLst/>
                          <a:uLnTx/>
                          <a:uFillTx/>
                          <a:latin typeface="Avenir Next LT Pro Demi" panose="020B0704020202020204" pitchFamily="34" charset="0"/>
                          <a:ea typeface="+mn-ea"/>
                          <a:cs typeface="Calibri"/>
                        </a:rPr>
                        <a:t>House</a:t>
                      </a:r>
                      <a:r>
                        <a:rPr kumimoji="0" lang="en-US" sz="1400" b="0" i="0" u="none" strike="noStrike" kern="1200" cap="none" spc="0" normalizeH="0" baseline="0">
                          <a:ln>
                            <a:noFill/>
                          </a:ln>
                          <a:solidFill>
                            <a:srgbClr val="21409A"/>
                          </a:solidFill>
                          <a:effectLst/>
                          <a:uLnTx/>
                          <a:uFillTx/>
                          <a:latin typeface="Avenir Next LT Pro Demi" panose="020B0704020202020204" pitchFamily="34" charset="0"/>
                          <a:ea typeface="+mn-ea"/>
                          <a:cs typeface="Calibri"/>
                        </a:rPr>
                        <a:t> </a:t>
                      </a:r>
                      <a:r>
                        <a:rPr kumimoji="0" lang="en-US" sz="1400" i="0" u="none" strike="noStrike" kern="1200" cap="none" spc="0" normalizeH="0" baseline="0">
                          <a:ln>
                            <a:noFill/>
                          </a:ln>
                          <a:solidFill>
                            <a:srgbClr val="21409A"/>
                          </a:solidFill>
                          <a:effectLst/>
                          <a:uLnTx/>
                          <a:uFillTx/>
                          <a:latin typeface="Avenir Next LT Pro" panose="020B0504020202020204" pitchFamily="34" charset="0"/>
                          <a:ea typeface="+mn-ea"/>
                          <a:cs typeface="Calibri"/>
                        </a:rPr>
                        <a:t>(</a:t>
                      </a:r>
                      <a:r>
                        <a:rPr kumimoji="0" lang="en-US" sz="1400" i="0" u="none" strike="noStrike" kern="1200" cap="none" spc="0" normalizeH="0" baseline="0" err="1">
                          <a:ln>
                            <a:noFill/>
                          </a:ln>
                          <a:solidFill>
                            <a:srgbClr val="21409A"/>
                          </a:solidFill>
                          <a:effectLst/>
                          <a:uLnTx/>
                          <a:uFillTx/>
                          <a:latin typeface="Avenir Next LT Pro" panose="020B0504020202020204" pitchFamily="34" charset="0"/>
                          <a:ea typeface="+mn-ea"/>
                          <a:cs typeface="Calibri"/>
                        </a:rPr>
                        <a:t>EnerPHit</a:t>
                      </a:r>
                      <a:r>
                        <a:rPr kumimoji="0" lang="en-US" sz="1400" i="0" u="none" strike="noStrike" kern="1200" cap="none" spc="0" normalizeH="0" baseline="0">
                          <a:ln>
                            <a:noFill/>
                          </a:ln>
                          <a:solidFill>
                            <a:srgbClr val="21409A"/>
                          </a:solidFill>
                          <a:effectLst/>
                          <a:uLnTx/>
                          <a:uFillTx/>
                          <a:latin typeface="Avenir Next LT Pro" panose="020B0504020202020204" pitchFamily="34" charset="0"/>
                          <a:ea typeface="+mn-ea"/>
                          <a:cs typeface="Calibri"/>
                        </a:rPr>
                        <a:t>, PHI or </a:t>
                      </a:r>
                      <a:r>
                        <a:rPr kumimoji="0" lang="en-US" sz="1400" i="0" u="none" strike="noStrike" kern="1200" cap="none" spc="0" normalizeH="0" baseline="0" err="1">
                          <a:ln>
                            <a:noFill/>
                          </a:ln>
                          <a:solidFill>
                            <a:srgbClr val="21409A"/>
                          </a:solidFill>
                          <a:effectLst/>
                          <a:uLnTx/>
                          <a:uFillTx/>
                          <a:latin typeface="Avenir Next LT Pro" panose="020B0504020202020204" pitchFamily="34" charset="0"/>
                          <a:ea typeface="+mn-ea"/>
                          <a:cs typeface="Calibri"/>
                        </a:rPr>
                        <a:t>Phius</a:t>
                      </a:r>
                      <a:r>
                        <a:rPr kumimoji="0" lang="en-US" sz="1400" i="0" u="none" strike="noStrike" kern="1200" cap="none" spc="0" normalizeH="0" baseline="0">
                          <a:ln>
                            <a:noFill/>
                          </a:ln>
                          <a:solidFill>
                            <a:srgbClr val="21409A"/>
                          </a:solidFill>
                          <a:effectLst/>
                          <a:uLnTx/>
                          <a:uFillTx/>
                          <a:latin typeface="Avenir Next LT Pro" panose="020B0504020202020204" pitchFamily="34" charset="0"/>
                          <a:ea typeface="+mn-ea"/>
                          <a:cs typeface="Calibri"/>
                        </a:rPr>
                        <a:t>)</a:t>
                      </a:r>
                    </a:p>
                  </a:txBody>
                  <a:tcPr marL="68580" marR="68580" marT="34290" marB="34290">
                    <a:solidFill>
                      <a:srgbClr val="8FE5EB">
                        <a:alpha val="35000"/>
                      </a:srgbClr>
                    </a:solidFill>
                  </a:tcPr>
                </a:tc>
                <a:extLst>
                  <a:ext uri="{0D108BD9-81ED-4DB2-BD59-A6C34878D82A}">
                    <a16:rowId xmlns:a16="http://schemas.microsoft.com/office/drawing/2014/main" val="100639568"/>
                  </a:ext>
                </a:extLst>
              </a:tr>
            </a:tbl>
          </a:graphicData>
        </a:graphic>
      </p:graphicFrame>
    </p:spTree>
    <p:extLst>
      <p:ext uri="{BB962C8B-B14F-4D97-AF65-F5344CB8AC3E}">
        <p14:creationId xmlns:p14="http://schemas.microsoft.com/office/powerpoint/2010/main" val="3638847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0EE5B-1363-E029-552C-8EAE4362DD25}"/>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3F25226A-9FCD-963A-BEF2-2670BA19233E}"/>
              </a:ext>
            </a:extLst>
          </p:cNvPr>
          <p:cNvSpPr txBox="1">
            <a:spLocks/>
          </p:cNvSpPr>
          <p:nvPr/>
        </p:nvSpPr>
        <p:spPr>
          <a:xfrm>
            <a:off x="914400" y="1299310"/>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dirty="0">
                <a:solidFill>
                  <a:srgbClr val="21409A"/>
                </a:solidFill>
                <a:latin typeface="Avenir Next LT Pro Demi" panose="020B0704020202020204" pitchFamily="34" charset="0"/>
                <a:ea typeface="Calibri"/>
                <a:cs typeface="Calibri"/>
              </a:rPr>
              <a:t>Updates to Residential</a:t>
            </a:r>
          </a:p>
          <a:p>
            <a:pPr marL="0" indent="0">
              <a:lnSpc>
                <a:spcPct val="0"/>
              </a:lnSpc>
              <a:spcBef>
                <a:spcPts val="0"/>
              </a:spcBef>
              <a:buNone/>
            </a:pPr>
            <a:endParaRPr lang="en-US" sz="2400" dirty="0">
              <a:solidFill>
                <a:srgbClr val="21409A"/>
              </a:solidFill>
              <a:latin typeface="Avenir Next LT Pro Demi" panose="020B0704020202020204" pitchFamily="34" charset="0"/>
              <a:ea typeface="Calibri"/>
              <a:cs typeface="Calibri"/>
            </a:endParaRPr>
          </a:p>
        </p:txBody>
      </p:sp>
      <p:sp>
        <p:nvSpPr>
          <p:cNvPr id="18" name="Text Placeholder 13">
            <a:extLst>
              <a:ext uri="{FF2B5EF4-FFF2-40B4-BE49-F238E27FC236}">
                <a16:creationId xmlns:a16="http://schemas.microsoft.com/office/drawing/2014/main" id="{554C7272-2499-EBAC-4E2D-E35F2B2F8544}"/>
              </a:ext>
            </a:extLst>
          </p:cNvPr>
          <p:cNvSpPr txBox="1">
            <a:spLocks/>
          </p:cNvSpPr>
          <p:nvPr/>
        </p:nvSpPr>
        <p:spPr>
          <a:xfrm>
            <a:off x="889518" y="1639347"/>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100" dirty="0">
                <a:solidFill>
                  <a:srgbClr val="21409A"/>
                </a:solidFill>
                <a:latin typeface="Avenir Next LT Pro" panose="020B0504020202020204" pitchFamily="34" charset="0"/>
                <a:ea typeface="Calibri"/>
                <a:cs typeface="Calibri"/>
              </a:rPr>
              <a:t>HERS Rating Requirements</a:t>
            </a:r>
          </a:p>
        </p:txBody>
      </p:sp>
      <p:pic>
        <p:nvPicPr>
          <p:cNvPr id="3" name="Picture 2" descr="Table&#10;&#10;AI-generated content may be incorrect.">
            <a:extLst>
              <a:ext uri="{FF2B5EF4-FFF2-40B4-BE49-F238E27FC236}">
                <a16:creationId xmlns:a16="http://schemas.microsoft.com/office/drawing/2014/main" id="{EEC19895-6F8A-9C6F-189E-53BD29548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2056079"/>
            <a:ext cx="4616246" cy="3616059"/>
          </a:xfrm>
          <a:prstGeom prst="rect">
            <a:avLst/>
          </a:prstGeom>
        </p:spPr>
      </p:pic>
      <p:sp>
        <p:nvSpPr>
          <p:cNvPr id="4" name="Rectangle 3">
            <a:extLst>
              <a:ext uri="{FF2B5EF4-FFF2-40B4-BE49-F238E27FC236}">
                <a16:creationId xmlns:a16="http://schemas.microsoft.com/office/drawing/2014/main" id="{E620EC7E-E17E-4171-2BF6-5EBD2934605D}"/>
              </a:ext>
            </a:extLst>
          </p:cNvPr>
          <p:cNvSpPr/>
          <p:nvPr/>
        </p:nvSpPr>
        <p:spPr>
          <a:xfrm>
            <a:off x="1928300" y="1979383"/>
            <a:ext cx="4874442" cy="3747038"/>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41206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A442C-2363-EAB5-F25E-EE9934E550DB}"/>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10F290A4-FF7F-55C1-3FB9-07BE42C5CD08}"/>
              </a:ext>
            </a:extLst>
          </p:cNvPr>
          <p:cNvSpPr txBox="1">
            <a:spLocks/>
          </p:cNvSpPr>
          <p:nvPr/>
        </p:nvSpPr>
        <p:spPr>
          <a:xfrm>
            <a:off x="1066800" y="805387"/>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dirty="0">
                <a:solidFill>
                  <a:srgbClr val="21409A"/>
                </a:solidFill>
                <a:latin typeface="Avenir Next LT Pro Demi" panose="020B0704020202020204" pitchFamily="34" charset="0"/>
                <a:ea typeface="Calibri"/>
                <a:cs typeface="Calibri"/>
              </a:rPr>
              <a:t>Updates to Residential</a:t>
            </a:r>
          </a:p>
          <a:p>
            <a:pPr marL="0" indent="0">
              <a:lnSpc>
                <a:spcPct val="0"/>
              </a:lnSpc>
              <a:spcBef>
                <a:spcPts val="0"/>
              </a:spcBef>
              <a:buNone/>
            </a:pPr>
            <a:endParaRPr lang="en-US" sz="2400" dirty="0">
              <a:solidFill>
                <a:srgbClr val="21409A"/>
              </a:solidFill>
              <a:latin typeface="Avenir Next LT Pro Demi" panose="020B0704020202020204" pitchFamily="34" charset="0"/>
              <a:ea typeface="Calibri"/>
              <a:cs typeface="Calibri"/>
            </a:endParaRPr>
          </a:p>
        </p:txBody>
      </p:sp>
      <p:sp>
        <p:nvSpPr>
          <p:cNvPr id="18" name="Text Placeholder 13">
            <a:extLst>
              <a:ext uri="{FF2B5EF4-FFF2-40B4-BE49-F238E27FC236}">
                <a16:creationId xmlns:a16="http://schemas.microsoft.com/office/drawing/2014/main" id="{701FE13D-BA35-F1F6-5C2F-165BFFAF5D0C}"/>
              </a:ext>
            </a:extLst>
          </p:cNvPr>
          <p:cNvSpPr txBox="1">
            <a:spLocks/>
          </p:cNvSpPr>
          <p:nvPr/>
        </p:nvSpPr>
        <p:spPr>
          <a:xfrm>
            <a:off x="1060580" y="1174560"/>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100">
                <a:solidFill>
                  <a:srgbClr val="21409A"/>
                </a:solidFill>
                <a:latin typeface="Avenir Next LT Pro"/>
                <a:ea typeface="Calibri"/>
                <a:cs typeface="Calibri"/>
              </a:rPr>
              <a:t>Prescriptive changes</a:t>
            </a:r>
            <a:endParaRPr lang="en-US" sz="2100">
              <a:solidFill>
                <a:srgbClr val="21409A"/>
              </a:solidFill>
              <a:latin typeface="Avenir Next LT Pro" panose="020B0504020202020204" pitchFamily="34" charset="0"/>
              <a:ea typeface="Calibri"/>
              <a:cs typeface="Calibri"/>
            </a:endParaRPr>
          </a:p>
        </p:txBody>
      </p:sp>
      <p:sp>
        <p:nvSpPr>
          <p:cNvPr id="4" name="TextBox 3">
            <a:extLst>
              <a:ext uri="{FF2B5EF4-FFF2-40B4-BE49-F238E27FC236}">
                <a16:creationId xmlns:a16="http://schemas.microsoft.com/office/drawing/2014/main" id="{604FC73C-828B-7277-C300-5F433BFBB15A}"/>
              </a:ext>
            </a:extLst>
          </p:cNvPr>
          <p:cNvSpPr txBox="1"/>
          <p:nvPr/>
        </p:nvSpPr>
        <p:spPr>
          <a:xfrm>
            <a:off x="6021324" y="2814838"/>
            <a:ext cx="2839213" cy="2839239"/>
          </a:xfrm>
          <a:prstGeom prst="rect">
            <a:avLst/>
          </a:prstGeom>
          <a:noFill/>
        </p:spPr>
        <p:txBody>
          <a:bodyPr wrap="square" lIns="68580" tIns="34290" rIns="68580" bIns="34290" rtlCol="0" anchor="t">
            <a:spAutoFit/>
          </a:bodyPr>
          <a:lstStyle/>
          <a:p>
            <a:r>
              <a:rPr lang="en-US" sz="1800" dirty="0">
                <a:solidFill>
                  <a:srgbClr val="2E3690"/>
                </a:solidFill>
                <a:latin typeface="Avenir Next LT Pro"/>
              </a:rPr>
              <a:t>This exception for </a:t>
            </a:r>
            <a:r>
              <a:rPr lang="en-US" sz="1800" b="1" i="1" dirty="0">
                <a:solidFill>
                  <a:srgbClr val="2E3690"/>
                </a:solidFill>
                <a:latin typeface="Avenir Next LT Pro"/>
              </a:rPr>
              <a:t>Alterations</a:t>
            </a:r>
            <a:r>
              <a:rPr lang="en-US" sz="1800" dirty="0">
                <a:solidFill>
                  <a:srgbClr val="2E3690"/>
                </a:solidFill>
                <a:latin typeface="Avenir Next LT Pro"/>
              </a:rPr>
              <a:t> also applies to </a:t>
            </a:r>
            <a:r>
              <a:rPr lang="en-US" sz="1800" i="1" dirty="0">
                <a:solidFill>
                  <a:srgbClr val="2E3690"/>
                </a:solidFill>
                <a:latin typeface="Avenir Next LT Pro Demi"/>
              </a:rPr>
              <a:t>Major Alterations, Additions, </a:t>
            </a:r>
            <a:r>
              <a:rPr lang="en-US" sz="1800" dirty="0">
                <a:solidFill>
                  <a:srgbClr val="2E3690"/>
                </a:solidFill>
                <a:latin typeface="Avenir Next LT Pro"/>
              </a:rPr>
              <a:t>or</a:t>
            </a:r>
            <a:r>
              <a:rPr lang="en-US" sz="1800" i="1" dirty="0">
                <a:solidFill>
                  <a:srgbClr val="2E3690"/>
                </a:solidFill>
                <a:latin typeface="Avenir Next LT Pro Demi"/>
              </a:rPr>
              <a:t> Change of Use </a:t>
            </a:r>
            <a:r>
              <a:rPr lang="en-US" sz="1800" dirty="0">
                <a:solidFill>
                  <a:srgbClr val="2E3690"/>
                </a:solidFill>
                <a:latin typeface="Avenir Next LT Pro"/>
              </a:rPr>
              <a:t>that would otherwise trigger a HERS rating on Table R406.5 but are determined to be </a:t>
            </a:r>
            <a:r>
              <a:rPr lang="en-US" sz="1800" i="1" dirty="0">
                <a:solidFill>
                  <a:srgbClr val="2E3690"/>
                </a:solidFill>
                <a:latin typeface="Avenir Next LT Pro Demi"/>
              </a:rPr>
              <a:t>Historic Buildings </a:t>
            </a:r>
            <a:r>
              <a:rPr lang="en-US" sz="1800" dirty="0">
                <a:solidFill>
                  <a:srgbClr val="2E3690"/>
                </a:solidFill>
                <a:latin typeface="Avenir Next LT Pro"/>
              </a:rPr>
              <a:t>by a governing authority.</a:t>
            </a:r>
          </a:p>
        </p:txBody>
      </p:sp>
      <p:pic>
        <p:nvPicPr>
          <p:cNvPr id="5" name="Picture 4" descr="Graphical user interface, text, application&#10;&#10;AI-generated content may be incorrect.">
            <a:extLst>
              <a:ext uri="{FF2B5EF4-FFF2-40B4-BE49-F238E27FC236}">
                <a16:creationId xmlns:a16="http://schemas.microsoft.com/office/drawing/2014/main" id="{2A31E7C8-F3C8-1FC5-D498-463A98EE4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74" y="1972692"/>
            <a:ext cx="5387313" cy="3115663"/>
          </a:xfrm>
          <a:prstGeom prst="rect">
            <a:avLst/>
          </a:prstGeom>
        </p:spPr>
      </p:pic>
      <p:sp>
        <p:nvSpPr>
          <p:cNvPr id="2" name="Right Brace 1">
            <a:extLst>
              <a:ext uri="{FF2B5EF4-FFF2-40B4-BE49-F238E27FC236}">
                <a16:creationId xmlns:a16="http://schemas.microsoft.com/office/drawing/2014/main" id="{CFABB83C-9C2B-7E5C-C4FC-C61A6E715353}"/>
              </a:ext>
            </a:extLst>
          </p:cNvPr>
          <p:cNvSpPr/>
          <p:nvPr/>
        </p:nvSpPr>
        <p:spPr>
          <a:xfrm>
            <a:off x="5328666" y="3260918"/>
            <a:ext cx="672084" cy="641285"/>
          </a:xfrm>
          <a:prstGeom prst="rightBrace">
            <a:avLst/>
          </a:prstGeom>
          <a:noFill/>
          <a:ln w="57150">
            <a:solidFill>
              <a:srgbClr val="FEF1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Tree>
    <p:extLst>
      <p:ext uri="{BB962C8B-B14F-4D97-AF65-F5344CB8AC3E}">
        <p14:creationId xmlns:p14="http://schemas.microsoft.com/office/powerpoint/2010/main" val="1274288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AI-generated content may be incorrect.">
            <a:extLst>
              <a:ext uri="{FF2B5EF4-FFF2-40B4-BE49-F238E27FC236}">
                <a16:creationId xmlns:a16="http://schemas.microsoft.com/office/drawing/2014/main" id="{8C835605-F2AD-25E5-DBCF-A14529868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881" y="2047405"/>
            <a:ext cx="5169183" cy="1412910"/>
          </a:xfrm>
          <a:prstGeom prst="rect">
            <a:avLst/>
          </a:prstGeom>
        </p:spPr>
      </p:pic>
      <p:sp>
        <p:nvSpPr>
          <p:cNvPr id="5" name="Text Placeholder 13">
            <a:extLst>
              <a:ext uri="{FF2B5EF4-FFF2-40B4-BE49-F238E27FC236}">
                <a16:creationId xmlns:a16="http://schemas.microsoft.com/office/drawing/2014/main" id="{CA1E5817-0F95-527A-BED8-15862A543138}"/>
              </a:ext>
            </a:extLst>
          </p:cNvPr>
          <p:cNvSpPr txBox="1">
            <a:spLocks/>
          </p:cNvSpPr>
          <p:nvPr/>
        </p:nvSpPr>
        <p:spPr>
          <a:xfrm>
            <a:off x="361519" y="1287810"/>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a:solidFill>
                  <a:srgbClr val="21409A"/>
                </a:solidFill>
                <a:latin typeface="Avenir Next LT Pro Demi" panose="020B0704020202020204" pitchFamily="34" charset="0"/>
                <a:ea typeface="Calibri"/>
                <a:cs typeface="Calibri"/>
              </a:rPr>
              <a:t>Updates to Residential</a:t>
            </a:r>
          </a:p>
          <a:p>
            <a:pPr marL="0" indent="0">
              <a:lnSpc>
                <a:spcPct val="0"/>
              </a:lnSpc>
              <a:spcBef>
                <a:spcPts val="0"/>
              </a:spcBef>
              <a:buNone/>
            </a:pPr>
            <a:endParaRPr lang="en-US" sz="2400">
              <a:solidFill>
                <a:srgbClr val="21409A"/>
              </a:solidFill>
              <a:latin typeface="Avenir Next LT Pro Demi" panose="020B0704020202020204" pitchFamily="34" charset="0"/>
              <a:ea typeface="Calibri"/>
              <a:cs typeface="Calibri"/>
            </a:endParaRPr>
          </a:p>
        </p:txBody>
      </p:sp>
      <p:sp>
        <p:nvSpPr>
          <p:cNvPr id="6" name="Text Placeholder 13">
            <a:extLst>
              <a:ext uri="{FF2B5EF4-FFF2-40B4-BE49-F238E27FC236}">
                <a16:creationId xmlns:a16="http://schemas.microsoft.com/office/drawing/2014/main" id="{85EEF786-6BA4-FBAE-D551-480CD7CCE644}"/>
              </a:ext>
            </a:extLst>
          </p:cNvPr>
          <p:cNvSpPr txBox="1">
            <a:spLocks/>
          </p:cNvSpPr>
          <p:nvPr/>
        </p:nvSpPr>
        <p:spPr>
          <a:xfrm>
            <a:off x="361518" y="1591545"/>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100">
                <a:solidFill>
                  <a:srgbClr val="21409A"/>
                </a:solidFill>
                <a:latin typeface="Avenir Next LT Pro" panose="020B0504020202020204" pitchFamily="34" charset="0"/>
                <a:ea typeface="Calibri"/>
                <a:cs typeface="Calibri"/>
              </a:rPr>
              <a:t>Clarifying When a HERS Rating </a:t>
            </a:r>
            <a:r>
              <a:rPr lang="en-US" sz="2100">
                <a:solidFill>
                  <a:srgbClr val="21409A"/>
                </a:solidFill>
                <a:latin typeface="Avenir Next LT Pro Demi" panose="020B0704020202020204" pitchFamily="34" charset="0"/>
                <a:ea typeface="Calibri"/>
                <a:cs typeface="Calibri"/>
              </a:rPr>
              <a:t>is/isn’t </a:t>
            </a:r>
            <a:r>
              <a:rPr lang="en-US" sz="2100">
                <a:solidFill>
                  <a:srgbClr val="21409A"/>
                </a:solidFill>
                <a:latin typeface="Avenir Next LT Pro" panose="020B0504020202020204" pitchFamily="34" charset="0"/>
                <a:ea typeface="Calibri"/>
                <a:cs typeface="Calibri"/>
              </a:rPr>
              <a:t>Required</a:t>
            </a:r>
          </a:p>
        </p:txBody>
      </p:sp>
      <p:sp>
        <p:nvSpPr>
          <p:cNvPr id="43" name="TextBox 42">
            <a:extLst>
              <a:ext uri="{FF2B5EF4-FFF2-40B4-BE49-F238E27FC236}">
                <a16:creationId xmlns:a16="http://schemas.microsoft.com/office/drawing/2014/main" id="{4F143F87-534F-ED45-40A6-840DD1882B9F}"/>
              </a:ext>
            </a:extLst>
          </p:cNvPr>
          <p:cNvSpPr txBox="1"/>
          <p:nvPr/>
        </p:nvSpPr>
        <p:spPr>
          <a:xfrm>
            <a:off x="358440" y="4304884"/>
            <a:ext cx="2885394" cy="13619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a:solidFill>
                  <a:srgbClr val="2E3690"/>
                </a:solidFill>
                <a:latin typeface="Avenir Next LT Pro"/>
                <a:ea typeface="Calibri"/>
                <a:cs typeface="Calibri"/>
              </a:rPr>
              <a:t>An existing house with an unconditioned basement will be remodeled. The basement is 1,200 SF and will be insulated and fully conditioned. This does </a:t>
            </a:r>
            <a:r>
              <a:rPr lang="en-US" sz="1200">
                <a:solidFill>
                  <a:srgbClr val="2E3690"/>
                </a:solidFill>
                <a:latin typeface="Avenir Next LT Pro Demi"/>
                <a:ea typeface="Calibri"/>
                <a:cs typeface="Calibri"/>
              </a:rPr>
              <a:t>NOT </a:t>
            </a:r>
            <a:r>
              <a:rPr lang="en-US" sz="1200">
                <a:solidFill>
                  <a:srgbClr val="2E3690"/>
                </a:solidFill>
                <a:latin typeface="Avenir Next LT Pro"/>
                <a:ea typeface="Calibri"/>
                <a:cs typeface="Calibri"/>
              </a:rPr>
              <a:t>trigger a HERS rating because the existing basement is not growing in SF.</a:t>
            </a:r>
          </a:p>
        </p:txBody>
      </p:sp>
      <p:sp>
        <p:nvSpPr>
          <p:cNvPr id="49" name="Rectangle 48">
            <a:extLst>
              <a:ext uri="{FF2B5EF4-FFF2-40B4-BE49-F238E27FC236}">
                <a16:creationId xmlns:a16="http://schemas.microsoft.com/office/drawing/2014/main" id="{CB701B16-0779-DDF7-35DA-14340659C04B}"/>
              </a:ext>
            </a:extLst>
          </p:cNvPr>
          <p:cNvSpPr/>
          <p:nvPr/>
        </p:nvSpPr>
        <p:spPr>
          <a:xfrm>
            <a:off x="3609568" y="1980677"/>
            <a:ext cx="5233529" cy="1479638"/>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Shape, engineering drawing&#10;&#10;AI-generated content may be incorrect.">
            <a:extLst>
              <a:ext uri="{FF2B5EF4-FFF2-40B4-BE49-F238E27FC236}">
                <a16:creationId xmlns:a16="http://schemas.microsoft.com/office/drawing/2014/main" id="{3CB46219-5C9E-0626-E9A6-31D0BEFB1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172" y="2283661"/>
            <a:ext cx="1481534" cy="1972911"/>
          </a:xfrm>
          <a:prstGeom prst="rect">
            <a:avLst/>
          </a:prstGeom>
        </p:spPr>
      </p:pic>
      <p:pic>
        <p:nvPicPr>
          <p:cNvPr id="9" name="Picture 8" descr="A diagram of a house&#10;&#10;AI-generated content may be incorrect.">
            <a:extLst>
              <a:ext uri="{FF2B5EF4-FFF2-40B4-BE49-F238E27FC236}">
                <a16:creationId xmlns:a16="http://schemas.microsoft.com/office/drawing/2014/main" id="{413C8066-A718-9851-9F0F-EE7235EC6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898" y="2283661"/>
            <a:ext cx="1481534" cy="1972911"/>
          </a:xfrm>
          <a:prstGeom prst="rect">
            <a:avLst/>
          </a:prstGeom>
        </p:spPr>
      </p:pic>
      <p:sp>
        <p:nvSpPr>
          <p:cNvPr id="3" name="Arrow: Right 2">
            <a:extLst>
              <a:ext uri="{FF2B5EF4-FFF2-40B4-BE49-F238E27FC236}">
                <a16:creationId xmlns:a16="http://schemas.microsoft.com/office/drawing/2014/main" id="{819F7C2D-C730-870E-A27A-FDFD1FAC338D}"/>
              </a:ext>
            </a:extLst>
          </p:cNvPr>
          <p:cNvSpPr/>
          <p:nvPr/>
        </p:nvSpPr>
        <p:spPr>
          <a:xfrm>
            <a:off x="1823073" y="3397300"/>
            <a:ext cx="206197" cy="231786"/>
          </a:xfrm>
          <a:prstGeom prst="rightArrow">
            <a:avLst/>
          </a:prstGeom>
          <a:solidFill>
            <a:srgbClr val="2E36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Engineering drawing&#10;&#10;AI-generated content may be incorrect.">
            <a:extLst>
              <a:ext uri="{FF2B5EF4-FFF2-40B4-BE49-F238E27FC236}">
                <a16:creationId xmlns:a16="http://schemas.microsoft.com/office/drawing/2014/main" id="{925D8507-8591-325E-28C8-FAAAB155C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9434" y="3857625"/>
            <a:ext cx="1885950" cy="1885950"/>
          </a:xfrm>
          <a:prstGeom prst="rect">
            <a:avLst/>
          </a:prstGeom>
        </p:spPr>
      </p:pic>
      <p:pic>
        <p:nvPicPr>
          <p:cNvPr id="14" name="Picture 13" descr="A picture containing text, linedrawing&#10;&#10;AI-generated content may be incorrect.">
            <a:extLst>
              <a:ext uri="{FF2B5EF4-FFF2-40B4-BE49-F238E27FC236}">
                <a16:creationId xmlns:a16="http://schemas.microsoft.com/office/drawing/2014/main" id="{679BD63B-7E2C-4C23-07D9-089188A934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6541" y="3857625"/>
            <a:ext cx="1885950" cy="1885950"/>
          </a:xfrm>
          <a:prstGeom prst="rect">
            <a:avLst/>
          </a:prstGeom>
        </p:spPr>
      </p:pic>
      <p:sp>
        <p:nvSpPr>
          <p:cNvPr id="47" name="Arrow: Right 46">
            <a:extLst>
              <a:ext uri="{FF2B5EF4-FFF2-40B4-BE49-F238E27FC236}">
                <a16:creationId xmlns:a16="http://schemas.microsoft.com/office/drawing/2014/main" id="{0BBBACDB-498C-7E87-F40F-4C6CB5259CAE}"/>
              </a:ext>
            </a:extLst>
          </p:cNvPr>
          <p:cNvSpPr/>
          <p:nvPr/>
        </p:nvSpPr>
        <p:spPr>
          <a:xfrm>
            <a:off x="5255008" y="4845622"/>
            <a:ext cx="206197" cy="231786"/>
          </a:xfrm>
          <a:prstGeom prst="rightArrow">
            <a:avLst/>
          </a:prstGeom>
          <a:solidFill>
            <a:srgbClr val="2E36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TextBox 47">
            <a:extLst>
              <a:ext uri="{FF2B5EF4-FFF2-40B4-BE49-F238E27FC236}">
                <a16:creationId xmlns:a16="http://schemas.microsoft.com/office/drawing/2014/main" id="{BFA2B26B-6D45-B1CD-EC3F-1837F3C99DA5}"/>
              </a:ext>
            </a:extLst>
          </p:cNvPr>
          <p:cNvSpPr txBox="1"/>
          <p:nvPr/>
        </p:nvSpPr>
        <p:spPr>
          <a:xfrm>
            <a:off x="6983809" y="3714541"/>
            <a:ext cx="1801751" cy="17312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a:solidFill>
                  <a:srgbClr val="2E3690"/>
                </a:solidFill>
                <a:latin typeface="Avenir Next LT Pro"/>
                <a:ea typeface="Calibri"/>
                <a:cs typeface="Calibri"/>
              </a:rPr>
              <a:t>If an addition is added to the house with a full basement connecting to the existing basement, and the new larger basement is conditioned, the project </a:t>
            </a:r>
            <a:r>
              <a:rPr lang="en-US" sz="1200">
                <a:solidFill>
                  <a:srgbClr val="2E3690"/>
                </a:solidFill>
                <a:latin typeface="Avenir Next LT Pro Demi"/>
                <a:ea typeface="Calibri"/>
                <a:cs typeface="Calibri"/>
              </a:rPr>
              <a:t>will</a:t>
            </a:r>
            <a:r>
              <a:rPr lang="en-US" sz="1200">
                <a:solidFill>
                  <a:srgbClr val="2E3690"/>
                </a:solidFill>
                <a:latin typeface="Avenir Next LT Pro"/>
                <a:ea typeface="Calibri"/>
                <a:cs typeface="Calibri"/>
              </a:rPr>
              <a:t> require a HERS rating. </a:t>
            </a:r>
          </a:p>
        </p:txBody>
      </p:sp>
    </p:spTree>
    <p:extLst>
      <p:ext uri="{BB962C8B-B14F-4D97-AF65-F5344CB8AC3E}">
        <p14:creationId xmlns:p14="http://schemas.microsoft.com/office/powerpoint/2010/main" val="589576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3EADE-B3F5-AA0B-3EFF-AFFA798057B5}"/>
            </a:ext>
          </a:extLst>
        </p:cNvPr>
        <p:cNvGrpSpPr/>
        <p:nvPr/>
      </p:nvGrpSpPr>
      <p:grpSpPr>
        <a:xfrm>
          <a:off x="0" y="0"/>
          <a:ext cx="0" cy="0"/>
          <a:chOff x="0" y="0"/>
          <a:chExt cx="0" cy="0"/>
        </a:xfrm>
      </p:grpSpPr>
      <p:pic>
        <p:nvPicPr>
          <p:cNvPr id="27" name="Picture 26" descr="Text&#10;&#10;AI-generated content may be incorrect.">
            <a:extLst>
              <a:ext uri="{FF2B5EF4-FFF2-40B4-BE49-F238E27FC236}">
                <a16:creationId xmlns:a16="http://schemas.microsoft.com/office/drawing/2014/main" id="{7AF3AB1E-2F03-F84B-3C9B-33A1F92C2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229" y="1981603"/>
            <a:ext cx="5319378" cy="1454381"/>
          </a:xfrm>
          <a:prstGeom prst="rect">
            <a:avLst/>
          </a:prstGeom>
        </p:spPr>
      </p:pic>
      <p:sp>
        <p:nvSpPr>
          <p:cNvPr id="5" name="Text Placeholder 13">
            <a:extLst>
              <a:ext uri="{FF2B5EF4-FFF2-40B4-BE49-F238E27FC236}">
                <a16:creationId xmlns:a16="http://schemas.microsoft.com/office/drawing/2014/main" id="{69595A1E-CB41-B345-2502-4400B99A4D45}"/>
              </a:ext>
            </a:extLst>
          </p:cNvPr>
          <p:cNvSpPr txBox="1">
            <a:spLocks/>
          </p:cNvSpPr>
          <p:nvPr/>
        </p:nvSpPr>
        <p:spPr>
          <a:xfrm>
            <a:off x="361519" y="1287810"/>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a:solidFill>
                  <a:srgbClr val="21409A"/>
                </a:solidFill>
                <a:latin typeface="Avenir Next LT Pro Demi" panose="020B0704020202020204" pitchFamily="34" charset="0"/>
                <a:ea typeface="Calibri"/>
                <a:cs typeface="Calibri"/>
              </a:rPr>
              <a:t>Updates to Residential</a:t>
            </a:r>
          </a:p>
          <a:p>
            <a:pPr marL="0" indent="0">
              <a:lnSpc>
                <a:spcPct val="0"/>
              </a:lnSpc>
              <a:spcBef>
                <a:spcPts val="0"/>
              </a:spcBef>
              <a:buNone/>
            </a:pPr>
            <a:endParaRPr lang="en-US" sz="2400">
              <a:solidFill>
                <a:srgbClr val="21409A"/>
              </a:solidFill>
              <a:latin typeface="Avenir Next LT Pro Demi" panose="020B0704020202020204" pitchFamily="34" charset="0"/>
              <a:ea typeface="Calibri"/>
              <a:cs typeface="Calibri"/>
            </a:endParaRPr>
          </a:p>
        </p:txBody>
      </p:sp>
      <p:sp>
        <p:nvSpPr>
          <p:cNvPr id="6" name="Text Placeholder 13">
            <a:extLst>
              <a:ext uri="{FF2B5EF4-FFF2-40B4-BE49-F238E27FC236}">
                <a16:creationId xmlns:a16="http://schemas.microsoft.com/office/drawing/2014/main" id="{9076C1F2-8044-BC74-6146-FDABE8458935}"/>
              </a:ext>
            </a:extLst>
          </p:cNvPr>
          <p:cNvSpPr txBox="1">
            <a:spLocks/>
          </p:cNvSpPr>
          <p:nvPr/>
        </p:nvSpPr>
        <p:spPr>
          <a:xfrm>
            <a:off x="361518" y="1591545"/>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100">
                <a:solidFill>
                  <a:srgbClr val="21409A"/>
                </a:solidFill>
                <a:latin typeface="Avenir Next LT Pro" panose="020B0504020202020204" pitchFamily="34" charset="0"/>
                <a:ea typeface="Calibri"/>
                <a:cs typeface="Calibri"/>
              </a:rPr>
              <a:t>Clarifying When a HERS Rating </a:t>
            </a:r>
            <a:r>
              <a:rPr lang="en-US" sz="2100">
                <a:solidFill>
                  <a:srgbClr val="21409A"/>
                </a:solidFill>
                <a:latin typeface="Avenir Next LT Pro Demi" panose="020B0704020202020204" pitchFamily="34" charset="0"/>
                <a:ea typeface="Calibri"/>
                <a:cs typeface="Calibri"/>
              </a:rPr>
              <a:t>is/isn’t </a:t>
            </a:r>
            <a:r>
              <a:rPr lang="en-US" sz="2100">
                <a:solidFill>
                  <a:srgbClr val="21409A"/>
                </a:solidFill>
                <a:latin typeface="Avenir Next LT Pro" panose="020B0504020202020204" pitchFamily="34" charset="0"/>
                <a:ea typeface="Calibri"/>
                <a:cs typeface="Calibri"/>
              </a:rPr>
              <a:t>Required</a:t>
            </a:r>
          </a:p>
        </p:txBody>
      </p:sp>
      <p:sp>
        <p:nvSpPr>
          <p:cNvPr id="48" name="TextBox 47">
            <a:extLst>
              <a:ext uri="{FF2B5EF4-FFF2-40B4-BE49-F238E27FC236}">
                <a16:creationId xmlns:a16="http://schemas.microsoft.com/office/drawing/2014/main" id="{0861D294-99AF-CCBC-C65D-A3C2440A572C}"/>
              </a:ext>
            </a:extLst>
          </p:cNvPr>
          <p:cNvSpPr txBox="1"/>
          <p:nvPr/>
        </p:nvSpPr>
        <p:spPr>
          <a:xfrm>
            <a:off x="7117685" y="3613083"/>
            <a:ext cx="1801751" cy="210057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a:solidFill>
                  <a:srgbClr val="2E3690"/>
                </a:solidFill>
                <a:latin typeface="Avenir Next LT Pro"/>
                <a:ea typeface="Calibri"/>
                <a:cs typeface="Calibri"/>
              </a:rPr>
              <a:t>If a dormer is added to the existing roof, thereby increasing the occupiable SF of the existing attic, and the attic is insulated and finished to become part of the conditioned building envelope, this </a:t>
            </a:r>
            <a:r>
              <a:rPr lang="en-US" sz="1200">
                <a:solidFill>
                  <a:srgbClr val="2E3690"/>
                </a:solidFill>
                <a:latin typeface="Avenir Next LT Pro Demi"/>
                <a:ea typeface="Calibri"/>
                <a:cs typeface="Calibri"/>
              </a:rPr>
              <a:t>WILL </a:t>
            </a:r>
            <a:r>
              <a:rPr lang="en-US" sz="1200">
                <a:solidFill>
                  <a:srgbClr val="2E3690"/>
                </a:solidFill>
                <a:latin typeface="Avenir Next LT Pro"/>
                <a:ea typeface="Calibri"/>
                <a:cs typeface="Calibri"/>
              </a:rPr>
              <a:t>trigger a HERS rating.</a:t>
            </a:r>
          </a:p>
        </p:txBody>
      </p:sp>
      <p:sp>
        <p:nvSpPr>
          <p:cNvPr id="43" name="TextBox 42">
            <a:extLst>
              <a:ext uri="{FF2B5EF4-FFF2-40B4-BE49-F238E27FC236}">
                <a16:creationId xmlns:a16="http://schemas.microsoft.com/office/drawing/2014/main" id="{850821BC-8122-184E-F072-AD44A9570589}"/>
              </a:ext>
            </a:extLst>
          </p:cNvPr>
          <p:cNvSpPr txBox="1"/>
          <p:nvPr/>
        </p:nvSpPr>
        <p:spPr>
          <a:xfrm>
            <a:off x="358440" y="4286449"/>
            <a:ext cx="2528778" cy="13619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a:solidFill>
                  <a:srgbClr val="2E3690"/>
                </a:solidFill>
                <a:latin typeface="Avenir Next LT Pro"/>
                <a:ea typeface="Calibri"/>
                <a:cs typeface="Calibri"/>
              </a:rPr>
              <a:t>An existing attic space, 1200 SF, will be finished and insulated so that it is part of the conditioned building envelope. No changes to the roof will be made to "grow" the space. This does </a:t>
            </a:r>
            <a:r>
              <a:rPr lang="en-US" sz="1200">
                <a:solidFill>
                  <a:srgbClr val="2E3690"/>
                </a:solidFill>
                <a:latin typeface="Avenir Next LT Pro Demi"/>
                <a:ea typeface="Calibri"/>
                <a:cs typeface="Calibri"/>
              </a:rPr>
              <a:t>NOT </a:t>
            </a:r>
            <a:r>
              <a:rPr lang="en-US" sz="1200">
                <a:solidFill>
                  <a:srgbClr val="2E3690"/>
                </a:solidFill>
                <a:latin typeface="Avenir Next LT Pro"/>
                <a:ea typeface="Calibri"/>
                <a:cs typeface="Calibri"/>
              </a:rPr>
              <a:t>trigger a HERS rating.</a:t>
            </a:r>
          </a:p>
        </p:txBody>
      </p:sp>
      <p:sp>
        <p:nvSpPr>
          <p:cNvPr id="49" name="Rectangle 48">
            <a:extLst>
              <a:ext uri="{FF2B5EF4-FFF2-40B4-BE49-F238E27FC236}">
                <a16:creationId xmlns:a16="http://schemas.microsoft.com/office/drawing/2014/main" id="{116AC5FA-FAFE-5A84-6FEF-397AF32EF4E3}"/>
              </a:ext>
            </a:extLst>
          </p:cNvPr>
          <p:cNvSpPr/>
          <p:nvPr/>
        </p:nvSpPr>
        <p:spPr>
          <a:xfrm>
            <a:off x="3609568" y="1980677"/>
            <a:ext cx="5233529" cy="1479638"/>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Diagram, engineering drawing&#10;&#10;AI-generated content may be incorrect.">
            <a:extLst>
              <a:ext uri="{FF2B5EF4-FFF2-40B4-BE49-F238E27FC236}">
                <a16:creationId xmlns:a16="http://schemas.microsoft.com/office/drawing/2014/main" id="{C2933F07-7627-5889-70E1-BB43B18CD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78" y="2464644"/>
            <a:ext cx="1695954" cy="1693127"/>
          </a:xfrm>
          <a:prstGeom prst="rect">
            <a:avLst/>
          </a:prstGeom>
        </p:spPr>
      </p:pic>
      <p:pic>
        <p:nvPicPr>
          <p:cNvPr id="17" name="Picture 16" descr="Diagram, engineering drawing&#10;&#10;AI-generated content may be incorrect.">
            <a:extLst>
              <a:ext uri="{FF2B5EF4-FFF2-40B4-BE49-F238E27FC236}">
                <a16:creationId xmlns:a16="http://schemas.microsoft.com/office/drawing/2014/main" id="{99A8D272-BEF4-09B8-4D2B-777353EE6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0290" y="2408112"/>
            <a:ext cx="1695954" cy="1749659"/>
          </a:xfrm>
          <a:prstGeom prst="rect">
            <a:avLst/>
          </a:prstGeom>
        </p:spPr>
      </p:pic>
      <p:sp>
        <p:nvSpPr>
          <p:cNvPr id="3" name="Arrow: Right 2">
            <a:extLst>
              <a:ext uri="{FF2B5EF4-FFF2-40B4-BE49-F238E27FC236}">
                <a16:creationId xmlns:a16="http://schemas.microsoft.com/office/drawing/2014/main" id="{C29D58D1-2FBC-6F62-495B-CB06388EA6DE}"/>
              </a:ext>
            </a:extLst>
          </p:cNvPr>
          <p:cNvSpPr/>
          <p:nvPr/>
        </p:nvSpPr>
        <p:spPr>
          <a:xfrm>
            <a:off x="1862934" y="3397300"/>
            <a:ext cx="206197" cy="231786"/>
          </a:xfrm>
          <a:prstGeom prst="rightArrow">
            <a:avLst/>
          </a:prstGeom>
          <a:solidFill>
            <a:srgbClr val="2E36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descr="Diagram, engineering drawing&#10;&#10;AI-generated content may be incorrect.">
            <a:extLst>
              <a:ext uri="{FF2B5EF4-FFF2-40B4-BE49-F238E27FC236}">
                <a16:creationId xmlns:a16="http://schemas.microsoft.com/office/drawing/2014/main" id="{072788A2-AC1A-F955-A429-457258B84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9404" y="3910364"/>
            <a:ext cx="1695955" cy="1693128"/>
          </a:xfrm>
          <a:prstGeom prst="rect">
            <a:avLst/>
          </a:prstGeom>
        </p:spPr>
      </p:pic>
      <p:pic>
        <p:nvPicPr>
          <p:cNvPr id="22" name="Picture 21" descr="Diagram, engineering drawing&#10;&#10;AI-generated content may be incorrect.">
            <a:extLst>
              <a:ext uri="{FF2B5EF4-FFF2-40B4-BE49-F238E27FC236}">
                <a16:creationId xmlns:a16="http://schemas.microsoft.com/office/drawing/2014/main" id="{5B5DA99F-437C-0504-6B96-7739938DF8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2458" y="3853103"/>
            <a:ext cx="1695955" cy="1749660"/>
          </a:xfrm>
          <a:prstGeom prst="rect">
            <a:avLst/>
          </a:prstGeom>
        </p:spPr>
      </p:pic>
      <p:sp>
        <p:nvSpPr>
          <p:cNvPr id="47" name="Arrow: Right 46">
            <a:extLst>
              <a:ext uri="{FF2B5EF4-FFF2-40B4-BE49-F238E27FC236}">
                <a16:creationId xmlns:a16="http://schemas.microsoft.com/office/drawing/2014/main" id="{9F73ACF0-83CF-BC8D-0FBA-6EF9293E09FC}"/>
              </a:ext>
            </a:extLst>
          </p:cNvPr>
          <p:cNvSpPr/>
          <p:nvPr/>
        </p:nvSpPr>
        <p:spPr>
          <a:xfrm>
            <a:off x="5158190" y="4845622"/>
            <a:ext cx="206197" cy="231786"/>
          </a:xfrm>
          <a:prstGeom prst="rightArrow">
            <a:avLst/>
          </a:prstGeom>
          <a:solidFill>
            <a:srgbClr val="2E36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07627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name="Acrobat Document" r:id="rId4" imgW="0" imgH="0" progId="AcroExch.Document.DC">
                  <p:embed/>
                </p:oleObj>
              </mc:Choice>
              <mc:Fallback>
                <p:oleObj name="Acrobat Document" r:id="rId4" imgW="0" imgH="0" progId="AcroExch.Document.DC">
                  <p:embed/>
                  <p:pic>
                    <p:nvPicPr>
                      <p:cNvPr id="7" name="Object 6"/>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3" descr="Map&#10;&#10;AI-generated content may be incorrect.">
            <a:extLst>
              <a:ext uri="{FF2B5EF4-FFF2-40B4-BE49-F238E27FC236}">
                <a16:creationId xmlns:a16="http://schemas.microsoft.com/office/drawing/2014/main" id="{FCE76070-345E-39F6-0C11-0D2022D66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custDataLst>
      <p:tags r:id="rId1"/>
    </p:custDataLst>
    <p:extLst>
      <p:ext uri="{BB962C8B-B14F-4D97-AF65-F5344CB8AC3E}">
        <p14:creationId xmlns:p14="http://schemas.microsoft.com/office/powerpoint/2010/main" val="341046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C30B6-BDAB-637F-68DD-23BE1256DA4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860388D-5F4F-0BB9-088E-2FDB0ED14000}"/>
              </a:ext>
            </a:extLst>
          </p:cNvPr>
          <p:cNvSpPr>
            <a:spLocks noGrp="1"/>
          </p:cNvSpPr>
          <p:nvPr>
            <p:ph type="body" sz="quarter" idx="13"/>
          </p:nvPr>
        </p:nvSpPr>
        <p:spPr>
          <a:xfrm>
            <a:off x="914400" y="2821166"/>
            <a:ext cx="8445597" cy="2797254"/>
          </a:xfrm>
          <a:ln>
            <a:noFill/>
          </a:ln>
        </p:spPr>
        <p:txBody>
          <a:bodyPr vert="horz" wrap="square" lIns="68580" tIns="34290" rIns="68580" bIns="34290" numCol="1" spcCol="548640" anchor="t" anchorCtr="0" compatLnSpc="1">
            <a:prstTxWarp prst="textNoShape">
              <a:avLst/>
            </a:prstTxWarp>
          </a:bodyPr>
          <a:lstStyle/>
          <a:p>
            <a:pPr>
              <a:lnSpc>
                <a:spcPct val="100000"/>
              </a:lnSpc>
            </a:pPr>
            <a:r>
              <a:rPr lang="en-US" sz="1350" b="1" dirty="0">
                <a:solidFill>
                  <a:schemeClr val="tx1"/>
                </a:solidFill>
                <a:latin typeface="Avenir Next LT Pro Demi"/>
              </a:rPr>
              <a:t>HERS rating updates:</a:t>
            </a:r>
          </a:p>
          <a:p>
            <a:pPr>
              <a:lnSpc>
                <a:spcPct val="100000"/>
              </a:lnSpc>
            </a:pPr>
            <a:r>
              <a:rPr lang="en-US" sz="1350" dirty="0">
                <a:latin typeface="Avenir Next LT Pro"/>
              </a:rPr>
              <a:t>1. </a:t>
            </a:r>
            <a:r>
              <a:rPr lang="en-US" sz="1350" b="1" dirty="0">
                <a:solidFill>
                  <a:srgbClr val="FFC000"/>
                </a:solidFill>
                <a:latin typeface="Avenir Next LT Pro Demi"/>
              </a:rPr>
              <a:t>HERS credit for embodied carbon</a:t>
            </a:r>
            <a:r>
              <a:rPr lang="en-US" sz="1350" b="1" dirty="0">
                <a:solidFill>
                  <a:srgbClr val="FBB040"/>
                </a:solidFill>
                <a:latin typeface="Avenir Next LT Pro"/>
              </a:rPr>
              <a:t> </a:t>
            </a:r>
            <a:r>
              <a:rPr lang="en-US" sz="1350" dirty="0">
                <a:solidFill>
                  <a:schemeClr val="tx1"/>
                </a:solidFill>
                <a:latin typeface="Avenir Next LT Pro"/>
              </a:rPr>
              <a:t>in new construction: 3 HERS points for either insulation or concrete</a:t>
            </a:r>
          </a:p>
          <a:p>
            <a:pPr>
              <a:lnSpc>
                <a:spcPct val="100000"/>
              </a:lnSpc>
            </a:pPr>
            <a:r>
              <a:rPr lang="en-US" sz="1350" dirty="0">
                <a:latin typeface="Avenir Next LT Pro"/>
              </a:rPr>
              <a:t>2.</a:t>
            </a:r>
            <a:r>
              <a:rPr lang="en-US" sz="1350" b="1" dirty="0">
                <a:solidFill>
                  <a:srgbClr val="FFC000"/>
                </a:solidFill>
                <a:latin typeface="Avenir Next LT Pro"/>
              </a:rPr>
              <a:t> </a:t>
            </a:r>
            <a:r>
              <a:rPr lang="en-US" sz="1350" b="1" dirty="0">
                <a:solidFill>
                  <a:srgbClr val="FFC000"/>
                </a:solidFill>
                <a:latin typeface="Avenir Next LT Pro Demi"/>
              </a:rPr>
              <a:t>ADU HERS maximum</a:t>
            </a:r>
            <a:r>
              <a:rPr lang="en-US" sz="1350" dirty="0">
                <a:latin typeface="Avenir Next LT Pro"/>
              </a:rPr>
              <a:t> </a:t>
            </a:r>
            <a:r>
              <a:rPr lang="en-US" sz="1350" dirty="0">
                <a:solidFill>
                  <a:schemeClr val="tx1"/>
                </a:solidFill>
                <a:latin typeface="Avenir Next LT Pro"/>
              </a:rPr>
              <a:t>for Accessory Dwelling Units: HERS 52-58</a:t>
            </a:r>
          </a:p>
          <a:p>
            <a:pPr>
              <a:lnSpc>
                <a:spcPct val="100000"/>
              </a:lnSpc>
            </a:pPr>
            <a:r>
              <a:rPr lang="en-US" sz="1350" dirty="0">
                <a:latin typeface="Avenir Next LT Pro"/>
              </a:rPr>
              <a:t>3. </a:t>
            </a:r>
            <a:r>
              <a:rPr lang="en-US" sz="1350" b="1" dirty="0">
                <a:solidFill>
                  <a:srgbClr val="FFC000"/>
                </a:solidFill>
                <a:latin typeface="Avenir Next LT Pro Demi"/>
              </a:rPr>
              <a:t>HERS ratings for existing building</a:t>
            </a:r>
            <a:r>
              <a:rPr lang="en-US" sz="1350" b="1" dirty="0">
                <a:solidFill>
                  <a:srgbClr val="FBB040"/>
                </a:solidFill>
                <a:latin typeface="Avenir Next LT Pro"/>
              </a:rPr>
              <a:t> </a:t>
            </a:r>
            <a:r>
              <a:rPr lang="en-US" sz="1350" dirty="0">
                <a:solidFill>
                  <a:schemeClr val="tx1"/>
                </a:solidFill>
                <a:latin typeface="Avenir Next LT Pro"/>
              </a:rPr>
              <a:t>permits in Chapter 5 are relaxed: HERS 65-75</a:t>
            </a:r>
          </a:p>
          <a:p>
            <a:pPr>
              <a:lnSpc>
                <a:spcPct val="100000"/>
              </a:lnSpc>
            </a:pPr>
            <a:r>
              <a:rPr lang="en-US" sz="1350" dirty="0">
                <a:latin typeface="Avenir Next LT Pro"/>
              </a:rPr>
              <a:t>4. </a:t>
            </a:r>
            <a:r>
              <a:rPr lang="en-US" sz="1350" b="1" dirty="0">
                <a:solidFill>
                  <a:srgbClr val="FFC000"/>
                </a:solidFill>
                <a:latin typeface="Avenir Next LT Pro Demi"/>
              </a:rPr>
              <a:t>Exception for historic homes</a:t>
            </a:r>
            <a:r>
              <a:rPr lang="en-US" sz="1350" b="1" dirty="0">
                <a:solidFill>
                  <a:srgbClr val="FBB040"/>
                </a:solidFill>
                <a:latin typeface="Avenir Next LT Pro"/>
              </a:rPr>
              <a:t> </a:t>
            </a:r>
            <a:r>
              <a:rPr lang="en-US" sz="1350" dirty="0">
                <a:solidFill>
                  <a:schemeClr val="tx1"/>
                </a:solidFill>
                <a:latin typeface="Avenir Next LT Pro"/>
              </a:rPr>
              <a:t>allows them to follow the prescriptive path</a:t>
            </a:r>
          </a:p>
          <a:p>
            <a:pPr>
              <a:lnSpc>
                <a:spcPct val="100000"/>
              </a:lnSpc>
            </a:pPr>
            <a:r>
              <a:rPr lang="en-US" sz="1350" b="1" dirty="0">
                <a:solidFill>
                  <a:schemeClr val="tx1"/>
                </a:solidFill>
                <a:latin typeface="Avenir Next LT Pro Demi"/>
              </a:rPr>
              <a:t>Prescriptive path updates:</a:t>
            </a:r>
          </a:p>
          <a:p>
            <a:pPr>
              <a:lnSpc>
                <a:spcPct val="100000"/>
              </a:lnSpc>
            </a:pPr>
            <a:r>
              <a:rPr lang="en-US" sz="1350" dirty="0">
                <a:latin typeface="Avenir Next LT Pro"/>
              </a:rPr>
              <a:t>5. </a:t>
            </a:r>
            <a:r>
              <a:rPr lang="en-US" sz="1350" b="1" dirty="0">
                <a:solidFill>
                  <a:srgbClr val="FFC000"/>
                </a:solidFill>
                <a:latin typeface="Avenir Next LT Pro Demi"/>
              </a:rPr>
              <a:t>Ceiling R-value</a:t>
            </a:r>
            <a:r>
              <a:rPr lang="en-US" sz="1350" b="1" dirty="0">
                <a:solidFill>
                  <a:srgbClr val="FBB040"/>
                </a:solidFill>
                <a:latin typeface="Avenir Next LT Pro"/>
              </a:rPr>
              <a:t> </a:t>
            </a:r>
            <a:r>
              <a:rPr lang="en-US" sz="1350" dirty="0">
                <a:solidFill>
                  <a:schemeClr val="tx1"/>
                </a:solidFill>
                <a:latin typeface="Avenir Next LT Pro"/>
              </a:rPr>
              <a:t>reduced from R-60 to R-49</a:t>
            </a:r>
          </a:p>
          <a:p>
            <a:pPr>
              <a:lnSpc>
                <a:spcPct val="100000"/>
              </a:lnSpc>
            </a:pPr>
            <a:r>
              <a:rPr lang="en-US" sz="1350" dirty="0">
                <a:latin typeface="Avenir Next LT Pro"/>
              </a:rPr>
              <a:t>6. </a:t>
            </a:r>
            <a:r>
              <a:rPr lang="en-US" sz="1350" b="1" dirty="0">
                <a:solidFill>
                  <a:srgbClr val="FFC000"/>
                </a:solidFill>
                <a:latin typeface="Avenir Next LT Pro Demi"/>
              </a:rPr>
              <a:t>SHGC for windows</a:t>
            </a:r>
            <a:r>
              <a:rPr lang="en-US" sz="1350" b="1" dirty="0">
                <a:solidFill>
                  <a:srgbClr val="FBB040"/>
                </a:solidFill>
                <a:latin typeface="Avenir Next LT Pro"/>
              </a:rPr>
              <a:t> </a:t>
            </a:r>
            <a:r>
              <a:rPr lang="en-US" sz="1350" dirty="0">
                <a:latin typeface="Avenir Next LT Pro"/>
              </a:rPr>
              <a:t>– </a:t>
            </a:r>
            <a:r>
              <a:rPr lang="en-US" sz="1350" dirty="0">
                <a:solidFill>
                  <a:schemeClr val="tx1"/>
                </a:solidFill>
                <a:latin typeface="Avenir Next LT Pro"/>
              </a:rPr>
              <a:t>no maximum required</a:t>
            </a:r>
          </a:p>
          <a:p>
            <a:pPr>
              <a:lnSpc>
                <a:spcPct val="100000"/>
              </a:lnSpc>
            </a:pPr>
            <a:endParaRPr lang="en-US" sz="1050" dirty="0"/>
          </a:p>
          <a:p>
            <a:pPr>
              <a:lnSpc>
                <a:spcPct val="100000"/>
              </a:lnSpc>
            </a:pPr>
            <a:endParaRPr lang="en-US" sz="1050" dirty="0"/>
          </a:p>
          <a:p>
            <a:pPr>
              <a:lnSpc>
                <a:spcPct val="100000"/>
              </a:lnSpc>
            </a:pPr>
            <a:endParaRPr lang="en-US" sz="1050" dirty="0"/>
          </a:p>
          <a:p>
            <a:pPr>
              <a:lnSpc>
                <a:spcPct val="100000"/>
              </a:lnSpc>
            </a:pPr>
            <a:endParaRPr lang="en-US" sz="1050" dirty="0"/>
          </a:p>
          <a:p>
            <a:pPr>
              <a:lnSpc>
                <a:spcPct val="100000"/>
              </a:lnSpc>
            </a:pPr>
            <a:endParaRPr lang="en-US" sz="1050" dirty="0"/>
          </a:p>
          <a:p>
            <a:pPr>
              <a:lnSpc>
                <a:spcPct val="100000"/>
              </a:lnSpc>
            </a:pPr>
            <a:endParaRPr lang="en-US" sz="1050" dirty="0"/>
          </a:p>
        </p:txBody>
      </p:sp>
      <p:sp>
        <p:nvSpPr>
          <p:cNvPr id="7" name="Text Placeholder 6">
            <a:extLst>
              <a:ext uri="{FF2B5EF4-FFF2-40B4-BE49-F238E27FC236}">
                <a16:creationId xmlns:a16="http://schemas.microsoft.com/office/drawing/2014/main" id="{71F704C3-0048-8CB7-FA41-5899D83A8512}"/>
              </a:ext>
            </a:extLst>
          </p:cNvPr>
          <p:cNvSpPr>
            <a:spLocks noGrp="1"/>
          </p:cNvSpPr>
          <p:nvPr>
            <p:ph type="body" sz="quarter" idx="12"/>
          </p:nvPr>
        </p:nvSpPr>
        <p:spPr>
          <a:xfrm>
            <a:off x="838200" y="1905000"/>
            <a:ext cx="8002792" cy="542216"/>
          </a:xfrm>
        </p:spPr>
        <p:txBody>
          <a:bodyPr/>
          <a:lstStyle/>
          <a:p>
            <a:r>
              <a:rPr lang="en-US" b="0" dirty="0">
                <a:latin typeface="Avenir Next LT Pro" panose="020B0504020202020204" pitchFamily="34" charset="0"/>
              </a:rPr>
              <a:t>The following are some of the more notable changes from the 2023 Stretch Code found in the </a:t>
            </a:r>
            <a:r>
              <a:rPr lang="en-US" dirty="0">
                <a:latin typeface="Avenir Next LT Pro" panose="020B0504020202020204" pitchFamily="34" charset="0"/>
              </a:rPr>
              <a:t>2025 Stretch Code update:</a:t>
            </a:r>
          </a:p>
        </p:txBody>
      </p:sp>
      <p:sp>
        <p:nvSpPr>
          <p:cNvPr id="27" name="Text Placeholder 13">
            <a:extLst>
              <a:ext uri="{FF2B5EF4-FFF2-40B4-BE49-F238E27FC236}">
                <a16:creationId xmlns:a16="http://schemas.microsoft.com/office/drawing/2014/main" id="{4E64E5DB-8BF0-25D8-9374-93784200E00B}"/>
              </a:ext>
            </a:extLst>
          </p:cNvPr>
          <p:cNvSpPr txBox="1">
            <a:spLocks/>
          </p:cNvSpPr>
          <p:nvPr/>
        </p:nvSpPr>
        <p:spPr>
          <a:xfrm>
            <a:off x="873967" y="1239580"/>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dirty="0">
                <a:solidFill>
                  <a:srgbClr val="21409A"/>
                </a:solidFill>
                <a:latin typeface="Avenir Next LT Pro Demi" panose="020B0704020202020204" pitchFamily="34" charset="0"/>
                <a:ea typeface="Calibri"/>
                <a:cs typeface="Calibri"/>
              </a:rPr>
              <a:t>Significant Updates: </a:t>
            </a:r>
          </a:p>
          <a:p>
            <a:pPr marL="0" indent="0">
              <a:lnSpc>
                <a:spcPct val="100000"/>
              </a:lnSpc>
              <a:spcBef>
                <a:spcPts val="0"/>
              </a:spcBef>
              <a:buNone/>
            </a:pPr>
            <a:r>
              <a:rPr lang="en-US" sz="2100" dirty="0">
                <a:solidFill>
                  <a:srgbClr val="21409A"/>
                </a:solidFill>
                <a:latin typeface="Avenir Next LT Pro" panose="020B0504020202020204" pitchFamily="34" charset="0"/>
                <a:ea typeface="Calibri"/>
                <a:cs typeface="Calibri"/>
              </a:rPr>
              <a:t>Residential Low-Rise</a:t>
            </a:r>
          </a:p>
        </p:txBody>
      </p:sp>
    </p:spTree>
    <p:extLst>
      <p:ext uri="{BB962C8B-B14F-4D97-AF65-F5344CB8AC3E}">
        <p14:creationId xmlns:p14="http://schemas.microsoft.com/office/powerpoint/2010/main" val="2877172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8DFD4-D00B-575E-6EE0-4E8148908E95}"/>
            </a:ext>
          </a:extLst>
        </p:cNvPr>
        <p:cNvGrpSpPr/>
        <p:nvPr/>
      </p:nvGrpSpPr>
      <p:grpSpPr>
        <a:xfrm>
          <a:off x="0" y="0"/>
          <a:ext cx="0" cy="0"/>
          <a:chOff x="0" y="0"/>
          <a:chExt cx="0" cy="0"/>
        </a:xfrm>
      </p:grpSpPr>
      <p:pic>
        <p:nvPicPr>
          <p:cNvPr id="4" name="Picture 3" descr="Text&#10;&#10;AI-generated content may be incorrect.">
            <a:extLst>
              <a:ext uri="{FF2B5EF4-FFF2-40B4-BE49-F238E27FC236}">
                <a16:creationId xmlns:a16="http://schemas.microsoft.com/office/drawing/2014/main" id="{301AA006-48C0-BFDB-8363-DC8DE0B4A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388" y="1896476"/>
            <a:ext cx="5319378" cy="1924989"/>
          </a:xfrm>
          <a:prstGeom prst="rect">
            <a:avLst/>
          </a:prstGeom>
        </p:spPr>
      </p:pic>
      <p:sp>
        <p:nvSpPr>
          <p:cNvPr id="5" name="Text Placeholder 13">
            <a:extLst>
              <a:ext uri="{FF2B5EF4-FFF2-40B4-BE49-F238E27FC236}">
                <a16:creationId xmlns:a16="http://schemas.microsoft.com/office/drawing/2014/main" id="{5275A087-4FF4-B709-3BA2-1DB8D38E6019}"/>
              </a:ext>
            </a:extLst>
          </p:cNvPr>
          <p:cNvSpPr txBox="1">
            <a:spLocks/>
          </p:cNvSpPr>
          <p:nvPr/>
        </p:nvSpPr>
        <p:spPr>
          <a:xfrm>
            <a:off x="920120" y="1208039"/>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a:solidFill>
                  <a:srgbClr val="21409A"/>
                </a:solidFill>
                <a:latin typeface="Avenir Next LT Pro Demi" panose="020B0704020202020204" pitchFamily="34" charset="0"/>
                <a:ea typeface="Calibri"/>
                <a:cs typeface="Calibri"/>
              </a:rPr>
              <a:t>Updates to Residential</a:t>
            </a:r>
          </a:p>
          <a:p>
            <a:pPr marL="0" indent="0">
              <a:lnSpc>
                <a:spcPct val="0"/>
              </a:lnSpc>
              <a:spcBef>
                <a:spcPts val="0"/>
              </a:spcBef>
              <a:buNone/>
            </a:pPr>
            <a:endParaRPr lang="en-US" sz="2400">
              <a:solidFill>
                <a:srgbClr val="21409A"/>
              </a:solidFill>
              <a:latin typeface="Avenir Next LT Pro Demi" panose="020B0704020202020204" pitchFamily="34" charset="0"/>
              <a:ea typeface="Calibri"/>
              <a:cs typeface="Calibri"/>
            </a:endParaRPr>
          </a:p>
        </p:txBody>
      </p:sp>
      <p:sp>
        <p:nvSpPr>
          <p:cNvPr id="6" name="Text Placeholder 13">
            <a:extLst>
              <a:ext uri="{FF2B5EF4-FFF2-40B4-BE49-F238E27FC236}">
                <a16:creationId xmlns:a16="http://schemas.microsoft.com/office/drawing/2014/main" id="{16009336-F5C7-817C-2278-3842B708B0B1}"/>
              </a:ext>
            </a:extLst>
          </p:cNvPr>
          <p:cNvSpPr txBox="1">
            <a:spLocks/>
          </p:cNvSpPr>
          <p:nvPr/>
        </p:nvSpPr>
        <p:spPr>
          <a:xfrm>
            <a:off x="879809" y="1581830"/>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100">
                <a:solidFill>
                  <a:srgbClr val="21409A"/>
                </a:solidFill>
                <a:latin typeface="Avenir Next LT Pro" panose="020B0504020202020204" pitchFamily="34" charset="0"/>
                <a:ea typeface="Calibri"/>
                <a:cs typeface="Calibri"/>
              </a:rPr>
              <a:t>Clarifying When a HERS Rating </a:t>
            </a:r>
            <a:r>
              <a:rPr lang="en-US" sz="2100">
                <a:solidFill>
                  <a:srgbClr val="21409A"/>
                </a:solidFill>
                <a:latin typeface="Avenir Next LT Pro Demi" panose="020B0704020202020204" pitchFamily="34" charset="0"/>
                <a:ea typeface="Calibri"/>
                <a:cs typeface="Calibri"/>
              </a:rPr>
              <a:t>is/isn’t </a:t>
            </a:r>
            <a:r>
              <a:rPr lang="en-US" sz="2100">
                <a:solidFill>
                  <a:srgbClr val="21409A"/>
                </a:solidFill>
                <a:latin typeface="Avenir Next LT Pro" panose="020B0504020202020204" pitchFamily="34" charset="0"/>
                <a:ea typeface="Calibri"/>
                <a:cs typeface="Calibri"/>
              </a:rPr>
              <a:t>Required</a:t>
            </a:r>
          </a:p>
        </p:txBody>
      </p:sp>
      <p:sp>
        <p:nvSpPr>
          <p:cNvPr id="8" name="Rectangle 7">
            <a:extLst>
              <a:ext uri="{FF2B5EF4-FFF2-40B4-BE49-F238E27FC236}">
                <a16:creationId xmlns:a16="http://schemas.microsoft.com/office/drawing/2014/main" id="{03C9C1C1-43FC-1669-A317-DDBA41C50188}"/>
              </a:ext>
            </a:extLst>
          </p:cNvPr>
          <p:cNvSpPr/>
          <p:nvPr/>
        </p:nvSpPr>
        <p:spPr>
          <a:xfrm>
            <a:off x="1544793" y="1896666"/>
            <a:ext cx="5310587" cy="1919744"/>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13">
            <a:extLst>
              <a:ext uri="{FF2B5EF4-FFF2-40B4-BE49-F238E27FC236}">
                <a16:creationId xmlns:a16="http://schemas.microsoft.com/office/drawing/2014/main" id="{2768530E-7549-E53B-B0CD-009A5064939D}"/>
              </a:ext>
            </a:extLst>
          </p:cNvPr>
          <p:cNvSpPr txBox="1">
            <a:spLocks/>
          </p:cNvSpPr>
          <p:nvPr/>
        </p:nvSpPr>
        <p:spPr>
          <a:xfrm>
            <a:off x="889018" y="4053877"/>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1500" dirty="0">
                <a:solidFill>
                  <a:schemeClr val="tx1">
                    <a:lumMod val="49000"/>
                    <a:lumOff val="51000"/>
                  </a:schemeClr>
                </a:solidFill>
                <a:latin typeface="Avenir Next LT Pro"/>
                <a:ea typeface="Calibri"/>
                <a:cs typeface="Calibri"/>
              </a:rPr>
              <a:t>This means if a project satisfies both </a:t>
            </a:r>
            <a:r>
              <a:rPr lang="en-US" sz="1500" b="1" dirty="0">
                <a:solidFill>
                  <a:schemeClr val="tx1">
                    <a:lumMod val="49000"/>
                    <a:lumOff val="51000"/>
                  </a:schemeClr>
                </a:solidFill>
                <a:latin typeface="Avenir Next LT Pro"/>
                <a:ea typeface="Calibri"/>
                <a:cs typeface="Calibri"/>
              </a:rPr>
              <a:t>a</a:t>
            </a:r>
            <a:r>
              <a:rPr lang="en-US" sz="1500" dirty="0">
                <a:solidFill>
                  <a:schemeClr val="tx1">
                    <a:lumMod val="49000"/>
                    <a:lumOff val="51000"/>
                  </a:schemeClr>
                </a:solidFill>
                <a:latin typeface="Avenir Next LT Pro"/>
                <a:ea typeface="Calibri"/>
                <a:cs typeface="Calibri"/>
              </a:rPr>
              <a:t> + </a:t>
            </a:r>
            <a:r>
              <a:rPr lang="en-US" sz="1500" b="1" dirty="0">
                <a:solidFill>
                  <a:schemeClr val="tx1">
                    <a:lumMod val="49000"/>
                    <a:lumOff val="51000"/>
                  </a:schemeClr>
                </a:solidFill>
                <a:latin typeface="Avenir Next LT Pro"/>
                <a:ea typeface="Calibri"/>
                <a:cs typeface="Calibri"/>
              </a:rPr>
              <a:t>b</a:t>
            </a:r>
            <a:r>
              <a:rPr lang="en-US" sz="1500" dirty="0">
                <a:solidFill>
                  <a:schemeClr val="tx1">
                    <a:lumMod val="49000"/>
                    <a:lumOff val="51000"/>
                  </a:schemeClr>
                </a:solidFill>
                <a:latin typeface="Avenir Next LT Pro"/>
                <a:ea typeface="Calibri"/>
                <a:cs typeface="Calibri"/>
              </a:rPr>
              <a:t>, then it triggers HERS:</a:t>
            </a:r>
          </a:p>
        </p:txBody>
      </p:sp>
      <p:sp>
        <p:nvSpPr>
          <p:cNvPr id="10" name="Text Placeholder 13">
            <a:extLst>
              <a:ext uri="{FF2B5EF4-FFF2-40B4-BE49-F238E27FC236}">
                <a16:creationId xmlns:a16="http://schemas.microsoft.com/office/drawing/2014/main" id="{915DD73E-9DE6-581F-CA7E-DCA89F652A42}"/>
              </a:ext>
            </a:extLst>
          </p:cNvPr>
          <p:cNvSpPr txBox="1">
            <a:spLocks/>
          </p:cNvSpPr>
          <p:nvPr/>
        </p:nvSpPr>
        <p:spPr>
          <a:xfrm>
            <a:off x="474313" y="4464085"/>
            <a:ext cx="445807" cy="30493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700" b="1">
                <a:solidFill>
                  <a:srgbClr val="21409A"/>
                </a:solidFill>
                <a:latin typeface="Avenir Next LT Pro"/>
                <a:ea typeface="Calibri"/>
                <a:cs typeface="Calibri"/>
              </a:rPr>
              <a:t>a</a:t>
            </a:r>
            <a:endParaRPr lang="en-US" sz="2700" b="1">
              <a:latin typeface="Avenir Next LT Pro"/>
            </a:endParaRPr>
          </a:p>
        </p:txBody>
      </p:sp>
      <p:sp>
        <p:nvSpPr>
          <p:cNvPr id="12" name="TextBox 11">
            <a:extLst>
              <a:ext uri="{FF2B5EF4-FFF2-40B4-BE49-F238E27FC236}">
                <a16:creationId xmlns:a16="http://schemas.microsoft.com/office/drawing/2014/main" id="{5239C967-9190-CE93-A2A0-0EA5A116357E}"/>
              </a:ext>
            </a:extLst>
          </p:cNvPr>
          <p:cNvSpPr txBox="1"/>
          <p:nvPr/>
        </p:nvSpPr>
        <p:spPr>
          <a:xfrm>
            <a:off x="879809" y="4391526"/>
            <a:ext cx="1827296" cy="10387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a:solidFill>
                  <a:schemeClr val="tx1">
                    <a:lumMod val="49000"/>
                    <a:lumOff val="51000"/>
                  </a:schemeClr>
                </a:solidFill>
                <a:latin typeface="Avenir Next LT Pro"/>
                <a:ea typeface="Calibri"/>
                <a:cs typeface="Calibri"/>
              </a:rPr>
              <a:t>work area is</a:t>
            </a:r>
            <a:r>
              <a:rPr lang="en-US" sz="1800">
                <a:solidFill>
                  <a:srgbClr val="2E3690"/>
                </a:solidFill>
                <a:latin typeface="Avenir Next LT Pro Demi"/>
                <a:ea typeface="Calibri"/>
                <a:cs typeface="Calibri"/>
              </a:rPr>
              <a:t> </a:t>
            </a:r>
          </a:p>
          <a:p>
            <a:r>
              <a:rPr lang="en-US" sz="2700">
                <a:solidFill>
                  <a:srgbClr val="F6C31F"/>
                </a:solidFill>
                <a:latin typeface="Avenir Next LT Pro Demi"/>
                <a:ea typeface="Calibri"/>
                <a:cs typeface="Calibri"/>
              </a:rPr>
              <a:t>&gt;50%</a:t>
            </a:r>
            <a:r>
              <a:rPr lang="en-US" sz="1800">
                <a:solidFill>
                  <a:srgbClr val="2E3690"/>
                </a:solidFill>
                <a:latin typeface="Avenir Next LT Pro Demi"/>
                <a:ea typeface="Calibri"/>
                <a:cs typeface="Calibri"/>
              </a:rPr>
              <a:t> </a:t>
            </a:r>
            <a:r>
              <a:rPr lang="en-US" sz="1800">
                <a:solidFill>
                  <a:schemeClr val="tx1">
                    <a:lumMod val="49000"/>
                    <a:lumOff val="51000"/>
                  </a:schemeClr>
                </a:solidFill>
                <a:latin typeface="Avenir Next LT Pro"/>
                <a:ea typeface="Calibri"/>
                <a:cs typeface="Calibri"/>
              </a:rPr>
              <a:t>of </a:t>
            </a:r>
          </a:p>
          <a:p>
            <a:r>
              <a:rPr lang="en-US" sz="1800">
                <a:solidFill>
                  <a:schemeClr val="tx1">
                    <a:lumMod val="49000"/>
                    <a:lumOff val="51000"/>
                  </a:schemeClr>
                </a:solidFill>
                <a:latin typeface="Avenir Next LT Pro"/>
                <a:ea typeface="Calibri"/>
                <a:cs typeface="Calibri"/>
              </a:rPr>
              <a:t>existing project</a:t>
            </a:r>
            <a:endParaRPr lang="en-US" sz="1800">
              <a:solidFill>
                <a:schemeClr val="tx1">
                  <a:lumMod val="49000"/>
                  <a:lumOff val="51000"/>
                </a:schemeClr>
              </a:solidFill>
              <a:latin typeface="Avenir Next LT Pro"/>
            </a:endParaRPr>
          </a:p>
        </p:txBody>
      </p:sp>
      <p:sp>
        <p:nvSpPr>
          <p:cNvPr id="17" name="Text Placeholder 13">
            <a:extLst>
              <a:ext uri="{FF2B5EF4-FFF2-40B4-BE49-F238E27FC236}">
                <a16:creationId xmlns:a16="http://schemas.microsoft.com/office/drawing/2014/main" id="{A650A288-3694-811E-4CBE-0F9E085AD41E}"/>
              </a:ext>
            </a:extLst>
          </p:cNvPr>
          <p:cNvSpPr txBox="1">
            <a:spLocks/>
          </p:cNvSpPr>
          <p:nvPr/>
        </p:nvSpPr>
        <p:spPr>
          <a:xfrm>
            <a:off x="3437089" y="4501683"/>
            <a:ext cx="445807" cy="30493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700" b="1">
                <a:solidFill>
                  <a:srgbClr val="21409A"/>
                </a:solidFill>
                <a:latin typeface="Avenir Next LT Pro"/>
                <a:ea typeface="Calibri"/>
                <a:cs typeface="Calibri"/>
              </a:rPr>
              <a:t>b</a:t>
            </a:r>
            <a:endParaRPr lang="en-US" sz="2700" b="1">
              <a:latin typeface="Avenir Next LT Pro"/>
            </a:endParaRPr>
          </a:p>
        </p:txBody>
      </p:sp>
      <p:sp>
        <p:nvSpPr>
          <p:cNvPr id="18" name="Text Placeholder 13">
            <a:extLst>
              <a:ext uri="{FF2B5EF4-FFF2-40B4-BE49-F238E27FC236}">
                <a16:creationId xmlns:a16="http://schemas.microsoft.com/office/drawing/2014/main" id="{AEE688A4-AFA1-A81A-03EA-4F87FF19FB92}"/>
              </a:ext>
            </a:extLst>
          </p:cNvPr>
          <p:cNvSpPr txBox="1">
            <a:spLocks/>
          </p:cNvSpPr>
          <p:nvPr/>
        </p:nvSpPr>
        <p:spPr>
          <a:xfrm>
            <a:off x="2767833" y="4802473"/>
            <a:ext cx="445807" cy="30493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endParaRPr lang="en-US" sz="2700" b="1">
              <a:solidFill>
                <a:srgbClr val="21409A"/>
              </a:solidFill>
              <a:latin typeface="Avenir Next LT Pro"/>
              <a:ea typeface="Calibri"/>
              <a:cs typeface="Calibri"/>
            </a:endParaRPr>
          </a:p>
          <a:p>
            <a:pPr marL="0" indent="0">
              <a:lnSpc>
                <a:spcPct val="0"/>
              </a:lnSpc>
              <a:spcBef>
                <a:spcPts val="0"/>
              </a:spcBef>
              <a:buNone/>
            </a:pPr>
            <a:r>
              <a:rPr lang="en-US" sz="4500" b="1">
                <a:solidFill>
                  <a:srgbClr val="21409A"/>
                </a:solidFill>
                <a:latin typeface="Avenir Next LT Pro"/>
                <a:ea typeface="Calibri"/>
                <a:cs typeface="Calibri"/>
              </a:rPr>
              <a:t>+</a:t>
            </a:r>
          </a:p>
        </p:txBody>
      </p:sp>
      <p:sp>
        <p:nvSpPr>
          <p:cNvPr id="19" name="Rectangle 18">
            <a:extLst>
              <a:ext uri="{FF2B5EF4-FFF2-40B4-BE49-F238E27FC236}">
                <a16:creationId xmlns:a16="http://schemas.microsoft.com/office/drawing/2014/main" id="{EB0A3C6E-B93D-81EA-8FDC-09C999D2A410}"/>
              </a:ext>
            </a:extLst>
          </p:cNvPr>
          <p:cNvSpPr/>
          <p:nvPr/>
        </p:nvSpPr>
        <p:spPr>
          <a:xfrm>
            <a:off x="364195" y="4242824"/>
            <a:ext cx="2340290" cy="1483598"/>
          </a:xfrm>
          <a:prstGeom prst="rect">
            <a:avLst/>
          </a:prstGeom>
          <a:noFill/>
          <a:ln w="57150">
            <a:solidFill>
              <a:srgbClr val="F6C3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3E7C3C16-D9B2-ABB5-CD35-4595BA2D0C82}"/>
              </a:ext>
            </a:extLst>
          </p:cNvPr>
          <p:cNvSpPr/>
          <p:nvPr/>
        </p:nvSpPr>
        <p:spPr>
          <a:xfrm>
            <a:off x="3349530" y="4242823"/>
            <a:ext cx="3926954" cy="1483598"/>
          </a:xfrm>
          <a:prstGeom prst="rect">
            <a:avLst/>
          </a:prstGeom>
          <a:noFill/>
          <a:ln w="57150">
            <a:solidFill>
              <a:srgbClr val="6FB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Box 21">
            <a:extLst>
              <a:ext uri="{FF2B5EF4-FFF2-40B4-BE49-F238E27FC236}">
                <a16:creationId xmlns:a16="http://schemas.microsoft.com/office/drawing/2014/main" id="{0378655A-C82E-6455-0789-C934BF42EF3B}"/>
              </a:ext>
            </a:extLst>
          </p:cNvPr>
          <p:cNvSpPr txBox="1"/>
          <p:nvPr/>
        </p:nvSpPr>
        <p:spPr>
          <a:xfrm>
            <a:off x="3857625" y="4391525"/>
            <a:ext cx="3489157" cy="126957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a:solidFill>
                  <a:schemeClr val="tx1">
                    <a:lumMod val="49000"/>
                    <a:lumOff val="51000"/>
                  </a:schemeClr>
                </a:solidFill>
                <a:latin typeface="Avenir Next LT Pro"/>
                <a:ea typeface="Calibri"/>
                <a:cs typeface="Calibri"/>
              </a:rPr>
              <a:t>Exceeds</a:t>
            </a:r>
            <a:r>
              <a:rPr lang="en-US" sz="1800">
                <a:solidFill>
                  <a:srgbClr val="6FBF4D"/>
                </a:solidFill>
                <a:latin typeface="Avenir Next LT Pro Demi"/>
                <a:ea typeface="Calibri"/>
                <a:cs typeface="Calibri"/>
              </a:rPr>
              <a:t> </a:t>
            </a:r>
            <a:r>
              <a:rPr lang="en-US" sz="2100">
                <a:solidFill>
                  <a:srgbClr val="6FBF4D"/>
                </a:solidFill>
                <a:latin typeface="Avenir Next LT Pro Demi"/>
                <a:ea typeface="Calibri"/>
                <a:cs typeface="Calibri"/>
              </a:rPr>
              <a:t>1,000</a:t>
            </a:r>
            <a:r>
              <a:rPr lang="en-US" sz="1800">
                <a:solidFill>
                  <a:srgbClr val="6FBF4D"/>
                </a:solidFill>
                <a:latin typeface="Avenir Next LT Pro Demi"/>
                <a:ea typeface="Calibri"/>
                <a:cs typeface="Calibri"/>
              </a:rPr>
              <a:t> </a:t>
            </a:r>
            <a:r>
              <a:rPr lang="en-US" sz="1800">
                <a:solidFill>
                  <a:srgbClr val="6FBF4D"/>
                </a:solidFill>
                <a:latin typeface="Avenir Next LT Pro"/>
                <a:ea typeface="Calibri"/>
                <a:cs typeface="Calibri"/>
              </a:rPr>
              <a:t>SF</a:t>
            </a:r>
            <a:r>
              <a:rPr lang="en-US" sz="1800">
                <a:solidFill>
                  <a:srgbClr val="6FBF4D"/>
                </a:solidFill>
                <a:latin typeface="Avenir Next LT Pro Demi"/>
                <a:ea typeface="Calibri"/>
                <a:cs typeface="Calibri"/>
              </a:rPr>
              <a:t> </a:t>
            </a:r>
          </a:p>
          <a:p>
            <a:r>
              <a:rPr lang="en-US" sz="1800" i="1">
                <a:solidFill>
                  <a:schemeClr val="tx1">
                    <a:lumMod val="49000"/>
                    <a:lumOff val="51000"/>
                  </a:schemeClr>
                </a:solidFill>
                <a:latin typeface="Avenir Next LT Pro Demi"/>
                <a:ea typeface="Calibri"/>
                <a:cs typeface="Calibri"/>
              </a:rPr>
              <a:t>or</a:t>
            </a:r>
            <a:r>
              <a:rPr lang="en-US" sz="1800">
                <a:solidFill>
                  <a:schemeClr val="tx1">
                    <a:lumMod val="49000"/>
                    <a:lumOff val="51000"/>
                  </a:schemeClr>
                </a:solidFill>
                <a:latin typeface="Avenir Next LT Pro Demi"/>
                <a:ea typeface="Calibri"/>
                <a:cs typeface="Calibri"/>
              </a:rPr>
              <a:t> </a:t>
            </a:r>
          </a:p>
          <a:p>
            <a:r>
              <a:rPr lang="en-US" sz="1800">
                <a:solidFill>
                  <a:schemeClr val="tx1">
                    <a:lumMod val="49000"/>
                    <a:lumOff val="51000"/>
                  </a:schemeClr>
                </a:solidFill>
                <a:latin typeface="Avenir Next LT Pro"/>
                <a:ea typeface="Calibri"/>
                <a:cs typeface="Calibri"/>
              </a:rPr>
              <a:t>Exceeds</a:t>
            </a:r>
            <a:r>
              <a:rPr lang="en-US" sz="1800">
                <a:solidFill>
                  <a:srgbClr val="6FBF4D"/>
                </a:solidFill>
                <a:latin typeface="Avenir Next LT Pro"/>
                <a:ea typeface="Calibri"/>
                <a:cs typeface="Calibri"/>
              </a:rPr>
              <a:t> </a:t>
            </a:r>
            <a:r>
              <a:rPr lang="en-US" sz="2100">
                <a:solidFill>
                  <a:srgbClr val="6FBF4D"/>
                </a:solidFill>
                <a:latin typeface="Avenir Next LT Pro Demi"/>
                <a:ea typeface="Calibri"/>
                <a:cs typeface="Calibri"/>
              </a:rPr>
              <a:t>100%</a:t>
            </a:r>
            <a:r>
              <a:rPr lang="en-US" sz="1800">
                <a:solidFill>
                  <a:srgbClr val="6FBF4D"/>
                </a:solidFill>
                <a:latin typeface="Avenir Next LT Pro"/>
                <a:ea typeface="Calibri"/>
                <a:cs typeface="Calibri"/>
              </a:rPr>
              <a:t> </a:t>
            </a:r>
            <a:r>
              <a:rPr lang="en-US" sz="1800">
                <a:solidFill>
                  <a:schemeClr val="tx1">
                    <a:lumMod val="49000"/>
                    <a:lumOff val="51000"/>
                  </a:schemeClr>
                </a:solidFill>
                <a:latin typeface="Avenir Next LT Pro"/>
                <a:ea typeface="Calibri"/>
                <a:cs typeface="Calibri"/>
              </a:rPr>
              <a:t>of the existing conditioned floor area</a:t>
            </a:r>
            <a:endParaRPr lang="en-US" sz="1800">
              <a:solidFill>
                <a:schemeClr val="tx1">
                  <a:lumMod val="49000"/>
                  <a:lumOff val="51000"/>
                </a:schemeClr>
              </a:solidFill>
              <a:latin typeface="Avenir Next LT Pro"/>
            </a:endParaRPr>
          </a:p>
        </p:txBody>
      </p:sp>
      <p:sp>
        <p:nvSpPr>
          <p:cNvPr id="23" name="Text Placeholder 13">
            <a:extLst>
              <a:ext uri="{FF2B5EF4-FFF2-40B4-BE49-F238E27FC236}">
                <a16:creationId xmlns:a16="http://schemas.microsoft.com/office/drawing/2014/main" id="{6897171C-9ADD-69F0-9AC8-0E0F319A8B1C}"/>
              </a:ext>
            </a:extLst>
          </p:cNvPr>
          <p:cNvSpPr txBox="1">
            <a:spLocks/>
          </p:cNvSpPr>
          <p:nvPr/>
        </p:nvSpPr>
        <p:spPr>
          <a:xfrm>
            <a:off x="7407509" y="4907749"/>
            <a:ext cx="1581287" cy="342530"/>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700" b="1">
                <a:solidFill>
                  <a:srgbClr val="21409A"/>
                </a:solidFill>
                <a:latin typeface="Avenir Next LT Pro"/>
                <a:ea typeface="Calibri"/>
                <a:cs typeface="Calibri"/>
              </a:rPr>
              <a:t>=HERS</a:t>
            </a:r>
            <a:endParaRPr lang="en-US" sz="2700" b="1">
              <a:latin typeface="Avenir Next LT Pro"/>
            </a:endParaRPr>
          </a:p>
        </p:txBody>
      </p:sp>
    </p:spTree>
    <p:extLst>
      <p:ext uri="{BB962C8B-B14F-4D97-AF65-F5344CB8AC3E}">
        <p14:creationId xmlns:p14="http://schemas.microsoft.com/office/powerpoint/2010/main" val="3798896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C97D9-33FF-C77F-A68E-51A358C7865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FB2D3B5A-2497-801B-4B8D-4E2C79172064}"/>
              </a:ext>
            </a:extLst>
          </p:cNvPr>
          <p:cNvSpPr/>
          <p:nvPr/>
        </p:nvSpPr>
        <p:spPr>
          <a:xfrm>
            <a:off x="6979430" y="4115987"/>
            <a:ext cx="1279406" cy="974929"/>
          </a:xfrm>
          <a:prstGeom prst="rect">
            <a:avLst/>
          </a:prstGeom>
          <a:solidFill>
            <a:srgbClr val="28A045"/>
          </a:solidFill>
          <a:ln>
            <a:solidFill>
              <a:srgbClr val="28A0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28A045"/>
              </a:solidFill>
            </a:endParaRPr>
          </a:p>
        </p:txBody>
      </p:sp>
      <p:sp>
        <p:nvSpPr>
          <p:cNvPr id="7" name="Right Triangle 6">
            <a:extLst>
              <a:ext uri="{FF2B5EF4-FFF2-40B4-BE49-F238E27FC236}">
                <a16:creationId xmlns:a16="http://schemas.microsoft.com/office/drawing/2014/main" id="{E3FD999A-3C6C-234D-BD69-17A0E1627AB2}"/>
              </a:ext>
            </a:extLst>
          </p:cNvPr>
          <p:cNvSpPr/>
          <p:nvPr/>
        </p:nvSpPr>
        <p:spPr>
          <a:xfrm>
            <a:off x="6982076" y="3259805"/>
            <a:ext cx="1285875" cy="857250"/>
          </a:xfrm>
          <a:prstGeom prst="rtTriangle">
            <a:avLst/>
          </a:prstGeom>
          <a:solidFill>
            <a:srgbClr val="28A0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F2A57A56-84DC-E4CA-7C87-A6C6F4E1480C}"/>
              </a:ext>
            </a:extLst>
          </p:cNvPr>
          <p:cNvSpPr/>
          <p:nvPr/>
        </p:nvSpPr>
        <p:spPr>
          <a:xfrm>
            <a:off x="6813644" y="2823661"/>
            <a:ext cx="172954" cy="2282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4B860BEC-1701-4630-AB82-F830BD76B070}"/>
              </a:ext>
            </a:extLst>
          </p:cNvPr>
          <p:cNvSpPr/>
          <p:nvPr/>
        </p:nvSpPr>
        <p:spPr>
          <a:xfrm>
            <a:off x="595209" y="3249590"/>
            <a:ext cx="1807582" cy="1841325"/>
          </a:xfrm>
          <a:prstGeom prst="rect">
            <a:avLst/>
          </a:prstGeom>
          <a:solidFill>
            <a:srgbClr val="FEF16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Isosceles Triangle 3">
            <a:extLst>
              <a:ext uri="{FF2B5EF4-FFF2-40B4-BE49-F238E27FC236}">
                <a16:creationId xmlns:a16="http://schemas.microsoft.com/office/drawing/2014/main" id="{BF9A7B06-E1A3-69DC-1335-F27121539B70}"/>
              </a:ext>
            </a:extLst>
          </p:cNvPr>
          <p:cNvSpPr/>
          <p:nvPr/>
        </p:nvSpPr>
        <p:spPr>
          <a:xfrm>
            <a:off x="587687" y="2236713"/>
            <a:ext cx="1815519" cy="1020814"/>
          </a:xfrm>
          <a:prstGeom prst="triangle">
            <a:avLst/>
          </a:prstGeom>
          <a:solidFill>
            <a:srgbClr val="FEF16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13">
            <a:extLst>
              <a:ext uri="{FF2B5EF4-FFF2-40B4-BE49-F238E27FC236}">
                <a16:creationId xmlns:a16="http://schemas.microsoft.com/office/drawing/2014/main" id="{A095637B-4B21-E63F-2BD8-83D8E50E961A}"/>
              </a:ext>
            </a:extLst>
          </p:cNvPr>
          <p:cNvSpPr txBox="1">
            <a:spLocks/>
          </p:cNvSpPr>
          <p:nvPr/>
        </p:nvSpPr>
        <p:spPr>
          <a:xfrm>
            <a:off x="361519" y="1287810"/>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a:solidFill>
                  <a:srgbClr val="21409A"/>
                </a:solidFill>
                <a:latin typeface="Avenir Next LT Pro Demi" panose="020B0704020202020204" pitchFamily="34" charset="0"/>
                <a:ea typeface="Calibri"/>
                <a:cs typeface="Calibri"/>
              </a:rPr>
              <a:t>Updates to Residential</a:t>
            </a:r>
          </a:p>
          <a:p>
            <a:pPr marL="0" indent="0">
              <a:lnSpc>
                <a:spcPct val="0"/>
              </a:lnSpc>
              <a:spcBef>
                <a:spcPts val="0"/>
              </a:spcBef>
              <a:buNone/>
            </a:pPr>
            <a:endParaRPr lang="en-US" sz="2400">
              <a:solidFill>
                <a:srgbClr val="21409A"/>
              </a:solidFill>
              <a:latin typeface="Avenir Next LT Pro Demi" panose="020B0704020202020204" pitchFamily="34" charset="0"/>
              <a:ea typeface="Calibri"/>
              <a:cs typeface="Calibri"/>
            </a:endParaRPr>
          </a:p>
        </p:txBody>
      </p:sp>
      <p:sp>
        <p:nvSpPr>
          <p:cNvPr id="6" name="Text Placeholder 13">
            <a:extLst>
              <a:ext uri="{FF2B5EF4-FFF2-40B4-BE49-F238E27FC236}">
                <a16:creationId xmlns:a16="http://schemas.microsoft.com/office/drawing/2014/main" id="{EA7D89A6-9F0A-E9B2-FFD4-369879111E76}"/>
              </a:ext>
            </a:extLst>
          </p:cNvPr>
          <p:cNvSpPr txBox="1">
            <a:spLocks/>
          </p:cNvSpPr>
          <p:nvPr/>
        </p:nvSpPr>
        <p:spPr>
          <a:xfrm>
            <a:off x="361518" y="1591545"/>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100">
                <a:solidFill>
                  <a:srgbClr val="21409A"/>
                </a:solidFill>
                <a:latin typeface="Avenir Next LT Pro" panose="020B0504020202020204" pitchFamily="34" charset="0"/>
                <a:ea typeface="Calibri"/>
                <a:cs typeface="Calibri"/>
              </a:rPr>
              <a:t>Accessory Dwelling Unit HERS Rating:</a:t>
            </a:r>
          </a:p>
        </p:txBody>
      </p:sp>
      <p:sp>
        <p:nvSpPr>
          <p:cNvPr id="12" name="Rectangle 11">
            <a:extLst>
              <a:ext uri="{FF2B5EF4-FFF2-40B4-BE49-F238E27FC236}">
                <a16:creationId xmlns:a16="http://schemas.microsoft.com/office/drawing/2014/main" id="{6D482EFC-2E12-4F54-5E0E-B086CD10803B}"/>
              </a:ext>
            </a:extLst>
          </p:cNvPr>
          <p:cNvSpPr/>
          <p:nvPr/>
        </p:nvSpPr>
        <p:spPr>
          <a:xfrm>
            <a:off x="2841486" y="4115988"/>
            <a:ext cx="1264367" cy="974929"/>
          </a:xfrm>
          <a:prstGeom prst="rect">
            <a:avLst/>
          </a:prstGeom>
          <a:solidFill>
            <a:srgbClr val="28A045"/>
          </a:solidFill>
          <a:ln>
            <a:solidFill>
              <a:srgbClr val="28A0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28A045"/>
              </a:solidFill>
            </a:endParaRPr>
          </a:p>
        </p:txBody>
      </p:sp>
      <p:sp>
        <p:nvSpPr>
          <p:cNvPr id="13" name="Isosceles Triangle 12">
            <a:extLst>
              <a:ext uri="{FF2B5EF4-FFF2-40B4-BE49-F238E27FC236}">
                <a16:creationId xmlns:a16="http://schemas.microsoft.com/office/drawing/2014/main" id="{B75CE71E-AB2B-9462-7E74-74BD02ED302B}"/>
              </a:ext>
            </a:extLst>
          </p:cNvPr>
          <p:cNvSpPr/>
          <p:nvPr/>
        </p:nvSpPr>
        <p:spPr>
          <a:xfrm>
            <a:off x="2841486" y="3310383"/>
            <a:ext cx="1264367" cy="805604"/>
          </a:xfrm>
          <a:prstGeom prst="triangle">
            <a:avLst/>
          </a:prstGeom>
          <a:solidFill>
            <a:srgbClr val="28A045"/>
          </a:solidFill>
          <a:ln>
            <a:solidFill>
              <a:srgbClr val="28A0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28A045"/>
              </a:solidFill>
            </a:endParaRPr>
          </a:p>
        </p:txBody>
      </p:sp>
      <p:sp>
        <p:nvSpPr>
          <p:cNvPr id="17" name="Rectangle 16">
            <a:extLst>
              <a:ext uri="{FF2B5EF4-FFF2-40B4-BE49-F238E27FC236}">
                <a16:creationId xmlns:a16="http://schemas.microsoft.com/office/drawing/2014/main" id="{E760567C-8C54-2F79-D8F0-C164AD04B9B0}"/>
              </a:ext>
            </a:extLst>
          </p:cNvPr>
          <p:cNvSpPr/>
          <p:nvPr/>
        </p:nvSpPr>
        <p:spPr>
          <a:xfrm>
            <a:off x="5175147" y="3249590"/>
            <a:ext cx="1807582" cy="1841325"/>
          </a:xfrm>
          <a:prstGeom prst="rect">
            <a:avLst/>
          </a:prstGeom>
          <a:solidFill>
            <a:srgbClr val="FEF16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16E38365-EC0C-2A93-2E9C-E192F3B0A130}"/>
              </a:ext>
            </a:extLst>
          </p:cNvPr>
          <p:cNvSpPr txBox="1"/>
          <p:nvPr/>
        </p:nvSpPr>
        <p:spPr>
          <a:xfrm>
            <a:off x="2601202" y="5092528"/>
            <a:ext cx="1752230" cy="300082"/>
          </a:xfrm>
          <a:prstGeom prst="rect">
            <a:avLst/>
          </a:prstGeom>
          <a:noFill/>
        </p:spPr>
        <p:txBody>
          <a:bodyPr wrap="square" lIns="68580" tIns="34290" rIns="68580" bIns="34290" rtlCol="0" anchor="t">
            <a:spAutoFit/>
          </a:bodyPr>
          <a:lstStyle/>
          <a:p>
            <a:pPr algn="ctr"/>
            <a:r>
              <a:rPr lang="en-US" sz="1500">
                <a:solidFill>
                  <a:srgbClr val="2E3690"/>
                </a:solidFill>
                <a:latin typeface="Avenir Next LT Pro Demi"/>
              </a:rPr>
              <a:t>Stand-alone ADU</a:t>
            </a:r>
          </a:p>
        </p:txBody>
      </p:sp>
      <p:sp>
        <p:nvSpPr>
          <p:cNvPr id="20" name="TextBox 19">
            <a:extLst>
              <a:ext uri="{FF2B5EF4-FFF2-40B4-BE49-F238E27FC236}">
                <a16:creationId xmlns:a16="http://schemas.microsoft.com/office/drawing/2014/main" id="{7F14F49D-6662-59A9-E698-DFC1BCEBE7EE}"/>
              </a:ext>
            </a:extLst>
          </p:cNvPr>
          <p:cNvSpPr txBox="1"/>
          <p:nvPr/>
        </p:nvSpPr>
        <p:spPr>
          <a:xfrm>
            <a:off x="5191018" y="5092528"/>
            <a:ext cx="3073622" cy="300082"/>
          </a:xfrm>
          <a:prstGeom prst="rect">
            <a:avLst/>
          </a:prstGeom>
          <a:noFill/>
        </p:spPr>
        <p:txBody>
          <a:bodyPr wrap="square" lIns="68580" tIns="34290" rIns="68580" bIns="34290" rtlCol="0" anchor="t">
            <a:spAutoFit/>
          </a:bodyPr>
          <a:lstStyle/>
          <a:p>
            <a:pPr algn="ctr"/>
            <a:r>
              <a:rPr lang="en-US" sz="1500">
                <a:solidFill>
                  <a:srgbClr val="2E3690"/>
                </a:solidFill>
                <a:latin typeface="Avenir Next LT Pro Demi"/>
              </a:rPr>
              <a:t>ADU attached to existing house</a:t>
            </a:r>
          </a:p>
        </p:txBody>
      </p:sp>
      <p:sp>
        <p:nvSpPr>
          <p:cNvPr id="21" name="TextBox 20">
            <a:extLst>
              <a:ext uri="{FF2B5EF4-FFF2-40B4-BE49-F238E27FC236}">
                <a16:creationId xmlns:a16="http://schemas.microsoft.com/office/drawing/2014/main" id="{9029BA32-ED83-231A-A7C1-25454E9BED71}"/>
              </a:ext>
            </a:extLst>
          </p:cNvPr>
          <p:cNvSpPr txBox="1"/>
          <p:nvPr/>
        </p:nvSpPr>
        <p:spPr>
          <a:xfrm>
            <a:off x="2059713" y="3858006"/>
            <a:ext cx="2820389" cy="946413"/>
          </a:xfrm>
          <a:prstGeom prst="rect">
            <a:avLst/>
          </a:prstGeom>
          <a:noFill/>
        </p:spPr>
        <p:txBody>
          <a:bodyPr wrap="square" lIns="68580" tIns="34290" rIns="68580" bIns="34290" rtlCol="0" anchor="t">
            <a:spAutoFit/>
          </a:bodyPr>
          <a:lstStyle/>
          <a:p>
            <a:pPr algn="ctr"/>
            <a:endParaRPr lang="en-US" sz="2100">
              <a:solidFill>
                <a:schemeClr val="bg1"/>
              </a:solidFill>
              <a:latin typeface="Avenir Next LT Pro Demi"/>
            </a:endParaRPr>
          </a:p>
          <a:p>
            <a:pPr algn="ctr"/>
            <a:r>
              <a:rPr lang="en-US" sz="1800">
                <a:solidFill>
                  <a:schemeClr val="bg1"/>
                </a:solidFill>
                <a:latin typeface="Avenir Next LT Pro Demi"/>
              </a:rPr>
              <a:t>HERS</a:t>
            </a:r>
          </a:p>
          <a:p>
            <a:pPr algn="ctr"/>
            <a:r>
              <a:rPr lang="en-US" sz="1800">
                <a:solidFill>
                  <a:schemeClr val="bg1"/>
                </a:solidFill>
                <a:latin typeface="Avenir Next LT Pro Demi"/>
              </a:rPr>
              <a:t>52/55/58</a:t>
            </a:r>
          </a:p>
        </p:txBody>
      </p:sp>
      <p:sp>
        <p:nvSpPr>
          <p:cNvPr id="22" name="TextBox 21">
            <a:extLst>
              <a:ext uri="{FF2B5EF4-FFF2-40B4-BE49-F238E27FC236}">
                <a16:creationId xmlns:a16="http://schemas.microsoft.com/office/drawing/2014/main" id="{F7759359-699C-2C90-00D6-549F3167EEEC}"/>
              </a:ext>
            </a:extLst>
          </p:cNvPr>
          <p:cNvSpPr txBox="1"/>
          <p:nvPr/>
        </p:nvSpPr>
        <p:spPr>
          <a:xfrm>
            <a:off x="6982088" y="4161303"/>
            <a:ext cx="1280513" cy="623248"/>
          </a:xfrm>
          <a:prstGeom prst="rect">
            <a:avLst/>
          </a:prstGeom>
          <a:noFill/>
        </p:spPr>
        <p:txBody>
          <a:bodyPr wrap="square" lIns="68580" tIns="34290" rIns="68580" bIns="34290" rtlCol="0" anchor="t">
            <a:spAutoFit/>
          </a:bodyPr>
          <a:lstStyle/>
          <a:p>
            <a:pPr algn="ctr"/>
            <a:r>
              <a:rPr lang="en-US" sz="1800">
                <a:solidFill>
                  <a:schemeClr val="bg1"/>
                </a:solidFill>
                <a:latin typeface="Avenir Next LT Pro Demi"/>
              </a:rPr>
              <a:t>HERS</a:t>
            </a:r>
          </a:p>
          <a:p>
            <a:pPr algn="ctr"/>
            <a:r>
              <a:rPr lang="en-US" sz="1800">
                <a:solidFill>
                  <a:schemeClr val="bg1"/>
                </a:solidFill>
                <a:latin typeface="Avenir Next LT Pro Demi"/>
              </a:rPr>
              <a:t>52/55/58</a:t>
            </a:r>
          </a:p>
        </p:txBody>
      </p:sp>
      <p:sp>
        <p:nvSpPr>
          <p:cNvPr id="2" name="TextBox 1">
            <a:extLst>
              <a:ext uri="{FF2B5EF4-FFF2-40B4-BE49-F238E27FC236}">
                <a16:creationId xmlns:a16="http://schemas.microsoft.com/office/drawing/2014/main" id="{B6D973EB-11DB-EC60-933B-7F9BFA3B6BE6}"/>
              </a:ext>
            </a:extLst>
          </p:cNvPr>
          <p:cNvSpPr txBox="1"/>
          <p:nvPr/>
        </p:nvSpPr>
        <p:spPr>
          <a:xfrm>
            <a:off x="5191124" y="3534276"/>
            <a:ext cx="1804736" cy="15004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a:solidFill>
                  <a:srgbClr val="2E3690"/>
                </a:solidFill>
                <a:latin typeface="Avenir Next LT Pro Demi"/>
                <a:ea typeface="Calibri"/>
                <a:cs typeface="Calibri"/>
              </a:rPr>
              <a:t>Existing house is separate from the attached ADU and is NOT included in the HERS rating.</a:t>
            </a:r>
          </a:p>
          <a:p>
            <a:pPr algn="ctr"/>
            <a:endParaRPr lang="en-US" sz="1800">
              <a:ea typeface="Calibri"/>
              <a:cs typeface="Calibri"/>
            </a:endParaRPr>
          </a:p>
        </p:txBody>
      </p:sp>
      <p:sp>
        <p:nvSpPr>
          <p:cNvPr id="24" name="TextBox 23">
            <a:extLst>
              <a:ext uri="{FF2B5EF4-FFF2-40B4-BE49-F238E27FC236}">
                <a16:creationId xmlns:a16="http://schemas.microsoft.com/office/drawing/2014/main" id="{328110DE-5A37-B0E7-1A5F-D9F7E95F5A68}"/>
              </a:ext>
            </a:extLst>
          </p:cNvPr>
          <p:cNvSpPr txBox="1"/>
          <p:nvPr/>
        </p:nvSpPr>
        <p:spPr>
          <a:xfrm>
            <a:off x="806701" y="3802897"/>
            <a:ext cx="1383630" cy="80791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a:solidFill>
                  <a:srgbClr val="2E3690"/>
                </a:solidFill>
                <a:latin typeface="Avenir Next LT Pro Demi"/>
                <a:ea typeface="Calibri"/>
                <a:cs typeface="Calibri"/>
              </a:rPr>
              <a:t>Existing</a:t>
            </a:r>
            <a:endParaRPr lang="en-US" sz="1800"/>
          </a:p>
          <a:p>
            <a:pPr algn="ctr"/>
            <a:r>
              <a:rPr lang="en-US" sz="1500">
                <a:solidFill>
                  <a:srgbClr val="2E3690"/>
                </a:solidFill>
                <a:latin typeface="Avenir Next LT Pro Demi"/>
                <a:ea typeface="Calibri"/>
                <a:cs typeface="Calibri"/>
              </a:rPr>
              <a:t>House</a:t>
            </a:r>
          </a:p>
          <a:p>
            <a:pPr algn="ctr"/>
            <a:endParaRPr lang="en-US" sz="1800">
              <a:ea typeface="Calibri"/>
              <a:cs typeface="Calibri"/>
            </a:endParaRPr>
          </a:p>
        </p:txBody>
      </p:sp>
      <p:sp>
        <p:nvSpPr>
          <p:cNvPr id="8" name="Rectangle 7">
            <a:extLst>
              <a:ext uri="{FF2B5EF4-FFF2-40B4-BE49-F238E27FC236}">
                <a16:creationId xmlns:a16="http://schemas.microsoft.com/office/drawing/2014/main" id="{C0FCC6EB-B2A4-FF9F-151B-F3BFF7F84A70}"/>
              </a:ext>
            </a:extLst>
          </p:cNvPr>
          <p:cNvSpPr/>
          <p:nvPr/>
        </p:nvSpPr>
        <p:spPr>
          <a:xfrm>
            <a:off x="5139740" y="5090862"/>
            <a:ext cx="3289885" cy="33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Isosceles Triangle 17">
            <a:extLst>
              <a:ext uri="{FF2B5EF4-FFF2-40B4-BE49-F238E27FC236}">
                <a16:creationId xmlns:a16="http://schemas.microsoft.com/office/drawing/2014/main" id="{AEF22DC8-4B36-E74E-E2AB-7D12C64EF3BC}"/>
              </a:ext>
            </a:extLst>
          </p:cNvPr>
          <p:cNvSpPr/>
          <p:nvPr/>
        </p:nvSpPr>
        <p:spPr>
          <a:xfrm>
            <a:off x="5175145" y="2236714"/>
            <a:ext cx="1815519" cy="1020814"/>
          </a:xfrm>
          <a:prstGeom prst="triangle">
            <a:avLst/>
          </a:prstGeom>
          <a:solidFill>
            <a:srgbClr val="FEF16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80552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D6204-4915-1B0A-91B6-45D2E6C0275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14FEFB2-1F5E-435B-3C42-20F1785132C7}"/>
              </a:ext>
            </a:extLst>
          </p:cNvPr>
          <p:cNvPicPr>
            <a:picLocks noChangeAspect="1"/>
          </p:cNvPicPr>
          <p:nvPr/>
        </p:nvPicPr>
        <p:blipFill>
          <a:blip r:embed="rId2"/>
          <a:stretch>
            <a:fillRect/>
          </a:stretch>
        </p:blipFill>
        <p:spPr>
          <a:xfrm>
            <a:off x="297030" y="1875987"/>
            <a:ext cx="3511717" cy="2354054"/>
          </a:xfrm>
          <a:prstGeom prst="rect">
            <a:avLst/>
          </a:prstGeom>
        </p:spPr>
      </p:pic>
      <p:sp>
        <p:nvSpPr>
          <p:cNvPr id="5" name="Text Placeholder 13">
            <a:extLst>
              <a:ext uri="{FF2B5EF4-FFF2-40B4-BE49-F238E27FC236}">
                <a16:creationId xmlns:a16="http://schemas.microsoft.com/office/drawing/2014/main" id="{8D8A0F70-C51F-0A98-7ED5-1EFB39D8A6E8}"/>
              </a:ext>
            </a:extLst>
          </p:cNvPr>
          <p:cNvSpPr txBox="1">
            <a:spLocks/>
          </p:cNvSpPr>
          <p:nvPr/>
        </p:nvSpPr>
        <p:spPr>
          <a:xfrm>
            <a:off x="361519" y="1287810"/>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a:solidFill>
                  <a:srgbClr val="21409A"/>
                </a:solidFill>
                <a:latin typeface="Avenir Next LT Pro Demi" panose="020B0704020202020204" pitchFamily="34" charset="0"/>
                <a:ea typeface="Calibri"/>
                <a:cs typeface="Calibri"/>
              </a:rPr>
              <a:t>Updates to Residential</a:t>
            </a:r>
          </a:p>
          <a:p>
            <a:pPr marL="0" indent="0">
              <a:lnSpc>
                <a:spcPct val="0"/>
              </a:lnSpc>
              <a:spcBef>
                <a:spcPts val="0"/>
              </a:spcBef>
              <a:buNone/>
            </a:pPr>
            <a:endParaRPr lang="en-US" sz="2400">
              <a:solidFill>
                <a:srgbClr val="21409A"/>
              </a:solidFill>
              <a:latin typeface="Avenir Next LT Pro Demi" panose="020B0704020202020204" pitchFamily="34" charset="0"/>
              <a:ea typeface="Calibri"/>
              <a:cs typeface="Calibri"/>
            </a:endParaRPr>
          </a:p>
        </p:txBody>
      </p:sp>
      <p:sp>
        <p:nvSpPr>
          <p:cNvPr id="6" name="Text Placeholder 13">
            <a:extLst>
              <a:ext uri="{FF2B5EF4-FFF2-40B4-BE49-F238E27FC236}">
                <a16:creationId xmlns:a16="http://schemas.microsoft.com/office/drawing/2014/main" id="{3EF03770-00BA-815E-40FA-535F66F8F5FB}"/>
              </a:ext>
            </a:extLst>
          </p:cNvPr>
          <p:cNvSpPr txBox="1">
            <a:spLocks/>
          </p:cNvSpPr>
          <p:nvPr/>
        </p:nvSpPr>
        <p:spPr>
          <a:xfrm>
            <a:off x="361518" y="1591545"/>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100">
                <a:solidFill>
                  <a:srgbClr val="21409A"/>
                </a:solidFill>
                <a:latin typeface="Avenir Next LT Pro"/>
                <a:ea typeface="Calibri"/>
                <a:cs typeface="Calibri"/>
              </a:rPr>
              <a:t>Bonus 3 HERS points for Embodied Carbon: net zero insulation</a:t>
            </a:r>
          </a:p>
        </p:txBody>
      </p:sp>
      <p:sp>
        <p:nvSpPr>
          <p:cNvPr id="43" name="TextBox 42">
            <a:extLst>
              <a:ext uri="{FF2B5EF4-FFF2-40B4-BE49-F238E27FC236}">
                <a16:creationId xmlns:a16="http://schemas.microsoft.com/office/drawing/2014/main" id="{AEB8FC25-E026-D4AE-60D0-A2A819FBD2D1}"/>
              </a:ext>
            </a:extLst>
          </p:cNvPr>
          <p:cNvSpPr txBox="1"/>
          <p:nvPr/>
        </p:nvSpPr>
        <p:spPr>
          <a:xfrm>
            <a:off x="358440" y="4254752"/>
            <a:ext cx="3143571" cy="15465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a:solidFill>
                  <a:srgbClr val="2E3690"/>
                </a:solidFill>
                <a:latin typeface="Avenir Next LT Pro"/>
                <a:ea typeface="Calibri"/>
                <a:cs typeface="Calibri"/>
              </a:rPr>
              <a:t>Buildings typically use one or two insulation types for above grade walls and ceilings, and different board insulation products below-grade.  In order to achieve insulation that is net zero embodied carbon, typically the carbon storage above grade must exceed the carbon content embodied in the below grade insulation.</a:t>
            </a:r>
          </a:p>
        </p:txBody>
      </p:sp>
      <p:pic>
        <p:nvPicPr>
          <p:cNvPr id="7" name="Picture 6" descr="Shape, engineering drawing&#10;&#10;AI-generated content may be incorrect.">
            <a:extLst>
              <a:ext uri="{FF2B5EF4-FFF2-40B4-BE49-F238E27FC236}">
                <a16:creationId xmlns:a16="http://schemas.microsoft.com/office/drawing/2014/main" id="{5AF19711-0E9B-FC8B-E16D-799CF2763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585" y="1689602"/>
            <a:ext cx="1481534" cy="1972911"/>
          </a:xfrm>
          <a:prstGeom prst="rect">
            <a:avLst/>
          </a:prstGeom>
        </p:spPr>
      </p:pic>
      <p:pic>
        <p:nvPicPr>
          <p:cNvPr id="9" name="Picture 8" descr="A diagram of a house&#10;&#10;AI-generated content may be incorrect.">
            <a:extLst>
              <a:ext uri="{FF2B5EF4-FFF2-40B4-BE49-F238E27FC236}">
                <a16:creationId xmlns:a16="http://schemas.microsoft.com/office/drawing/2014/main" id="{C516145A-384C-3A66-93EB-7544AE16C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6859" y="1689602"/>
            <a:ext cx="1481534" cy="1972911"/>
          </a:xfrm>
          <a:prstGeom prst="rect">
            <a:avLst/>
          </a:prstGeom>
        </p:spPr>
      </p:pic>
      <p:sp>
        <p:nvSpPr>
          <p:cNvPr id="48" name="TextBox 47">
            <a:extLst>
              <a:ext uri="{FF2B5EF4-FFF2-40B4-BE49-F238E27FC236}">
                <a16:creationId xmlns:a16="http://schemas.microsoft.com/office/drawing/2014/main" id="{96B94CAD-1F88-5389-9CB1-628EE738B50E}"/>
              </a:ext>
            </a:extLst>
          </p:cNvPr>
          <p:cNvSpPr txBox="1"/>
          <p:nvPr/>
        </p:nvSpPr>
        <p:spPr>
          <a:xfrm>
            <a:off x="3945836" y="4586830"/>
            <a:ext cx="4398566"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a:solidFill>
                  <a:srgbClr val="2E3690"/>
                </a:solidFill>
                <a:latin typeface="Avenir Next LT Pro"/>
                <a:ea typeface="Calibri"/>
                <a:cs typeface="Calibri"/>
              </a:rPr>
              <a:t>DOER will provide a standard calculation sheet, to enter values from Table R406.5.3 or from product EPDs to show the insulation products used by area (Square meters) and then calculate whether the net GWP is positive or negative. Homes where total insulation is net negative earn the 3 bonus HERS points.</a:t>
            </a:r>
          </a:p>
        </p:txBody>
      </p:sp>
      <p:sp>
        <p:nvSpPr>
          <p:cNvPr id="2" name="Minus Sign 1">
            <a:extLst>
              <a:ext uri="{FF2B5EF4-FFF2-40B4-BE49-F238E27FC236}">
                <a16:creationId xmlns:a16="http://schemas.microsoft.com/office/drawing/2014/main" id="{412838F3-7EFC-7E80-D84B-46D3EAE814A6}"/>
              </a:ext>
            </a:extLst>
          </p:cNvPr>
          <p:cNvSpPr/>
          <p:nvPr/>
        </p:nvSpPr>
        <p:spPr>
          <a:xfrm>
            <a:off x="2022809" y="3053014"/>
            <a:ext cx="218073" cy="315828"/>
          </a:xfrm>
          <a:prstGeom prst="mathMinus">
            <a:avLst/>
          </a:prstGeom>
          <a:solidFill>
            <a:srgbClr val="2E36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99726826-048A-BB9D-A67F-F05F1277981E}"/>
              </a:ext>
            </a:extLst>
          </p:cNvPr>
          <p:cNvPicPr>
            <a:picLocks noChangeAspect="1"/>
          </p:cNvPicPr>
          <p:nvPr/>
        </p:nvPicPr>
        <p:blipFill>
          <a:blip r:embed="rId5"/>
          <a:stretch>
            <a:fillRect/>
          </a:stretch>
        </p:blipFill>
        <p:spPr>
          <a:xfrm>
            <a:off x="3941219" y="1940030"/>
            <a:ext cx="4129088" cy="2235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06874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F53BC-3118-B3B0-8E91-A4509A348D07}"/>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A1A25291-BCDA-8EA9-8E46-EA8A9B414770}"/>
              </a:ext>
            </a:extLst>
          </p:cNvPr>
          <p:cNvSpPr txBox="1">
            <a:spLocks/>
          </p:cNvSpPr>
          <p:nvPr/>
        </p:nvSpPr>
        <p:spPr>
          <a:xfrm>
            <a:off x="820640" y="1235430"/>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a:solidFill>
                  <a:srgbClr val="21409A"/>
                </a:solidFill>
                <a:latin typeface="Avenir Next LT Pro Demi" panose="020B0704020202020204" pitchFamily="34" charset="0"/>
                <a:ea typeface="Calibri"/>
                <a:cs typeface="Calibri"/>
              </a:rPr>
              <a:t>Updates to Residential</a:t>
            </a:r>
          </a:p>
          <a:p>
            <a:pPr marL="0" indent="0">
              <a:lnSpc>
                <a:spcPct val="0"/>
              </a:lnSpc>
              <a:spcBef>
                <a:spcPts val="0"/>
              </a:spcBef>
              <a:buNone/>
            </a:pPr>
            <a:endParaRPr lang="en-US" sz="2400">
              <a:solidFill>
                <a:srgbClr val="21409A"/>
              </a:solidFill>
              <a:latin typeface="Avenir Next LT Pro Demi" panose="020B0704020202020204" pitchFamily="34" charset="0"/>
              <a:ea typeface="Calibri"/>
              <a:cs typeface="Calibri"/>
            </a:endParaRPr>
          </a:p>
        </p:txBody>
      </p:sp>
      <p:sp>
        <p:nvSpPr>
          <p:cNvPr id="18" name="Text Placeholder 13">
            <a:extLst>
              <a:ext uri="{FF2B5EF4-FFF2-40B4-BE49-F238E27FC236}">
                <a16:creationId xmlns:a16="http://schemas.microsoft.com/office/drawing/2014/main" id="{ED991AFC-D5F6-BFF1-370E-EE9EC886B24D}"/>
              </a:ext>
            </a:extLst>
          </p:cNvPr>
          <p:cNvSpPr txBox="1">
            <a:spLocks/>
          </p:cNvSpPr>
          <p:nvPr/>
        </p:nvSpPr>
        <p:spPr>
          <a:xfrm>
            <a:off x="833340" y="1582279"/>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100">
                <a:solidFill>
                  <a:srgbClr val="21409A"/>
                </a:solidFill>
                <a:latin typeface="Avenir Next LT Pro"/>
                <a:ea typeface="Calibri"/>
                <a:cs typeface="Calibri"/>
              </a:rPr>
              <a:t>Bonus 3 HERS points for Embodied Carbon: Concrete</a:t>
            </a:r>
            <a:endParaRPr lang="en-US" sz="2100">
              <a:solidFill>
                <a:srgbClr val="21409A"/>
              </a:solidFill>
              <a:latin typeface="Avenir Next LT Pro" panose="020B0504020202020204" pitchFamily="34" charset="0"/>
              <a:ea typeface="Calibri"/>
              <a:cs typeface="Calibri"/>
            </a:endParaRPr>
          </a:p>
        </p:txBody>
      </p:sp>
      <p:sp>
        <p:nvSpPr>
          <p:cNvPr id="4" name="TextBox 3">
            <a:extLst>
              <a:ext uri="{FF2B5EF4-FFF2-40B4-BE49-F238E27FC236}">
                <a16:creationId xmlns:a16="http://schemas.microsoft.com/office/drawing/2014/main" id="{305B6EB5-2464-C7D3-81A7-C87EDA3C57A8}"/>
              </a:ext>
            </a:extLst>
          </p:cNvPr>
          <p:cNvSpPr txBox="1"/>
          <p:nvPr/>
        </p:nvSpPr>
        <p:spPr>
          <a:xfrm>
            <a:off x="4953520" y="5582101"/>
            <a:ext cx="3117443" cy="346249"/>
          </a:xfrm>
          <a:prstGeom prst="rect">
            <a:avLst/>
          </a:prstGeom>
          <a:noFill/>
        </p:spPr>
        <p:txBody>
          <a:bodyPr wrap="square" lIns="68580" tIns="34290" rIns="68580" bIns="34290" rtlCol="0" anchor="t">
            <a:spAutoFit/>
          </a:bodyPr>
          <a:lstStyle/>
          <a:p>
            <a:r>
              <a:rPr lang="en-US" sz="1800" i="1">
                <a:solidFill>
                  <a:srgbClr val="28A045"/>
                </a:solidFill>
                <a:latin typeface="Avenir Next LT Pro"/>
              </a:rPr>
              <a:t>Example </a:t>
            </a:r>
            <a:r>
              <a:rPr lang="en-US" sz="1800" b="1" i="1">
                <a:solidFill>
                  <a:srgbClr val="28A045"/>
                </a:solidFill>
                <a:latin typeface="Avenir Next LT Pro"/>
              </a:rPr>
              <a:t>EPD </a:t>
            </a:r>
            <a:endParaRPr lang="en-US" sz="1800" i="1">
              <a:solidFill>
                <a:srgbClr val="28A045"/>
              </a:solidFill>
              <a:latin typeface="Avenir Next LT Pro" panose="020B0504020202020204" pitchFamily="34" charset="0"/>
            </a:endParaRPr>
          </a:p>
        </p:txBody>
      </p:sp>
      <p:pic>
        <p:nvPicPr>
          <p:cNvPr id="8" name="Picture 7">
            <a:extLst>
              <a:ext uri="{FF2B5EF4-FFF2-40B4-BE49-F238E27FC236}">
                <a16:creationId xmlns:a16="http://schemas.microsoft.com/office/drawing/2014/main" id="{A55787F0-DD62-88C3-7204-988A348468E9}"/>
              </a:ext>
            </a:extLst>
          </p:cNvPr>
          <p:cNvPicPr>
            <a:picLocks noChangeAspect="1"/>
          </p:cNvPicPr>
          <p:nvPr/>
        </p:nvPicPr>
        <p:blipFill>
          <a:blip r:embed="rId3"/>
          <a:stretch>
            <a:fillRect/>
          </a:stretch>
        </p:blipFill>
        <p:spPr>
          <a:xfrm>
            <a:off x="5028262" y="1894975"/>
            <a:ext cx="4020425" cy="3639552"/>
          </a:xfrm>
          <a:prstGeom prst="rect">
            <a:avLst/>
          </a:prstGeom>
        </p:spPr>
      </p:pic>
      <p:sp>
        <p:nvSpPr>
          <p:cNvPr id="9" name="Rectangle 8">
            <a:extLst>
              <a:ext uri="{FF2B5EF4-FFF2-40B4-BE49-F238E27FC236}">
                <a16:creationId xmlns:a16="http://schemas.microsoft.com/office/drawing/2014/main" id="{C57CC59F-5A3D-7595-6E4B-7D34B58FA288}"/>
              </a:ext>
            </a:extLst>
          </p:cNvPr>
          <p:cNvSpPr/>
          <p:nvPr/>
        </p:nvSpPr>
        <p:spPr>
          <a:xfrm>
            <a:off x="5018911" y="1813950"/>
            <a:ext cx="4062311" cy="3724479"/>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869DDB96-54B5-36A5-7D20-FEA2F798ACBF}"/>
                  </a:ext>
                </a:extLst>
              </p14:cNvPr>
              <p14:cNvContentPartPr/>
              <p14:nvPr/>
            </p14:nvContentPartPr>
            <p14:xfrm>
              <a:off x="5164359" y="2113046"/>
              <a:ext cx="1321091" cy="15563"/>
            </p14:xfrm>
          </p:contentPart>
        </mc:Choice>
        <mc:Fallback xmlns="">
          <p:pic>
            <p:nvPicPr>
              <p:cNvPr id="12" name="Ink 11">
                <a:extLst>
                  <a:ext uri="{FF2B5EF4-FFF2-40B4-BE49-F238E27FC236}">
                    <a16:creationId xmlns:a16="http://schemas.microsoft.com/office/drawing/2014/main" id="{869DDB96-54B5-36A5-7D20-FEA2F798ACBF}"/>
                  </a:ext>
                </a:extLst>
              </p:cNvPr>
              <p:cNvPicPr/>
              <p:nvPr/>
            </p:nvPicPr>
            <p:blipFill>
              <a:blip r:embed="rId5"/>
              <a:stretch>
                <a:fillRect/>
              </a:stretch>
            </p:blipFill>
            <p:spPr>
              <a:xfrm>
                <a:off x="5110378" y="2006935"/>
                <a:ext cx="1428693" cy="227432"/>
              </a:xfrm>
              <a:prstGeom prst="rect">
                <a:avLst/>
              </a:prstGeom>
            </p:spPr>
          </p:pic>
        </mc:Fallback>
      </mc:AlternateContent>
      <p:pic>
        <p:nvPicPr>
          <p:cNvPr id="2" name="Picture 1">
            <a:extLst>
              <a:ext uri="{FF2B5EF4-FFF2-40B4-BE49-F238E27FC236}">
                <a16:creationId xmlns:a16="http://schemas.microsoft.com/office/drawing/2014/main" id="{A724B530-0081-3427-C09D-8AEFAF02D1F3}"/>
              </a:ext>
            </a:extLst>
          </p:cNvPr>
          <p:cNvPicPr>
            <a:picLocks noChangeAspect="1"/>
          </p:cNvPicPr>
          <p:nvPr/>
        </p:nvPicPr>
        <p:blipFill>
          <a:blip r:embed="rId6"/>
          <a:stretch>
            <a:fillRect/>
          </a:stretch>
        </p:blipFill>
        <p:spPr>
          <a:xfrm>
            <a:off x="357688" y="4429751"/>
            <a:ext cx="4598570" cy="845970"/>
          </a:xfrm>
          <a:prstGeom prst="rect">
            <a:avLst/>
          </a:prstGeom>
        </p:spPr>
      </p:pic>
      <p:sp>
        <p:nvSpPr>
          <p:cNvPr id="6" name="TextBox 5">
            <a:extLst>
              <a:ext uri="{FF2B5EF4-FFF2-40B4-BE49-F238E27FC236}">
                <a16:creationId xmlns:a16="http://schemas.microsoft.com/office/drawing/2014/main" id="{535CF8EB-0624-64E3-71B5-405C6CA4126F}"/>
              </a:ext>
            </a:extLst>
          </p:cNvPr>
          <p:cNvSpPr txBox="1"/>
          <p:nvPr/>
        </p:nvSpPr>
        <p:spPr>
          <a:xfrm>
            <a:off x="951742" y="2171563"/>
            <a:ext cx="3476945" cy="210057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dirty="0">
                <a:solidFill>
                  <a:srgbClr val="2E3690"/>
                </a:solidFill>
                <a:latin typeface="Avenir Next LT Pro"/>
                <a:ea typeface="Calibri"/>
                <a:cs typeface="Calibri"/>
              </a:rPr>
              <a:t>Many of the concrete ready-mix suppliers in Massachusetts have invested in providing Environmental Product Declarations (EPDs) for their concrete ready-mix products. If a project selects ready-mixes that are lower in embodied carbon than the Eastern Region average, shown in Table R406.5.4 then they qualify for 3 bonus HERS points. </a:t>
            </a:r>
          </a:p>
          <a:p>
            <a:r>
              <a:rPr lang="en-US" sz="1200" dirty="0">
                <a:solidFill>
                  <a:srgbClr val="2E3690"/>
                </a:solidFill>
                <a:latin typeface="Avenir Next LT Pro"/>
                <a:ea typeface="Calibri"/>
                <a:cs typeface="Calibri"/>
              </a:rPr>
              <a:t>Copies of the relevant concrete EPDs must be shared with the HERS rater and building inspector.</a:t>
            </a:r>
          </a:p>
        </p:txBody>
      </p:sp>
    </p:spTree>
    <p:extLst>
      <p:ext uri="{BB962C8B-B14F-4D97-AF65-F5344CB8AC3E}">
        <p14:creationId xmlns:p14="http://schemas.microsoft.com/office/powerpoint/2010/main" val="2382890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DA933-3DC6-8A52-6982-C3A924C30D03}"/>
            </a:ext>
          </a:extLst>
        </p:cNvPr>
        <p:cNvGrpSpPr/>
        <p:nvPr/>
      </p:nvGrpSpPr>
      <p:grpSpPr>
        <a:xfrm>
          <a:off x="0" y="0"/>
          <a:ext cx="0" cy="0"/>
          <a:chOff x="0" y="0"/>
          <a:chExt cx="0" cy="0"/>
        </a:xfrm>
      </p:grpSpPr>
      <p:pic>
        <p:nvPicPr>
          <p:cNvPr id="4" name="Picture 3" descr="A picture containing text, receipt&#10;&#10;AI-generated content may be incorrect.">
            <a:extLst>
              <a:ext uri="{FF2B5EF4-FFF2-40B4-BE49-F238E27FC236}">
                <a16:creationId xmlns:a16="http://schemas.microsoft.com/office/drawing/2014/main" id="{2C754E74-7FF0-BEB7-D7FA-3DD0B10BA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268" y="1809786"/>
            <a:ext cx="5398717" cy="2594851"/>
          </a:xfrm>
          <a:prstGeom prst="rect">
            <a:avLst/>
          </a:prstGeom>
        </p:spPr>
      </p:pic>
      <p:sp>
        <p:nvSpPr>
          <p:cNvPr id="14" name="TextBox 13">
            <a:extLst>
              <a:ext uri="{FF2B5EF4-FFF2-40B4-BE49-F238E27FC236}">
                <a16:creationId xmlns:a16="http://schemas.microsoft.com/office/drawing/2014/main" id="{8709D8B1-F731-D33E-C640-3949AD2EBD98}"/>
              </a:ext>
            </a:extLst>
          </p:cNvPr>
          <p:cNvSpPr txBox="1"/>
          <p:nvPr/>
        </p:nvSpPr>
        <p:spPr>
          <a:xfrm>
            <a:off x="845976" y="4648200"/>
            <a:ext cx="6362351" cy="323165"/>
          </a:xfrm>
          <a:prstGeom prst="rect">
            <a:avLst/>
          </a:prstGeom>
          <a:noFill/>
        </p:spPr>
        <p:txBody>
          <a:bodyPr wrap="square" rtlCol="0">
            <a:spAutoFit/>
          </a:bodyPr>
          <a:lstStyle/>
          <a:p>
            <a:r>
              <a:rPr lang="en-US" sz="1500" b="1">
                <a:solidFill>
                  <a:srgbClr val="28A045"/>
                </a:solidFill>
                <a:latin typeface="Avenir Next LT Pro Demi" panose="020B0704020202020204" pitchFamily="34" charset="0"/>
              </a:rPr>
              <a:t>Applications: Small Additions / Alterations / Historic Buildings</a:t>
            </a:r>
          </a:p>
        </p:txBody>
      </p:sp>
      <p:sp>
        <p:nvSpPr>
          <p:cNvPr id="16" name="Text Placeholder 13">
            <a:extLst>
              <a:ext uri="{FF2B5EF4-FFF2-40B4-BE49-F238E27FC236}">
                <a16:creationId xmlns:a16="http://schemas.microsoft.com/office/drawing/2014/main" id="{0BEA35A8-9BB4-9943-7341-CFFD1725E759}"/>
              </a:ext>
            </a:extLst>
          </p:cNvPr>
          <p:cNvSpPr txBox="1">
            <a:spLocks/>
          </p:cNvSpPr>
          <p:nvPr/>
        </p:nvSpPr>
        <p:spPr>
          <a:xfrm>
            <a:off x="838200" y="1254549"/>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dirty="0">
                <a:solidFill>
                  <a:srgbClr val="21409A"/>
                </a:solidFill>
                <a:latin typeface="Avenir Next LT Pro Demi" panose="020B0704020202020204" pitchFamily="34" charset="0"/>
                <a:ea typeface="Calibri"/>
                <a:cs typeface="Calibri"/>
              </a:rPr>
              <a:t>Updates to Residential </a:t>
            </a:r>
          </a:p>
          <a:p>
            <a:pPr marL="0" indent="0">
              <a:lnSpc>
                <a:spcPct val="100000"/>
              </a:lnSpc>
              <a:spcBef>
                <a:spcPts val="0"/>
              </a:spcBef>
              <a:buNone/>
            </a:pPr>
            <a:r>
              <a:rPr lang="en-US" sz="2100" dirty="0">
                <a:solidFill>
                  <a:srgbClr val="21409A"/>
                </a:solidFill>
                <a:latin typeface="Avenir Next LT Pro" panose="020B0504020202020204" pitchFamily="34" charset="0"/>
                <a:ea typeface="Calibri"/>
                <a:cs typeface="Calibri"/>
              </a:rPr>
              <a:t>Prescriptive Insulation R (&amp; U) Values</a:t>
            </a:r>
          </a:p>
        </p:txBody>
      </p:sp>
    </p:spTree>
    <p:extLst>
      <p:ext uri="{BB962C8B-B14F-4D97-AF65-F5344CB8AC3E}">
        <p14:creationId xmlns:p14="http://schemas.microsoft.com/office/powerpoint/2010/main" val="349246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021FC-8E36-D478-3AFB-3245FA2C637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ACE1376-861E-AB85-1F8E-F740594C1BD7}"/>
              </a:ext>
            </a:extLst>
          </p:cNvPr>
          <p:cNvSpPr>
            <a:spLocks noGrp="1"/>
          </p:cNvSpPr>
          <p:nvPr>
            <p:ph type="body" sz="quarter" idx="13"/>
          </p:nvPr>
        </p:nvSpPr>
        <p:spPr>
          <a:xfrm>
            <a:off x="361517" y="1896533"/>
            <a:ext cx="8580954" cy="1712937"/>
          </a:xfrm>
        </p:spPr>
        <p:txBody>
          <a:bodyPr numCol="1"/>
          <a:lstStyle/>
          <a:p>
            <a:endParaRPr lang="en-US" sz="1200">
              <a:solidFill>
                <a:srgbClr val="000000"/>
              </a:solidFill>
            </a:endParaRPr>
          </a:p>
          <a:p>
            <a:pPr marL="257175" indent="-257175">
              <a:buAutoNum type="arabicPeriod"/>
            </a:pPr>
            <a:r>
              <a:rPr lang="en-US" sz="1350">
                <a:solidFill>
                  <a:srgbClr val="FBB040"/>
                </a:solidFill>
                <a:latin typeface="Avenir Next LT Pro Demi" panose="020B0704020202020204" pitchFamily="34" charset="0"/>
              </a:rPr>
              <a:t>R403.6 Ventilation requirements: </a:t>
            </a:r>
            <a:r>
              <a:rPr lang="en-US" sz="1350">
                <a:solidFill>
                  <a:schemeClr val="tx1"/>
                </a:solidFill>
                <a:latin typeface="Avenir Next LT Pro" panose="020B0504020202020204" pitchFamily="34" charset="0"/>
              </a:rPr>
              <a:t>Now reference AHRI standard 1060.</a:t>
            </a:r>
          </a:p>
          <a:p>
            <a:pPr marL="257175" indent="-257175">
              <a:buAutoNum type="arabicPeriod"/>
            </a:pPr>
            <a:r>
              <a:rPr lang="en-SG" sz="1350">
                <a:solidFill>
                  <a:srgbClr val="FBB040"/>
                </a:solidFill>
                <a:latin typeface="Avenir Next LT Pro Demi" panose="020B0704020202020204" pitchFamily="34" charset="0"/>
              </a:rPr>
              <a:t>R404.4 EV ready spaces: </a:t>
            </a:r>
            <a:r>
              <a:rPr lang="en-SG" sz="1350">
                <a:solidFill>
                  <a:schemeClr val="tx1"/>
                </a:solidFill>
                <a:latin typeface="Avenir Next LT Pro" panose="020B0504020202020204" pitchFamily="34" charset="0"/>
              </a:rPr>
              <a:t>Now allows NACS(Tesla) or J1772 EV charger, or NEMA electric outlet. </a:t>
            </a:r>
          </a:p>
          <a:p>
            <a:pPr marL="257175" indent="-257175">
              <a:buAutoNum type="arabicPeriod"/>
            </a:pPr>
            <a:r>
              <a:rPr lang="en-SG" sz="1350" b="1">
                <a:solidFill>
                  <a:srgbClr val="FBB040"/>
                </a:solidFill>
                <a:latin typeface="Avenir Next LT Pro Demi" panose="020B0704020202020204" pitchFamily="34" charset="0"/>
              </a:rPr>
              <a:t>R405.2 Passive House certification:</a:t>
            </a:r>
            <a:r>
              <a:rPr lang="en-SG" sz="1350">
                <a:latin typeface="Avenir Next LT Pro Demi" panose="020B0704020202020204" pitchFamily="34" charset="0"/>
              </a:rPr>
              <a:t> </a:t>
            </a:r>
            <a:r>
              <a:rPr lang="en-SG" sz="1350">
                <a:solidFill>
                  <a:schemeClr val="tx1"/>
                </a:solidFill>
                <a:latin typeface="Avenir Next LT Pro" panose="020B0504020202020204" pitchFamily="34" charset="0"/>
              </a:rPr>
              <a:t>Revised language/corrected wording for PHI and </a:t>
            </a:r>
            <a:r>
              <a:rPr lang="en-SG" sz="1350" err="1">
                <a:solidFill>
                  <a:schemeClr val="tx1"/>
                </a:solidFill>
                <a:latin typeface="Avenir Next LT Pro" panose="020B0504020202020204" pitchFamily="34" charset="0"/>
              </a:rPr>
              <a:t>Phius</a:t>
            </a:r>
            <a:r>
              <a:rPr lang="en-SG" sz="1350">
                <a:solidFill>
                  <a:schemeClr val="tx1"/>
                </a:solidFill>
                <a:latin typeface="Avenir Next LT Pro" panose="020B0504020202020204" pitchFamily="34" charset="0"/>
              </a:rPr>
              <a:t> certifications.</a:t>
            </a:r>
          </a:p>
          <a:p>
            <a:pPr marL="257175" indent="-257175">
              <a:buFontTx/>
              <a:buAutoNum type="arabicPeriod"/>
            </a:pPr>
            <a:r>
              <a:rPr lang="en-US" sz="1350" b="1">
                <a:solidFill>
                  <a:srgbClr val="FBB040"/>
                </a:solidFill>
                <a:latin typeface="Avenir Next LT Pro Demi" panose="020B0704020202020204" pitchFamily="34" charset="0"/>
              </a:rPr>
              <a:t>R405.3 Near Passive House documentation: </a:t>
            </a:r>
            <a:r>
              <a:rPr lang="en-US" sz="1350">
                <a:solidFill>
                  <a:schemeClr val="tx1"/>
                </a:solidFill>
                <a:latin typeface="Avenir Next LT Pro" panose="020B0504020202020204" pitchFamily="34" charset="0"/>
              </a:rPr>
              <a:t>Compliance path for projects narrowly failing Passive House 					        certification.</a:t>
            </a:r>
          </a:p>
          <a:p>
            <a:endParaRPr lang="en-US" sz="1200" i="1"/>
          </a:p>
          <a:p>
            <a:endParaRPr lang="en-US" sz="1200"/>
          </a:p>
          <a:p>
            <a:pPr>
              <a:lnSpc>
                <a:spcPct val="100000"/>
              </a:lnSpc>
            </a:pPr>
            <a:endParaRPr lang="en-US" sz="1200"/>
          </a:p>
        </p:txBody>
      </p:sp>
      <p:sp>
        <p:nvSpPr>
          <p:cNvPr id="7" name="Text Placeholder 6">
            <a:extLst>
              <a:ext uri="{FF2B5EF4-FFF2-40B4-BE49-F238E27FC236}">
                <a16:creationId xmlns:a16="http://schemas.microsoft.com/office/drawing/2014/main" id="{F72730A0-DF1F-7CCE-D4C0-4E77A3027456}"/>
              </a:ext>
            </a:extLst>
          </p:cNvPr>
          <p:cNvSpPr>
            <a:spLocks noGrp="1"/>
          </p:cNvSpPr>
          <p:nvPr>
            <p:ph type="body" sz="quarter" idx="12"/>
          </p:nvPr>
        </p:nvSpPr>
        <p:spPr>
          <a:xfrm>
            <a:off x="361518" y="1788110"/>
            <a:ext cx="8517788" cy="323433"/>
          </a:xfrm>
          <a:solidFill>
            <a:srgbClr val="A5C939"/>
          </a:solidFill>
        </p:spPr>
        <p:txBody>
          <a:bodyPr/>
          <a:lstStyle/>
          <a:p>
            <a:r>
              <a:rPr lang="en-US">
                <a:solidFill>
                  <a:srgbClr val="2E3690"/>
                </a:solidFill>
                <a:latin typeface="Avenir Next LT Pro Demi" panose="020B0704020202020204" pitchFamily="34" charset="0"/>
              </a:rPr>
              <a:t>Stretch code: </a:t>
            </a:r>
            <a:r>
              <a:rPr lang="en-US" b="0">
                <a:solidFill>
                  <a:srgbClr val="2E3690"/>
                </a:solidFill>
                <a:latin typeface="Avenir Next LT Pro" panose="020B0504020202020204" pitchFamily="34" charset="0"/>
              </a:rPr>
              <a:t>Residential Low-Rise</a:t>
            </a:r>
          </a:p>
        </p:txBody>
      </p:sp>
      <p:sp>
        <p:nvSpPr>
          <p:cNvPr id="5" name="Text Placeholder 5">
            <a:extLst>
              <a:ext uri="{FF2B5EF4-FFF2-40B4-BE49-F238E27FC236}">
                <a16:creationId xmlns:a16="http://schemas.microsoft.com/office/drawing/2014/main" id="{46DCFCE3-C6CF-9828-2346-0AD3F6252553}"/>
              </a:ext>
            </a:extLst>
          </p:cNvPr>
          <p:cNvSpPr txBox="1">
            <a:spLocks/>
          </p:cNvSpPr>
          <p:nvPr/>
        </p:nvSpPr>
        <p:spPr>
          <a:xfrm>
            <a:off x="361517" y="4176777"/>
            <a:ext cx="8580954" cy="2965810"/>
          </a:xfrm>
          <a:prstGeom prst="rect">
            <a:avLst/>
          </a:prstGeom>
        </p:spPr>
        <p:txBody>
          <a:bodyPr numCol="1" spcCol="548640"/>
          <a:lstStyle>
            <a:lvl1pPr marL="0" indent="0" algn="l" defTabSz="914400" rtl="0" eaLnBrk="1" latinLnBrk="0" hangingPunct="1">
              <a:lnSpc>
                <a:spcPct val="90000"/>
              </a:lnSpc>
              <a:spcBef>
                <a:spcPts val="1000"/>
              </a:spcBef>
              <a:buFontTx/>
              <a:buNone/>
              <a:defRPr sz="1200" b="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rgbClr val="000000"/>
              </a:solidFill>
            </a:endParaRPr>
          </a:p>
          <a:p>
            <a:pPr marL="257175" indent="-257175">
              <a:buFontTx/>
              <a:buAutoNum type="arabicPeriod"/>
            </a:pPr>
            <a:r>
              <a:rPr lang="en-US" sz="1350">
                <a:solidFill>
                  <a:srgbClr val="FBB040"/>
                </a:solidFill>
                <a:latin typeface="Avenir Next LT Pro Demi" panose="020B0704020202020204" pitchFamily="34" charset="0"/>
              </a:rPr>
              <a:t>R501.2 &amp; R506 Adds </a:t>
            </a:r>
            <a:r>
              <a:rPr lang="en-US" sz="1350" err="1">
                <a:solidFill>
                  <a:srgbClr val="FBB040"/>
                </a:solidFill>
                <a:latin typeface="Avenir Next LT Pro Demi" panose="020B0704020202020204" pitchFamily="34" charset="0"/>
              </a:rPr>
              <a:t>EnerPHit</a:t>
            </a:r>
            <a:r>
              <a:rPr lang="en-US" sz="1350">
                <a:solidFill>
                  <a:srgbClr val="FBB040"/>
                </a:solidFill>
                <a:latin typeface="Avenir Next LT Pro Demi" panose="020B0704020202020204" pitchFamily="34" charset="0"/>
              </a:rPr>
              <a:t> compliance option</a:t>
            </a:r>
            <a:r>
              <a:rPr lang="en-US" sz="1350" b="1">
                <a:solidFill>
                  <a:srgbClr val="FBB040"/>
                </a:solidFill>
                <a:latin typeface="Avenir Next LT Pro" panose="020B0504020202020204" pitchFamily="34" charset="0"/>
              </a:rPr>
              <a:t> </a:t>
            </a:r>
            <a:r>
              <a:rPr lang="en-US" sz="1350">
                <a:solidFill>
                  <a:schemeClr val="tx1"/>
                </a:solidFill>
                <a:latin typeface="Avenir Next LT Pro" panose="020B0504020202020204" pitchFamily="34" charset="0"/>
              </a:rPr>
              <a:t>for existing building permits.</a:t>
            </a:r>
          </a:p>
          <a:p>
            <a:pPr marL="257175" indent="-257175">
              <a:buFontTx/>
              <a:buAutoNum type="arabicPeriod"/>
            </a:pPr>
            <a:r>
              <a:rPr lang="en-US" sz="1350">
                <a:solidFill>
                  <a:srgbClr val="FBB040"/>
                </a:solidFill>
                <a:latin typeface="Avenir Next LT Pro Demi" panose="020B0704020202020204" pitchFamily="34" charset="0"/>
              </a:rPr>
              <a:t>R503.1.1 Exception allows min. of R-3.7/inch insulation </a:t>
            </a:r>
            <a:r>
              <a:rPr lang="en-US" sz="1350">
                <a:solidFill>
                  <a:schemeClr val="tx1"/>
                </a:solidFill>
                <a:latin typeface="Avenir Next LT Pro" panose="020B0504020202020204" pitchFamily="34" charset="0"/>
              </a:rPr>
              <a:t>in exposed cavities.</a:t>
            </a:r>
          </a:p>
          <a:p>
            <a:endParaRPr lang="en-US" i="1"/>
          </a:p>
          <a:p>
            <a:endParaRPr lang="en-US"/>
          </a:p>
          <a:p>
            <a:pPr>
              <a:lnSpc>
                <a:spcPct val="100000"/>
              </a:lnSpc>
            </a:pPr>
            <a:endParaRPr lang="en-US"/>
          </a:p>
        </p:txBody>
      </p:sp>
      <p:sp>
        <p:nvSpPr>
          <p:cNvPr id="8" name="Text Placeholder 6">
            <a:extLst>
              <a:ext uri="{FF2B5EF4-FFF2-40B4-BE49-F238E27FC236}">
                <a16:creationId xmlns:a16="http://schemas.microsoft.com/office/drawing/2014/main" id="{F00A1570-3163-B1C2-F28C-27722AF9B7B3}"/>
              </a:ext>
            </a:extLst>
          </p:cNvPr>
          <p:cNvSpPr txBox="1">
            <a:spLocks/>
          </p:cNvSpPr>
          <p:nvPr/>
        </p:nvSpPr>
        <p:spPr>
          <a:xfrm>
            <a:off x="361516" y="4059074"/>
            <a:ext cx="8517788" cy="323433"/>
          </a:xfrm>
          <a:prstGeom prst="rect">
            <a:avLst/>
          </a:prstGeom>
          <a:solidFill>
            <a:srgbClr val="F6C31F"/>
          </a:solidFill>
        </p:spPr>
        <p:txBody>
          <a:bodyPr/>
          <a:lstStyle>
            <a:lvl1pPr marL="0" indent="0" algn="l" defTabSz="914400" rtl="0" eaLnBrk="1" latinLnBrk="0" hangingPunct="1">
              <a:lnSpc>
                <a:spcPct val="90000"/>
              </a:lnSpc>
              <a:spcBef>
                <a:spcPts val="1000"/>
              </a:spcBef>
              <a:buFontTx/>
              <a:buNone/>
              <a:defRPr sz="2400" b="1" kern="1200">
                <a:solidFill>
                  <a:srgbClr val="39B54A"/>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2E3690"/>
                </a:solidFill>
                <a:latin typeface="Avenir Next LT Pro Demi" panose="020B0704020202020204" pitchFamily="34" charset="0"/>
              </a:rPr>
              <a:t>Stretch code: </a:t>
            </a:r>
            <a:r>
              <a:rPr lang="en-US" sz="1800" b="0">
                <a:solidFill>
                  <a:srgbClr val="2E3690"/>
                </a:solidFill>
                <a:latin typeface="Avenir Next LT Pro" panose="020B0504020202020204" pitchFamily="34" charset="0"/>
              </a:rPr>
              <a:t>Existing Building Alterations</a:t>
            </a:r>
          </a:p>
        </p:txBody>
      </p:sp>
      <p:sp>
        <p:nvSpPr>
          <p:cNvPr id="12" name="Text Placeholder 13">
            <a:extLst>
              <a:ext uri="{FF2B5EF4-FFF2-40B4-BE49-F238E27FC236}">
                <a16:creationId xmlns:a16="http://schemas.microsoft.com/office/drawing/2014/main" id="{EAB48ADF-15A2-D32F-4F8B-E993276130B3}"/>
              </a:ext>
            </a:extLst>
          </p:cNvPr>
          <p:cNvSpPr txBox="1">
            <a:spLocks/>
          </p:cNvSpPr>
          <p:nvPr/>
        </p:nvSpPr>
        <p:spPr>
          <a:xfrm>
            <a:off x="361519" y="1287810"/>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a:solidFill>
                  <a:srgbClr val="21409A"/>
                </a:solidFill>
                <a:latin typeface="Avenir Next LT Pro Demi" panose="020B0704020202020204" pitchFamily="34" charset="0"/>
                <a:ea typeface="Calibri"/>
                <a:cs typeface="Calibri"/>
              </a:rPr>
              <a:t>Summary of Other Updates:</a:t>
            </a:r>
            <a:endParaRPr lang="en-US" sz="2100">
              <a:solidFill>
                <a:srgbClr val="21409A"/>
              </a:solidFill>
              <a:latin typeface="Avenir Next LT Pro" panose="020B0504020202020204" pitchFamily="34" charset="0"/>
              <a:ea typeface="Calibri"/>
              <a:cs typeface="Calibri"/>
            </a:endParaRPr>
          </a:p>
        </p:txBody>
      </p:sp>
    </p:spTree>
    <p:extLst>
      <p:ext uri="{BB962C8B-B14F-4D97-AF65-F5344CB8AC3E}">
        <p14:creationId xmlns:p14="http://schemas.microsoft.com/office/powerpoint/2010/main" val="4064813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312CB-87C2-D72A-2E6B-59A3CDF40AF7}"/>
            </a:ext>
          </a:extLst>
        </p:cNvPr>
        <p:cNvGrpSpPr/>
        <p:nvPr/>
      </p:nvGrpSpPr>
      <p:grpSpPr>
        <a:xfrm>
          <a:off x="0" y="0"/>
          <a:ext cx="0" cy="0"/>
          <a:chOff x="0" y="0"/>
          <a:chExt cx="0" cy="0"/>
        </a:xfrm>
      </p:grpSpPr>
      <p:sp>
        <p:nvSpPr>
          <p:cNvPr id="12" name="Text Placeholder 13">
            <a:extLst>
              <a:ext uri="{FF2B5EF4-FFF2-40B4-BE49-F238E27FC236}">
                <a16:creationId xmlns:a16="http://schemas.microsoft.com/office/drawing/2014/main" id="{0F87F4A6-3AFF-2E8B-88AD-91C43DD3B0E7}"/>
              </a:ext>
            </a:extLst>
          </p:cNvPr>
          <p:cNvSpPr txBox="1">
            <a:spLocks/>
          </p:cNvSpPr>
          <p:nvPr/>
        </p:nvSpPr>
        <p:spPr>
          <a:xfrm>
            <a:off x="990600" y="1197329"/>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a:solidFill>
                  <a:srgbClr val="21409A"/>
                </a:solidFill>
                <a:latin typeface="Avenir Next LT Pro Demi"/>
                <a:ea typeface="Calibri"/>
                <a:cs typeface="Calibri"/>
              </a:rPr>
              <a:t>Upcoming Trainings:</a:t>
            </a:r>
            <a:endParaRPr lang="en-US" sz="2100">
              <a:solidFill>
                <a:srgbClr val="21409A"/>
              </a:solidFill>
              <a:latin typeface="Avenir Next LT Pro Demi"/>
              <a:ea typeface="Calibri"/>
              <a:cs typeface="Calibri"/>
            </a:endParaRPr>
          </a:p>
        </p:txBody>
      </p:sp>
      <p:sp>
        <p:nvSpPr>
          <p:cNvPr id="11" name="TextBox 10">
            <a:extLst>
              <a:ext uri="{FF2B5EF4-FFF2-40B4-BE49-F238E27FC236}">
                <a16:creationId xmlns:a16="http://schemas.microsoft.com/office/drawing/2014/main" id="{BE9542F9-7FC9-A278-7E0C-B445CF3BE66A}"/>
              </a:ext>
            </a:extLst>
          </p:cNvPr>
          <p:cNvSpPr txBox="1"/>
          <p:nvPr/>
        </p:nvSpPr>
        <p:spPr>
          <a:xfrm>
            <a:off x="838200" y="5499197"/>
            <a:ext cx="7970921"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dirty="0">
                <a:ea typeface="+mn-lt"/>
                <a:cs typeface="+mn-lt"/>
              </a:rPr>
              <a:t>www.masssave.com/en/trade-partners/events-and-trainings-calendar?page=1</a:t>
            </a:r>
            <a:endParaRPr lang="en-US" sz="1800" dirty="0"/>
          </a:p>
        </p:txBody>
      </p:sp>
      <p:pic>
        <p:nvPicPr>
          <p:cNvPr id="13" name="Picture 12">
            <a:extLst>
              <a:ext uri="{FF2B5EF4-FFF2-40B4-BE49-F238E27FC236}">
                <a16:creationId xmlns:a16="http://schemas.microsoft.com/office/drawing/2014/main" id="{6F76B40B-3F69-987F-4754-B4A438EC8639}"/>
              </a:ext>
            </a:extLst>
          </p:cNvPr>
          <p:cNvPicPr>
            <a:picLocks noChangeAspect="1"/>
          </p:cNvPicPr>
          <p:nvPr/>
        </p:nvPicPr>
        <p:blipFill>
          <a:blip r:embed="rId2"/>
          <a:stretch>
            <a:fillRect/>
          </a:stretch>
        </p:blipFill>
        <p:spPr>
          <a:xfrm>
            <a:off x="952750" y="1677596"/>
            <a:ext cx="3115427" cy="1691564"/>
          </a:xfrm>
          <a:prstGeom prst="rect">
            <a:avLst/>
          </a:prstGeom>
        </p:spPr>
      </p:pic>
      <p:pic>
        <p:nvPicPr>
          <p:cNvPr id="15" name="Picture 14">
            <a:extLst>
              <a:ext uri="{FF2B5EF4-FFF2-40B4-BE49-F238E27FC236}">
                <a16:creationId xmlns:a16="http://schemas.microsoft.com/office/drawing/2014/main" id="{0525209B-67BD-85F2-CAA0-686A1B2EBC79}"/>
              </a:ext>
            </a:extLst>
          </p:cNvPr>
          <p:cNvPicPr>
            <a:picLocks noChangeAspect="1"/>
          </p:cNvPicPr>
          <p:nvPr/>
        </p:nvPicPr>
        <p:blipFill>
          <a:blip r:embed="rId3"/>
          <a:stretch>
            <a:fillRect/>
          </a:stretch>
        </p:blipFill>
        <p:spPr>
          <a:xfrm>
            <a:off x="922482" y="3506224"/>
            <a:ext cx="3175961" cy="1467853"/>
          </a:xfrm>
          <a:prstGeom prst="rect">
            <a:avLst/>
          </a:prstGeom>
        </p:spPr>
      </p:pic>
      <p:sp>
        <p:nvSpPr>
          <p:cNvPr id="16" name="Right Brace 15">
            <a:extLst>
              <a:ext uri="{FF2B5EF4-FFF2-40B4-BE49-F238E27FC236}">
                <a16:creationId xmlns:a16="http://schemas.microsoft.com/office/drawing/2014/main" id="{86C1C76A-4DD2-BAEF-D395-7D989A790962}"/>
              </a:ext>
            </a:extLst>
          </p:cNvPr>
          <p:cNvSpPr/>
          <p:nvPr/>
        </p:nvSpPr>
        <p:spPr>
          <a:xfrm>
            <a:off x="3662111" y="3482621"/>
            <a:ext cx="684296" cy="1368591"/>
          </a:xfrm>
          <a:prstGeom prst="rightBrace">
            <a:avLst/>
          </a:prstGeom>
          <a:ln w="57150">
            <a:solidFill>
              <a:srgbClr val="FEF1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17" name="TextBox 16">
            <a:extLst>
              <a:ext uri="{FF2B5EF4-FFF2-40B4-BE49-F238E27FC236}">
                <a16:creationId xmlns:a16="http://schemas.microsoft.com/office/drawing/2014/main" id="{09286112-74F2-616F-532F-4B9F453C2EDE}"/>
              </a:ext>
            </a:extLst>
          </p:cNvPr>
          <p:cNvSpPr txBox="1"/>
          <p:nvPr/>
        </p:nvSpPr>
        <p:spPr>
          <a:xfrm rot="20460000">
            <a:off x="4450922" y="3251594"/>
            <a:ext cx="2210802" cy="13157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700" dirty="0">
                <a:solidFill>
                  <a:srgbClr val="F6C31F"/>
                </a:solidFill>
                <a:latin typeface="Forte Forward"/>
                <a:ea typeface="Calibri"/>
                <a:cs typeface="Calibri"/>
              </a:rPr>
              <a:t>On-line training tomorrow!</a:t>
            </a:r>
            <a:endParaRPr lang="en-US" sz="2700" dirty="0">
              <a:solidFill>
                <a:srgbClr val="F6C31F"/>
              </a:solidFill>
              <a:latin typeface="Forte Forward"/>
            </a:endParaRPr>
          </a:p>
        </p:txBody>
      </p:sp>
      <p:sp>
        <p:nvSpPr>
          <p:cNvPr id="18" name="TextBox 17">
            <a:extLst>
              <a:ext uri="{FF2B5EF4-FFF2-40B4-BE49-F238E27FC236}">
                <a16:creationId xmlns:a16="http://schemas.microsoft.com/office/drawing/2014/main" id="{65D3A2CC-7234-F2CD-8706-72CC32305F7A}"/>
              </a:ext>
            </a:extLst>
          </p:cNvPr>
          <p:cNvSpPr txBox="1"/>
          <p:nvPr/>
        </p:nvSpPr>
        <p:spPr>
          <a:xfrm>
            <a:off x="952750" y="4984700"/>
            <a:ext cx="4346408"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dirty="0">
                <a:solidFill>
                  <a:srgbClr val="F6C31F"/>
                </a:solidFill>
                <a:latin typeface="Forte Forward"/>
                <a:ea typeface="Calibri"/>
                <a:cs typeface="Calibri"/>
              </a:rPr>
              <a:t>Go here to find more info on more trainings:</a:t>
            </a:r>
            <a:endParaRPr lang="en-US" sz="1800" dirty="0">
              <a:solidFill>
                <a:srgbClr val="F6C31F"/>
              </a:solidFill>
              <a:latin typeface="Forte Forward"/>
            </a:endParaRPr>
          </a:p>
        </p:txBody>
      </p:sp>
      <p:sp>
        <p:nvSpPr>
          <p:cNvPr id="19" name="TextBox 18">
            <a:extLst>
              <a:ext uri="{FF2B5EF4-FFF2-40B4-BE49-F238E27FC236}">
                <a16:creationId xmlns:a16="http://schemas.microsoft.com/office/drawing/2014/main" id="{44B742C5-7DAE-7BA6-05D2-43E10947AA92}"/>
              </a:ext>
            </a:extLst>
          </p:cNvPr>
          <p:cNvSpPr txBox="1"/>
          <p:nvPr/>
        </p:nvSpPr>
        <p:spPr>
          <a:xfrm>
            <a:off x="5075822" y="1225717"/>
            <a:ext cx="3316204"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100">
                <a:solidFill>
                  <a:srgbClr val="F6C31F"/>
                </a:solidFill>
                <a:latin typeface="Forte Forward"/>
                <a:ea typeface="Calibri"/>
                <a:cs typeface="Calibri"/>
              </a:rPr>
              <a:t>email anytime for help:</a:t>
            </a:r>
            <a:endParaRPr lang="en-US" sz="2100">
              <a:solidFill>
                <a:srgbClr val="F6C31F"/>
              </a:solidFill>
              <a:latin typeface="Forte Forward"/>
            </a:endParaRPr>
          </a:p>
        </p:txBody>
      </p:sp>
      <p:sp>
        <p:nvSpPr>
          <p:cNvPr id="20" name="TextBox 19">
            <a:extLst>
              <a:ext uri="{FF2B5EF4-FFF2-40B4-BE49-F238E27FC236}">
                <a16:creationId xmlns:a16="http://schemas.microsoft.com/office/drawing/2014/main" id="{A00AF80B-D1A7-F355-AD56-F87505FDD5AD}"/>
              </a:ext>
            </a:extLst>
          </p:cNvPr>
          <p:cNvSpPr txBox="1"/>
          <p:nvPr/>
        </p:nvSpPr>
        <p:spPr>
          <a:xfrm>
            <a:off x="5075822" y="1661863"/>
            <a:ext cx="5143499"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2700">
                <a:solidFill>
                  <a:srgbClr val="2E3690"/>
                </a:solidFill>
                <a:latin typeface="Avenir Next LT Pro Demi"/>
                <a:ea typeface="Calibri"/>
                <a:cs typeface="Calibri"/>
              </a:rPr>
              <a:t>stretchcode@mass.gov</a:t>
            </a:r>
          </a:p>
        </p:txBody>
      </p:sp>
      <p:sp>
        <p:nvSpPr>
          <p:cNvPr id="21" name="TextBox 20">
            <a:extLst>
              <a:ext uri="{FF2B5EF4-FFF2-40B4-BE49-F238E27FC236}">
                <a16:creationId xmlns:a16="http://schemas.microsoft.com/office/drawing/2014/main" id="{2F997782-E001-C580-358A-DD6A7E815C6A}"/>
              </a:ext>
            </a:extLst>
          </p:cNvPr>
          <p:cNvSpPr txBox="1"/>
          <p:nvPr/>
        </p:nvSpPr>
        <p:spPr>
          <a:xfrm>
            <a:off x="5075822" y="2143125"/>
            <a:ext cx="1022684"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800" b="1">
                <a:solidFill>
                  <a:srgbClr val="F6C31F"/>
                </a:solidFill>
                <a:latin typeface="Avenir Next LT Pro"/>
                <a:ea typeface="Calibri"/>
                <a:cs typeface="Calibri"/>
              </a:rPr>
              <a:t>or</a:t>
            </a:r>
            <a:endParaRPr lang="en-US" sz="1800" b="1">
              <a:solidFill>
                <a:srgbClr val="F6C31F"/>
              </a:solidFill>
              <a:latin typeface="Avenir Next LT Pro"/>
            </a:endParaRPr>
          </a:p>
        </p:txBody>
      </p:sp>
      <p:sp>
        <p:nvSpPr>
          <p:cNvPr id="22" name="TextBox 21">
            <a:extLst>
              <a:ext uri="{FF2B5EF4-FFF2-40B4-BE49-F238E27FC236}">
                <a16:creationId xmlns:a16="http://schemas.microsoft.com/office/drawing/2014/main" id="{B686BD1F-E747-243E-4CB4-C97CFA9D70BF}"/>
              </a:ext>
            </a:extLst>
          </p:cNvPr>
          <p:cNvSpPr txBox="1"/>
          <p:nvPr/>
        </p:nvSpPr>
        <p:spPr>
          <a:xfrm>
            <a:off x="5075822" y="2534151"/>
            <a:ext cx="514349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500">
                <a:solidFill>
                  <a:srgbClr val="2E3690"/>
                </a:solidFill>
                <a:latin typeface="Avenir Next LT Pro Demi"/>
                <a:ea typeface="Calibri"/>
                <a:cs typeface="Calibri"/>
              </a:rPr>
              <a:t>psdtraininghelpma@psdconsulting.com</a:t>
            </a:r>
          </a:p>
        </p:txBody>
      </p:sp>
    </p:spTree>
    <p:extLst>
      <p:ext uri="{BB962C8B-B14F-4D97-AF65-F5344CB8AC3E}">
        <p14:creationId xmlns:p14="http://schemas.microsoft.com/office/powerpoint/2010/main" val="2495344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836C8-17CA-43E3-E757-D6470B920D7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BE78F6F-E9C3-21B3-0BE3-2EACE4158C1F}"/>
              </a:ext>
            </a:extLst>
          </p:cNvPr>
          <p:cNvSpPr>
            <a:spLocks noGrp="1"/>
          </p:cNvSpPr>
          <p:nvPr>
            <p:ph type="body" sz="quarter" idx="13"/>
          </p:nvPr>
        </p:nvSpPr>
        <p:spPr>
          <a:xfrm>
            <a:off x="990600" y="1749612"/>
            <a:ext cx="7848600" cy="2201294"/>
          </a:xfrm>
        </p:spPr>
        <p:txBody>
          <a:bodyPr vert="horz" wrap="square" lIns="68580" tIns="34290" rIns="68580" bIns="34290" numCol="1" spcCol="548640" anchor="t" anchorCtr="0" compatLnSpc="1">
            <a:prstTxWarp prst="textNoShape">
              <a:avLst/>
            </a:prstTxWarp>
          </a:bodyPr>
          <a:lstStyle/>
          <a:p>
            <a:endParaRPr lang="en-US" sz="1050" dirty="0">
              <a:solidFill>
                <a:srgbClr val="000000"/>
              </a:solidFill>
            </a:endParaRPr>
          </a:p>
          <a:p>
            <a:pPr marL="214313" indent="-214313">
              <a:buFont typeface="Arial" panose="020B0604020202020204" pitchFamily="34" charset="0"/>
              <a:buChar char="•"/>
            </a:pPr>
            <a:r>
              <a:rPr lang="en-US" sz="1350" b="1" dirty="0">
                <a:solidFill>
                  <a:srgbClr val="FBB040"/>
                </a:solidFill>
                <a:latin typeface="Avenir Next LT Pro Demi"/>
              </a:rPr>
              <a:t>Timeline for updated Technical Guidance documents is late March 2025 through June 2025</a:t>
            </a:r>
          </a:p>
          <a:p>
            <a:pPr marL="214313" indent="-214313">
              <a:buFont typeface="Arial" panose="020B0604020202020204" pitchFamily="34" charset="0"/>
              <a:buChar char="•"/>
            </a:pPr>
            <a:r>
              <a:rPr lang="en-US" sz="1350" b="1" dirty="0">
                <a:solidFill>
                  <a:srgbClr val="FBB040"/>
                </a:solidFill>
                <a:latin typeface="Avenir Next LT Pro Demi"/>
              </a:rPr>
              <a:t>New Technical guidance materials:</a:t>
            </a:r>
          </a:p>
          <a:p>
            <a:pPr marL="1071563" lvl="2" indent="-214313"/>
            <a:r>
              <a:rPr lang="en-US" sz="1350" dirty="0">
                <a:solidFill>
                  <a:schemeClr val="tx1">
                    <a:lumMod val="50000"/>
                    <a:lumOff val="50000"/>
                  </a:schemeClr>
                </a:solidFill>
                <a:latin typeface="Avenir Next LT Pro Demi"/>
              </a:rPr>
              <a:t>Calculation of embodied carbon credits (R406 HERS &amp; C406 options)</a:t>
            </a:r>
          </a:p>
          <a:p>
            <a:pPr marL="1071563" lvl="2" indent="-214313"/>
            <a:r>
              <a:rPr lang="en-US" sz="1350" dirty="0">
                <a:solidFill>
                  <a:schemeClr val="tx1">
                    <a:lumMod val="50000"/>
                    <a:lumOff val="50000"/>
                  </a:schemeClr>
                </a:solidFill>
                <a:latin typeface="Avenir Next LT Pro Demi"/>
              </a:rPr>
              <a:t>Templates for District Energy Systems – DOER order of conditions application</a:t>
            </a:r>
          </a:p>
          <a:p>
            <a:pPr marL="1071563" lvl="2" indent="-214313"/>
            <a:r>
              <a:rPr lang="en-US" sz="1350" dirty="0">
                <a:solidFill>
                  <a:schemeClr val="tx1">
                    <a:lumMod val="50000"/>
                    <a:lumOff val="50000"/>
                  </a:schemeClr>
                </a:solidFill>
                <a:latin typeface="Avenir Next LT Pro Demi"/>
              </a:rPr>
              <a:t>Revised/expanded case studies for residential additions/alterations</a:t>
            </a:r>
          </a:p>
          <a:p>
            <a:pPr marL="1071563" lvl="2" indent="-214313"/>
            <a:endParaRPr lang="en-US" sz="1350" dirty="0">
              <a:solidFill>
                <a:schemeClr val="tx1">
                  <a:lumMod val="50000"/>
                  <a:lumOff val="50000"/>
                </a:schemeClr>
              </a:solidFill>
              <a:latin typeface="Avenir Next LT Pro Demi"/>
            </a:endParaRPr>
          </a:p>
          <a:p>
            <a:pPr lvl="2" indent="0">
              <a:buNone/>
            </a:pPr>
            <a:endParaRPr lang="en-US" sz="1350" dirty="0">
              <a:solidFill>
                <a:schemeClr val="tx1">
                  <a:lumMod val="50000"/>
                  <a:lumOff val="50000"/>
                </a:schemeClr>
              </a:solidFill>
              <a:latin typeface="Avenir Next LT Pro Demi"/>
              <a:ea typeface="Calibri" panose="020F0502020204030204"/>
              <a:cs typeface="Calibri" panose="020F0502020204030204"/>
            </a:endParaRPr>
          </a:p>
          <a:p>
            <a:pPr>
              <a:lnSpc>
                <a:spcPct val="100000"/>
              </a:lnSpc>
            </a:pPr>
            <a:endParaRPr lang="en-US" sz="1050" dirty="0">
              <a:ea typeface="Calibri" panose="020F0502020204030204"/>
              <a:cs typeface="Calibri" panose="020F0502020204030204"/>
            </a:endParaRPr>
          </a:p>
        </p:txBody>
      </p:sp>
      <p:sp>
        <p:nvSpPr>
          <p:cNvPr id="3" name="Text Placeholder 13">
            <a:extLst>
              <a:ext uri="{FF2B5EF4-FFF2-40B4-BE49-F238E27FC236}">
                <a16:creationId xmlns:a16="http://schemas.microsoft.com/office/drawing/2014/main" id="{EEC2215D-9FAE-BE08-502E-EB940C0E5133}"/>
              </a:ext>
            </a:extLst>
          </p:cNvPr>
          <p:cNvSpPr txBox="1">
            <a:spLocks/>
          </p:cNvSpPr>
          <p:nvPr/>
        </p:nvSpPr>
        <p:spPr>
          <a:xfrm>
            <a:off x="1200355" y="1143000"/>
            <a:ext cx="7848601" cy="59261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dirty="0">
                <a:solidFill>
                  <a:srgbClr val="21409A"/>
                </a:solidFill>
                <a:latin typeface="Avenir Next LT Pro Demi"/>
                <a:ea typeface="Calibri"/>
                <a:cs typeface="Calibri"/>
              </a:rPr>
              <a:t>UPDATES TO TECHNICAL GUIDANCE</a:t>
            </a:r>
            <a:endParaRPr lang="en-US" sz="2400" dirty="0">
              <a:solidFill>
                <a:srgbClr val="21409A"/>
              </a:solidFill>
              <a:latin typeface="Avenir Next LT Pro Demi" panose="020B0704020202020204" pitchFamily="34" charset="0"/>
              <a:ea typeface="Calibri"/>
              <a:cs typeface="Calibri"/>
            </a:endParaRPr>
          </a:p>
        </p:txBody>
      </p:sp>
    </p:spTree>
    <p:extLst>
      <p:ext uri="{BB962C8B-B14F-4D97-AF65-F5344CB8AC3E}">
        <p14:creationId xmlns:p14="http://schemas.microsoft.com/office/powerpoint/2010/main" val="1302185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F798A-FA7B-153E-FAFE-D46D970B720F}"/>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4E3F0D70-532B-296A-1E1C-DE2A11C73A5E}"/>
              </a:ext>
            </a:extLst>
          </p:cNvPr>
          <p:cNvSpPr>
            <a:spLocks noGrp="1"/>
          </p:cNvSpPr>
          <p:nvPr>
            <p:ph type="body" sz="quarter" idx="10"/>
          </p:nvPr>
        </p:nvSpPr>
        <p:spPr>
          <a:prstGeom prst="rect">
            <a:avLst/>
          </a:prstGeom>
        </p:spPr>
        <p:txBody>
          <a:bodyPr>
            <a:normAutofit/>
          </a:bodyPr>
          <a:lstStyle/>
          <a:p>
            <a:r>
              <a:rPr lang="en-US" dirty="0">
                <a:solidFill>
                  <a:schemeClr val="bg1"/>
                </a:solidFill>
                <a:ea typeface="Open Sans" panose="020B0606030504020204" pitchFamily="34" charset="0"/>
                <a:cs typeface="Sora" pitchFamily="2" charset="0"/>
              </a:rPr>
              <a:t>Appendix A</a:t>
            </a:r>
            <a:endParaRPr lang="en-US" b="1" dirty="0">
              <a:solidFill>
                <a:schemeClr val="bg1"/>
              </a:solidFill>
              <a:ea typeface="Open Sans" panose="020B0606030504020204" pitchFamily="34" charset="0"/>
              <a:cs typeface="Sora" pitchFamily="2" charset="0"/>
            </a:endParaRPr>
          </a:p>
        </p:txBody>
      </p:sp>
      <p:sp>
        <p:nvSpPr>
          <p:cNvPr id="16" name="Text Placeholder 15">
            <a:extLst>
              <a:ext uri="{FF2B5EF4-FFF2-40B4-BE49-F238E27FC236}">
                <a16:creationId xmlns:a16="http://schemas.microsoft.com/office/drawing/2014/main" id="{8B8726B2-BD97-55B9-730F-2F9FA5BF2A45}"/>
              </a:ext>
            </a:extLst>
          </p:cNvPr>
          <p:cNvSpPr>
            <a:spLocks noGrp="1"/>
          </p:cNvSpPr>
          <p:nvPr>
            <p:ph type="body" sz="quarter" idx="11"/>
          </p:nvPr>
        </p:nvSpPr>
        <p:spPr>
          <a:prstGeom prst="rect">
            <a:avLst/>
          </a:prstGeom>
        </p:spPr>
        <p:txBody>
          <a:bodyPr vert="horz" wrap="square" lIns="68580" tIns="34290" rIns="68580" bIns="34290" numCol="1" rtlCol="0" anchor="t" anchorCtr="0" compatLnSpc="1">
            <a:prstTxWarp prst="textNoShape">
              <a:avLst/>
            </a:prstTxWarp>
            <a:normAutofit/>
          </a:bodyPr>
          <a:lstStyle/>
          <a:p>
            <a:r>
              <a:rPr lang="en-US" i="0" dirty="0">
                <a:effectLst/>
                <a:latin typeface="Avenir Next"/>
                <a:ea typeface="Open Sans"/>
                <a:cs typeface="Open Sans"/>
              </a:rPr>
              <a:t>Commercial Stretch Code</a:t>
            </a:r>
            <a:endParaRPr lang="en-US" dirty="0">
              <a:latin typeface="Avenir Next"/>
              <a:ea typeface="Open Sans"/>
              <a:cs typeface="Open Sans"/>
            </a:endParaRPr>
          </a:p>
        </p:txBody>
      </p:sp>
    </p:spTree>
    <p:extLst>
      <p:ext uri="{BB962C8B-B14F-4D97-AF65-F5344CB8AC3E}">
        <p14:creationId xmlns:p14="http://schemas.microsoft.com/office/powerpoint/2010/main" val="991189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1025525" y="152400"/>
            <a:ext cx="7854950" cy="914400"/>
          </a:xfrm>
          <a:prstGeom prst="rect">
            <a:avLst/>
          </a:prstGeom>
          <a:noFill/>
          <a:ln w="9360">
            <a:solidFill>
              <a:srgbClr val="3C653C"/>
            </a:solidFill>
            <a:miter lim="800000"/>
            <a:headEnd/>
            <a:tailEnd/>
          </a:ln>
        </p:spPr>
        <p:txBody>
          <a:bodyPr anchor="b"/>
          <a:lstStyle/>
          <a:p>
            <a:pPr algn="ctr">
              <a:defRPr/>
            </a:pPr>
            <a:r>
              <a:rPr lang="en-US" sz="2800" b="1" dirty="0">
                <a:solidFill>
                  <a:srgbClr val="002060"/>
                </a:solidFill>
                <a:latin typeface="Century Gothic" panose="020B0502020202020204" pitchFamily="34" charset="0"/>
              </a:rPr>
              <a:t>Green Communities </a:t>
            </a:r>
          </a:p>
          <a:p>
            <a:pPr algn="ctr">
              <a:defRPr/>
            </a:pPr>
            <a:r>
              <a:rPr lang="en-US" sz="2800" b="1" dirty="0">
                <a:solidFill>
                  <a:srgbClr val="002060"/>
                </a:solidFill>
                <a:latin typeface="Century Gothic" panose="020B0502020202020204" pitchFamily="34" charset="0"/>
              </a:rPr>
              <a:t>Designation and Grant Program</a:t>
            </a:r>
          </a:p>
        </p:txBody>
      </p:sp>
      <p:sp>
        <p:nvSpPr>
          <p:cNvPr id="22530" name="Text Box 2"/>
          <p:cNvSpPr txBox="1">
            <a:spLocks noChangeArrowheads="1"/>
          </p:cNvSpPr>
          <p:nvPr/>
        </p:nvSpPr>
        <p:spPr bwMode="auto">
          <a:xfrm>
            <a:off x="84138" y="6242050"/>
            <a:ext cx="587375" cy="488950"/>
          </a:xfrm>
          <a:prstGeom prst="rect">
            <a:avLst/>
          </a:prstGeom>
          <a:noFill/>
          <a:ln w="9525">
            <a:noFill/>
            <a:round/>
            <a:headEnd/>
            <a:tailEnd/>
          </a:ln>
        </p:spPr>
        <p:txBody>
          <a:bodyPr lIns="90000" tIns="46800" rIns="90000" bIns="46800" anchor="b" anchorCtr="1"/>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C0EF4584-313D-49F2-9A9A-965DFDBEA490}" type="slidenum">
              <a:rPr lang="en-US" sz="1600" b="1">
                <a:solidFill>
                  <a:srgbClr val="FFFFFF"/>
                </a:solidFill>
                <a:latin typeface="Arial" charset="0"/>
              </a:rPr>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a:t>
            </a:fld>
            <a:endParaRPr lang="en-US" sz="1600" b="1" dirty="0">
              <a:solidFill>
                <a:srgbClr val="FFFFFF"/>
              </a:solidFill>
              <a:latin typeface="Arial" charset="0"/>
            </a:endParaRPr>
          </a:p>
        </p:txBody>
      </p:sp>
      <p:sp>
        <p:nvSpPr>
          <p:cNvPr id="22531" name="Rectangle 3"/>
          <p:cNvSpPr>
            <a:spLocks noChangeArrowheads="1"/>
          </p:cNvSpPr>
          <p:nvPr/>
        </p:nvSpPr>
        <p:spPr bwMode="auto">
          <a:xfrm>
            <a:off x="2362200" y="4872892"/>
            <a:ext cx="6934200" cy="1756508"/>
          </a:xfrm>
          <a:prstGeom prst="rect">
            <a:avLst/>
          </a:prstGeom>
          <a:noFill/>
          <a:ln w="9525">
            <a:noFill/>
            <a:round/>
            <a:headEnd/>
            <a:tailEnd/>
          </a:ln>
        </p:spPr>
        <p:txBody>
          <a:bodyPr wrap="square" lIns="90000" tIns="46800" rIns="90000" bIns="46800">
            <a:spAutoFit/>
          </a:bodyPr>
          <a:lstStyle/>
          <a:p>
            <a:pP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solidFill>
                  <a:srgbClr val="3C653C"/>
                </a:solidFill>
                <a:latin typeface="Century Gothic" panose="020B0502020202020204" pitchFamily="34" charset="0"/>
              </a:rPr>
              <a:t>			</a:t>
            </a:r>
          </a:p>
          <a:p>
            <a:pP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solidFill>
                  <a:srgbClr val="3C653C"/>
                </a:solidFill>
                <a:latin typeface="Century Gothic" panose="020B0502020202020204" pitchFamily="34" charset="0"/>
              </a:rPr>
              <a:t>Grants fund energy efficiency initiatives &amp; renewable energy, innovative projects </a:t>
            </a:r>
          </a:p>
          <a:p>
            <a:pP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a:solidFill>
                <a:srgbClr val="3C653C"/>
              </a:solidFill>
              <a:latin typeface="Century Gothic" panose="020B0502020202020204" pitchFamily="34" charset="0"/>
            </a:endParaRPr>
          </a:p>
          <a:p>
            <a:pP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a:solidFill>
                <a:srgbClr val="3C653C"/>
              </a:solidFill>
              <a:latin typeface="Century Gothic" panose="020B0502020202020204" pitchFamily="34" charset="0"/>
            </a:endParaRPr>
          </a:p>
        </p:txBody>
      </p:sp>
      <p:sp>
        <p:nvSpPr>
          <p:cNvPr id="22532" name="Rectangle 4"/>
          <p:cNvSpPr>
            <a:spLocks noChangeArrowheads="1"/>
          </p:cNvSpPr>
          <p:nvPr/>
        </p:nvSpPr>
        <p:spPr bwMode="auto">
          <a:xfrm>
            <a:off x="0" y="0"/>
            <a:ext cx="9144000" cy="1588"/>
          </a:xfrm>
          <a:prstGeom prst="rect">
            <a:avLst/>
          </a:prstGeom>
          <a:noFill/>
          <a:ln w="9525">
            <a:noFill/>
            <a:round/>
            <a:headEnd/>
            <a:tailEnd/>
          </a:ln>
        </p:spPr>
        <p:txBody>
          <a:bodyPr wrap="none" anchor="ctr"/>
          <a:lstStyle/>
          <a:p>
            <a:endParaRPr lang="en-US" dirty="0"/>
          </a:p>
        </p:txBody>
      </p:sp>
      <p:sp>
        <p:nvSpPr>
          <p:cNvPr id="1031" name="Rectangle 6"/>
          <p:cNvSpPr>
            <a:spLocks noChangeArrowheads="1"/>
          </p:cNvSpPr>
          <p:nvPr/>
        </p:nvSpPr>
        <p:spPr bwMode="auto">
          <a:xfrm>
            <a:off x="1317759" y="1235927"/>
            <a:ext cx="7562716" cy="1818063"/>
          </a:xfrm>
          <a:prstGeom prst="rect">
            <a:avLst/>
          </a:prstGeom>
          <a:noFill/>
          <a:ln w="9525">
            <a:noFill/>
            <a:round/>
            <a:headEnd/>
            <a:tailEnd/>
          </a:ln>
        </p:spPr>
        <p:txBody>
          <a:bodyPr wrap="square" lIns="90000" tIns="46800" rIns="90000" bIns="46800">
            <a:spAutoFit/>
          </a:bodyPr>
          <a:lstStyle/>
          <a:p>
            <a:r>
              <a:rPr lang="en-US" sz="2200" dirty="0">
                <a:solidFill>
                  <a:srgbClr val="3C653C"/>
                </a:solidFill>
                <a:latin typeface="Century Gothic" panose="020B0502020202020204" pitchFamily="34" charset="0"/>
              </a:rPr>
              <a:t>Up to $20M/yr in grants to qualifying communities.</a:t>
            </a:r>
          </a:p>
          <a:p>
            <a:endParaRPr lang="en-US" sz="2200" dirty="0">
              <a:solidFill>
                <a:srgbClr val="3C653C"/>
              </a:solidFill>
              <a:latin typeface="Century Gothic" panose="020B0502020202020204" pitchFamily="34" charset="0"/>
            </a:endParaRPr>
          </a:p>
          <a:p>
            <a:endParaRPr lang="en-US" sz="2200" dirty="0">
              <a:solidFill>
                <a:srgbClr val="3C653C"/>
              </a:solidFill>
              <a:latin typeface="Century Gothic" panose="020B0502020202020204" pitchFamily="34" charset="0"/>
            </a:endParaRPr>
          </a:p>
          <a:p>
            <a:endParaRPr lang="en-US" sz="2200" dirty="0">
              <a:solidFill>
                <a:srgbClr val="3C653C"/>
              </a:solidFill>
              <a:latin typeface="Century Gothic" panose="020B0502020202020204" pitchFamily="34" charset="0"/>
            </a:endParaRPr>
          </a:p>
          <a:p>
            <a:endParaRPr lang="en-US" b="1" dirty="0">
              <a:solidFill>
                <a:srgbClr val="3C653C"/>
              </a:solidFill>
              <a:latin typeface="Century Gothic" panose="020B0502020202020204" pitchFamily="34" charset="0"/>
            </a:endParaRPr>
          </a:p>
        </p:txBody>
      </p:sp>
      <p:pic>
        <p:nvPicPr>
          <p:cNvPr id="35843" name="Picture 3" descr="W:\GrnComm\Photos - miscellaneous\Faces of Green Communities\Web-photos\melrose-gcsig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2980" y="3200399"/>
            <a:ext cx="1418958" cy="1064219"/>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W:\GrnComm\Photos - miscellaneous\Faces of Green Communities\Web-photos\easton-gcsig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7390" y="3375817"/>
            <a:ext cx="1232297" cy="1643063"/>
          </a:xfrm>
          <a:prstGeom prst="rect">
            <a:avLst/>
          </a:prstGeom>
          <a:noFill/>
          <a:extLst>
            <a:ext uri="{909E8E84-426E-40DD-AFC4-6F175D3DCCD1}">
              <a14:hiddenFill xmlns:a14="http://schemas.microsoft.com/office/drawing/2010/main">
                <a:solidFill>
                  <a:srgbClr val="FFFFFF"/>
                </a:solidFill>
              </a14:hiddenFill>
            </a:ext>
          </a:extLst>
        </p:spPr>
      </p:pic>
      <p:pic>
        <p:nvPicPr>
          <p:cNvPr id="35845" name="Picture 5" descr="W:\GrnComm\Photos - miscellaneous\Faces of Green Communities\Web-photos\watertown-fac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1938" y="3694713"/>
            <a:ext cx="1221360" cy="1457489"/>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W:\GrnComm\Photos - miscellaneous\Faces of Green Communities\Web-photos\northampton-gcsig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4343" y="4098184"/>
            <a:ext cx="1437273" cy="954855"/>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W:\GrnComm\Photos - miscellaneous\Faces of Green Communities\Web-photos\andover-gcsig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3615" y="2354604"/>
            <a:ext cx="1719001" cy="845795"/>
          </a:xfrm>
          <a:prstGeom prst="rect">
            <a:avLst/>
          </a:prstGeom>
          <a:noFill/>
          <a:extLst>
            <a:ext uri="{909E8E84-426E-40DD-AFC4-6F175D3DCCD1}">
              <a14:hiddenFill xmlns:a14="http://schemas.microsoft.com/office/drawing/2010/main">
                <a:solidFill>
                  <a:srgbClr val="FFFFFF"/>
                </a:solidFill>
              </a14:hiddenFill>
            </a:ext>
          </a:extLst>
        </p:spPr>
      </p:pic>
      <p:pic>
        <p:nvPicPr>
          <p:cNvPr id="35849" name="Picture 9" descr="W:\GrnComm\Photos - miscellaneous\Faces of Green Communities\Web-photos\hopkinton-gcsig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2425" y="2952154"/>
            <a:ext cx="1576388" cy="1182291"/>
          </a:xfrm>
          <a:prstGeom prst="rect">
            <a:avLst/>
          </a:prstGeom>
          <a:noFill/>
          <a:extLst>
            <a:ext uri="{909E8E84-426E-40DD-AFC4-6F175D3DCCD1}">
              <a14:hiddenFill xmlns:a14="http://schemas.microsoft.com/office/drawing/2010/main">
                <a:solidFill>
                  <a:srgbClr val="FFFFFF"/>
                </a:solidFill>
              </a14:hiddenFill>
            </a:ext>
          </a:extLst>
        </p:spPr>
      </p:pic>
      <p:pic>
        <p:nvPicPr>
          <p:cNvPr id="35850" name="Picture 10" descr="W:\GrnComm\Photos - miscellaneous\Faces of Green Communities\Web-photos\topsfield-gcsig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9600" y="2093026"/>
            <a:ext cx="1319213" cy="1099344"/>
          </a:xfrm>
          <a:prstGeom prst="rect">
            <a:avLst/>
          </a:prstGeom>
          <a:noFill/>
          <a:extLst>
            <a:ext uri="{909E8E84-426E-40DD-AFC4-6F175D3DCCD1}">
              <a14:hiddenFill xmlns:a14="http://schemas.microsoft.com/office/drawing/2010/main">
                <a:solidFill>
                  <a:srgbClr val="FFFFFF"/>
                </a:solidFill>
              </a14:hiddenFill>
            </a:ext>
          </a:extLst>
        </p:spPr>
      </p:pic>
      <p:pic>
        <p:nvPicPr>
          <p:cNvPr id="35851" name="Picture 11" descr="W:\GrnComm\Photos - miscellaneous\Faces of Green Communities\Web-photos\chelmsford-gcsig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7643" y="1828800"/>
            <a:ext cx="1818093" cy="1363570"/>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W:\GrnComm\Photos - miscellaneous\Faces of Green Communities\Web-photos\west-springfield-faces.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59448" y="2799671"/>
            <a:ext cx="1536389" cy="11522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98E7-6CE6-6EF5-4BF8-8E38E72472E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E6F7B2A-B18F-4DA9-3043-E45208B2ACB6}"/>
              </a:ext>
            </a:extLst>
          </p:cNvPr>
          <p:cNvSpPr>
            <a:spLocks noGrp="1"/>
          </p:cNvSpPr>
          <p:nvPr>
            <p:ph type="body" sz="quarter" idx="12"/>
          </p:nvPr>
        </p:nvSpPr>
        <p:spPr>
          <a:xfrm>
            <a:off x="914400" y="2057400"/>
            <a:ext cx="7769384" cy="2496291"/>
          </a:xfrm>
        </p:spPr>
        <p:txBody>
          <a:bodyPr vert="horz" wrap="square" lIns="68580" tIns="34290" rIns="68580" bIns="34290" numCol="1" anchor="t" anchorCtr="0" compatLnSpc="1">
            <a:prstTxWarp prst="textNoShape">
              <a:avLst/>
            </a:prstTxWarp>
          </a:bodyPr>
          <a:lstStyle/>
          <a:p>
            <a:r>
              <a:rPr lang="en-US" sz="1500" dirty="0">
                <a:latin typeface="Avenir Next LT Pro Demi"/>
              </a:rPr>
              <a:t>Commercial STRETCH CODE updates to Mechanical and Electrical (C403 &amp; C405):</a:t>
            </a:r>
          </a:p>
          <a:p>
            <a:r>
              <a:rPr lang="en-US" sz="1350" dirty="0">
                <a:solidFill>
                  <a:srgbClr val="FBB040"/>
                </a:solidFill>
                <a:latin typeface="Avenir Next LT Pro Demi"/>
              </a:rPr>
              <a:t>C403.3.2 Approved Software Calculation Tables (8) and (9); </a:t>
            </a:r>
            <a:r>
              <a:rPr lang="en-US" sz="1350" b="0" dirty="0">
                <a:solidFill>
                  <a:schemeClr val="tx1">
                    <a:lumMod val="50000"/>
                    <a:lumOff val="50000"/>
                  </a:schemeClr>
                </a:solidFill>
                <a:latin typeface="Avenir Next LT Pro"/>
              </a:rPr>
              <a:t>Updates the reference tables for VRF air conditioners (table 8) and heat pumps (table 9) from IECC 2021 to IECC 2024 versions to reflect recent changes in the testing standards used.   </a:t>
            </a:r>
          </a:p>
          <a:p>
            <a:r>
              <a:rPr lang="en-US" sz="1350" dirty="0">
                <a:solidFill>
                  <a:srgbClr val="FBB040"/>
                </a:solidFill>
                <a:latin typeface="Avenir Next LT Pro Demi"/>
              </a:rPr>
              <a:t>C403.7.4. Energy Recovery Systems. </a:t>
            </a:r>
            <a:r>
              <a:rPr lang="en-US" sz="1350" b="0" dirty="0">
                <a:solidFill>
                  <a:schemeClr val="tx1">
                    <a:lumMod val="50000"/>
                    <a:lumOff val="50000"/>
                  </a:schemeClr>
                </a:solidFill>
                <a:latin typeface="Avenir Next LT Pro"/>
              </a:rPr>
              <a:t>Enthalpy Recovery Ratio and Sensible Energy Recovery Ratios are better defined in these sections per feedback from various HVAC public comments. The required values and ventilation rates are fine-tuned per this feedback as well. </a:t>
            </a:r>
            <a:endParaRPr lang="en-US" sz="1350" dirty="0">
              <a:solidFill>
                <a:schemeClr val="tx1">
                  <a:lumMod val="50000"/>
                  <a:lumOff val="50000"/>
                </a:schemeClr>
              </a:solidFill>
              <a:latin typeface="Avenir Next LT Pro"/>
            </a:endParaRPr>
          </a:p>
          <a:p>
            <a:r>
              <a:rPr lang="en-US" sz="1350" dirty="0">
                <a:solidFill>
                  <a:srgbClr val="FBB040"/>
                </a:solidFill>
                <a:latin typeface="Avenir Next LT Pro Demi"/>
              </a:rPr>
              <a:t>C405.13 EV Ready Spaces.</a:t>
            </a:r>
            <a:r>
              <a:rPr lang="en-US" sz="1350" dirty="0">
                <a:solidFill>
                  <a:srgbClr val="FBB040"/>
                </a:solidFill>
                <a:latin typeface="Avenir Next LT Pro"/>
              </a:rPr>
              <a:t>  </a:t>
            </a:r>
            <a:r>
              <a:rPr lang="en-US" sz="1350" b="0" dirty="0">
                <a:solidFill>
                  <a:schemeClr val="tx1">
                    <a:lumMod val="50000"/>
                    <a:lumOff val="50000"/>
                  </a:schemeClr>
                </a:solidFill>
                <a:latin typeface="Avenir Next LT Pro"/>
              </a:rPr>
              <a:t>Adds Tesla (NACS) standard as a charging option. </a:t>
            </a:r>
          </a:p>
          <a:p>
            <a:endParaRPr lang="en-US" sz="900" b="0" dirty="0">
              <a:solidFill>
                <a:schemeClr val="tx1">
                  <a:lumMod val="50000"/>
                  <a:lumOff val="50000"/>
                </a:schemeClr>
              </a:solidFill>
            </a:endParaRPr>
          </a:p>
          <a:p>
            <a:endParaRPr lang="en-US" sz="900" b="0" dirty="0">
              <a:solidFill>
                <a:schemeClr val="tx1">
                  <a:lumMod val="50000"/>
                  <a:lumOff val="50000"/>
                </a:schemeClr>
              </a:solidFill>
            </a:endParaRPr>
          </a:p>
          <a:p>
            <a:endParaRPr lang="en-US" sz="900" b="0" dirty="0">
              <a:solidFill>
                <a:schemeClr val="tx1">
                  <a:lumMod val="50000"/>
                  <a:lumOff val="50000"/>
                </a:schemeClr>
              </a:solidFill>
            </a:endParaRPr>
          </a:p>
        </p:txBody>
      </p:sp>
      <p:sp>
        <p:nvSpPr>
          <p:cNvPr id="3" name="Text Placeholder 13">
            <a:extLst>
              <a:ext uri="{FF2B5EF4-FFF2-40B4-BE49-F238E27FC236}">
                <a16:creationId xmlns:a16="http://schemas.microsoft.com/office/drawing/2014/main" id="{D0515718-F638-873D-624B-A294F1331720}"/>
              </a:ext>
            </a:extLst>
          </p:cNvPr>
          <p:cNvSpPr txBox="1">
            <a:spLocks/>
          </p:cNvSpPr>
          <p:nvPr/>
        </p:nvSpPr>
        <p:spPr>
          <a:xfrm>
            <a:off x="901959" y="1295400"/>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dirty="0">
                <a:solidFill>
                  <a:srgbClr val="21409A"/>
                </a:solidFill>
                <a:latin typeface="Avenir Next LT Pro Demi"/>
                <a:ea typeface="Calibri"/>
                <a:cs typeface="Calibri"/>
              </a:rPr>
              <a:t>Commercial Stretch Code</a:t>
            </a:r>
            <a:endParaRPr lang="en-US" sz="2400" dirty="0">
              <a:solidFill>
                <a:srgbClr val="21409A"/>
              </a:solidFill>
              <a:latin typeface="Avenir Next LT Pro Demi" panose="020B0704020202020204" pitchFamily="34" charset="0"/>
              <a:ea typeface="Calibri"/>
              <a:cs typeface="Calibri"/>
            </a:endParaRPr>
          </a:p>
          <a:p>
            <a:pPr marL="0" indent="0">
              <a:lnSpc>
                <a:spcPct val="100000"/>
              </a:lnSpc>
              <a:spcBef>
                <a:spcPts val="0"/>
              </a:spcBef>
              <a:buNone/>
            </a:pPr>
            <a:r>
              <a:rPr lang="en-US" sz="2100" dirty="0">
                <a:solidFill>
                  <a:srgbClr val="21409A"/>
                </a:solidFill>
                <a:latin typeface="Avenir Next LT Pro"/>
                <a:ea typeface="Calibri"/>
                <a:cs typeface="Calibri"/>
              </a:rPr>
              <a:t>Mechanical Updates</a:t>
            </a:r>
            <a:endParaRPr lang="en-US" sz="2100" dirty="0">
              <a:solidFill>
                <a:srgbClr val="21409A"/>
              </a:solidFill>
              <a:latin typeface="Avenir Next LT Pro" panose="020B0504020202020204" pitchFamily="34" charset="0"/>
              <a:ea typeface="Calibri"/>
              <a:cs typeface="Calibri"/>
            </a:endParaRPr>
          </a:p>
        </p:txBody>
      </p:sp>
    </p:spTree>
    <p:extLst>
      <p:ext uri="{BB962C8B-B14F-4D97-AF65-F5344CB8AC3E}">
        <p14:creationId xmlns:p14="http://schemas.microsoft.com/office/powerpoint/2010/main" val="3727936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0106B-7D18-5909-BCDD-DCC741B40A2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DA29E53-0811-08A4-109F-B7F8AC018662}"/>
              </a:ext>
            </a:extLst>
          </p:cNvPr>
          <p:cNvSpPr>
            <a:spLocks noGrp="1"/>
          </p:cNvSpPr>
          <p:nvPr>
            <p:ph type="body" sz="quarter" idx="12"/>
          </p:nvPr>
        </p:nvSpPr>
        <p:spPr>
          <a:xfrm>
            <a:off x="990600" y="2057400"/>
            <a:ext cx="6987332" cy="2496291"/>
          </a:xfrm>
        </p:spPr>
        <p:txBody>
          <a:bodyPr vert="horz" wrap="square" lIns="68580" tIns="34290" rIns="68580" bIns="34290" numCol="1" anchor="t" anchorCtr="0" compatLnSpc="1">
            <a:prstTxWarp prst="textNoShape">
              <a:avLst/>
            </a:prstTxWarp>
          </a:bodyPr>
          <a:lstStyle/>
          <a:p>
            <a:r>
              <a:rPr lang="en-US" sz="1500">
                <a:latin typeface="Avenir Next LT Pro Demi"/>
              </a:rPr>
              <a:t>Commercial STRETCH CODE updates to credit options (C406):</a:t>
            </a:r>
          </a:p>
          <a:p>
            <a:r>
              <a:rPr lang="en-US" sz="1350">
                <a:solidFill>
                  <a:srgbClr val="FBB040"/>
                </a:solidFill>
                <a:latin typeface="Avenir Next LT Pro Demi"/>
              </a:rPr>
              <a:t>C406.1 </a:t>
            </a:r>
            <a:r>
              <a:rPr lang="en-US" sz="1350" b="0">
                <a:solidFill>
                  <a:schemeClr val="tx1">
                    <a:lumMod val="50000"/>
                    <a:lumOff val="50000"/>
                  </a:schemeClr>
                </a:solidFill>
                <a:latin typeface="Avenir Next LT Pro"/>
              </a:rPr>
              <a:t>Additional energy efficiency credit requirements. </a:t>
            </a:r>
            <a:r>
              <a:rPr lang="en-US" sz="1350">
                <a:latin typeface="Avenir Next LT Pro Demi"/>
              </a:rPr>
              <a:t>Embodied carbon credits</a:t>
            </a:r>
            <a:r>
              <a:rPr lang="en-US" sz="1350">
                <a:latin typeface="Avenir Next LT Pro"/>
              </a:rPr>
              <a:t> </a:t>
            </a:r>
            <a:r>
              <a:rPr lang="en-US" sz="1350" b="0">
                <a:solidFill>
                  <a:schemeClr val="tx1">
                    <a:lumMod val="50000"/>
                    <a:lumOff val="50000"/>
                  </a:schemeClr>
                </a:solidFill>
                <a:latin typeface="Avenir Next LT Pro"/>
              </a:rPr>
              <a:t>are added as additional options to the commercial code in response to several requests received in public comments. </a:t>
            </a:r>
          </a:p>
          <a:p>
            <a:r>
              <a:rPr lang="en-US" sz="1350">
                <a:solidFill>
                  <a:srgbClr val="FBB040"/>
                </a:solidFill>
                <a:latin typeface="Avenir Next LT Pro Demi"/>
              </a:rPr>
              <a:t>C406.13 Low GWP concrete mix. </a:t>
            </a:r>
            <a:r>
              <a:rPr lang="en-US" sz="1350" b="0">
                <a:solidFill>
                  <a:schemeClr val="tx1">
                    <a:lumMod val="50000"/>
                    <a:lumOff val="50000"/>
                  </a:schemeClr>
                </a:solidFill>
                <a:latin typeface="Avenir Next LT Pro"/>
              </a:rPr>
              <a:t>This section is added to provide an embodied carbon credit incentive in accordance with C406.1. </a:t>
            </a:r>
          </a:p>
          <a:p>
            <a:r>
              <a:rPr lang="en-US" sz="1350">
                <a:solidFill>
                  <a:srgbClr val="FBB040"/>
                </a:solidFill>
                <a:latin typeface="Avenir Next LT Pro Demi"/>
              </a:rPr>
              <a:t>C406.14 Net zero GWP insulation.</a:t>
            </a:r>
            <a:r>
              <a:rPr lang="en-US" sz="1350">
                <a:solidFill>
                  <a:srgbClr val="FBB040"/>
                </a:solidFill>
                <a:latin typeface="Avenir Next LT Pro"/>
              </a:rPr>
              <a:t> </a:t>
            </a:r>
            <a:r>
              <a:rPr lang="en-US" sz="1350" b="0">
                <a:solidFill>
                  <a:schemeClr val="tx1">
                    <a:lumMod val="50000"/>
                    <a:lumOff val="50000"/>
                  </a:schemeClr>
                </a:solidFill>
                <a:latin typeface="Avenir Next LT Pro"/>
              </a:rPr>
              <a:t>This section is added to provide an embodied carbon credit incentive is accordance with C406.1. </a:t>
            </a:r>
          </a:p>
          <a:p>
            <a:r>
              <a:rPr lang="en-US" sz="1350">
                <a:solidFill>
                  <a:srgbClr val="FBB040"/>
                </a:solidFill>
                <a:latin typeface="Avenir Next LT Pro Demi"/>
              </a:rPr>
              <a:t>C406.2.3. Renewable space heating.</a:t>
            </a:r>
            <a:r>
              <a:rPr lang="en-US" sz="1350">
                <a:solidFill>
                  <a:srgbClr val="FBB040"/>
                </a:solidFill>
                <a:latin typeface="Avenir Next LT Pro"/>
              </a:rPr>
              <a:t> </a:t>
            </a:r>
            <a:r>
              <a:rPr lang="en-US" sz="1350" b="0">
                <a:solidFill>
                  <a:schemeClr val="tx1">
                    <a:lumMod val="50000"/>
                    <a:lumOff val="50000"/>
                  </a:schemeClr>
                </a:solidFill>
                <a:latin typeface="Avenir Next LT Pro"/>
              </a:rPr>
              <a:t>This section is amended to state that electric resistance shall not be used except for defrost function, and to note that the COP value at 5F shall be the COP of the outdoor unit of the cold-climate air source heat pump. </a:t>
            </a:r>
          </a:p>
          <a:p>
            <a:endParaRPr lang="en-US" sz="1350" b="0">
              <a:solidFill>
                <a:schemeClr val="tx1">
                  <a:lumMod val="50000"/>
                  <a:lumOff val="50000"/>
                </a:schemeClr>
              </a:solidFill>
            </a:endParaRPr>
          </a:p>
          <a:p>
            <a:endParaRPr lang="en-US" sz="900" b="0">
              <a:solidFill>
                <a:schemeClr val="tx1">
                  <a:lumMod val="50000"/>
                  <a:lumOff val="50000"/>
                </a:schemeClr>
              </a:solidFill>
            </a:endParaRPr>
          </a:p>
        </p:txBody>
      </p:sp>
      <p:sp>
        <p:nvSpPr>
          <p:cNvPr id="3" name="Text Placeholder 13">
            <a:extLst>
              <a:ext uri="{FF2B5EF4-FFF2-40B4-BE49-F238E27FC236}">
                <a16:creationId xmlns:a16="http://schemas.microsoft.com/office/drawing/2014/main" id="{C0FDD4C4-169B-E0BA-77C9-C95920EAB82B}"/>
              </a:ext>
            </a:extLst>
          </p:cNvPr>
          <p:cNvSpPr txBox="1">
            <a:spLocks/>
          </p:cNvSpPr>
          <p:nvPr/>
        </p:nvSpPr>
        <p:spPr>
          <a:xfrm>
            <a:off x="914400" y="1371600"/>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dirty="0">
                <a:solidFill>
                  <a:srgbClr val="21409A"/>
                </a:solidFill>
                <a:latin typeface="Avenir Next LT Pro Demi"/>
                <a:ea typeface="Calibri"/>
                <a:cs typeface="Calibri"/>
              </a:rPr>
              <a:t>Commercial Stretch Code</a:t>
            </a:r>
            <a:endParaRPr lang="en-US" sz="2400" dirty="0">
              <a:solidFill>
                <a:srgbClr val="21409A"/>
              </a:solidFill>
              <a:latin typeface="Avenir Next LT Pro Demi" panose="020B0704020202020204" pitchFamily="34" charset="0"/>
              <a:ea typeface="Calibri"/>
              <a:cs typeface="Calibri"/>
            </a:endParaRPr>
          </a:p>
          <a:p>
            <a:pPr marL="0" indent="0">
              <a:lnSpc>
                <a:spcPct val="100000"/>
              </a:lnSpc>
              <a:spcBef>
                <a:spcPts val="0"/>
              </a:spcBef>
              <a:buNone/>
            </a:pPr>
            <a:r>
              <a:rPr lang="en-US" sz="2100" dirty="0">
                <a:solidFill>
                  <a:srgbClr val="21409A"/>
                </a:solidFill>
                <a:latin typeface="Avenir Next LT Pro"/>
                <a:ea typeface="Calibri"/>
                <a:cs typeface="Calibri"/>
              </a:rPr>
              <a:t>C406 Credit Options</a:t>
            </a:r>
            <a:endParaRPr lang="en-US" sz="2100" dirty="0">
              <a:solidFill>
                <a:srgbClr val="21409A"/>
              </a:solidFill>
              <a:latin typeface="Avenir Next LT Pro" panose="020B0504020202020204" pitchFamily="34" charset="0"/>
              <a:ea typeface="Calibri"/>
              <a:cs typeface="Calibri"/>
            </a:endParaRPr>
          </a:p>
        </p:txBody>
      </p:sp>
    </p:spTree>
    <p:extLst>
      <p:ext uri="{BB962C8B-B14F-4D97-AF65-F5344CB8AC3E}">
        <p14:creationId xmlns:p14="http://schemas.microsoft.com/office/powerpoint/2010/main" val="865911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E8C4A-9418-FCAD-EB24-884946B0A2E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B2CC4B2-4392-AEC4-3B2F-727FE2378C4C}"/>
              </a:ext>
            </a:extLst>
          </p:cNvPr>
          <p:cNvSpPr>
            <a:spLocks noGrp="1"/>
          </p:cNvSpPr>
          <p:nvPr>
            <p:ph type="body" sz="quarter" idx="12"/>
          </p:nvPr>
        </p:nvSpPr>
        <p:spPr>
          <a:xfrm>
            <a:off x="1091682" y="2180854"/>
            <a:ext cx="7250522" cy="2496291"/>
          </a:xfrm>
        </p:spPr>
        <p:txBody>
          <a:bodyPr vert="horz" wrap="square" lIns="68580" tIns="34290" rIns="68580" bIns="34290" numCol="1" anchor="t" anchorCtr="0" compatLnSpc="1">
            <a:prstTxWarp prst="textNoShape">
              <a:avLst/>
            </a:prstTxWarp>
          </a:bodyPr>
          <a:lstStyle/>
          <a:p>
            <a:r>
              <a:rPr lang="en-US" sz="1500" dirty="0">
                <a:latin typeface="Avenir Next LT Pro Demi"/>
              </a:rPr>
              <a:t>Commercial STRETCH CODE updates to District Energy Systems (C407.2):</a:t>
            </a:r>
          </a:p>
          <a:p>
            <a:r>
              <a:rPr lang="en-US" sz="1350" dirty="0">
                <a:solidFill>
                  <a:srgbClr val="FBB040"/>
                </a:solidFill>
                <a:latin typeface="Avenir Next LT Pro Demi"/>
              </a:rPr>
              <a:t>C407.2.1 Electrification and documentation for highly ventilated buildings.</a:t>
            </a:r>
            <a:r>
              <a:rPr lang="en-US" sz="1350" dirty="0">
                <a:solidFill>
                  <a:srgbClr val="FBB040"/>
                </a:solidFill>
                <a:latin typeface="Avenir Next LT Pro"/>
              </a:rPr>
              <a:t> </a:t>
            </a:r>
            <a:r>
              <a:rPr lang="en-US" sz="1350" b="0" dirty="0">
                <a:solidFill>
                  <a:schemeClr val="tx1">
                    <a:lumMod val="50000"/>
                    <a:lumOff val="50000"/>
                  </a:schemeClr>
                </a:solidFill>
                <a:latin typeface="Avenir Next LT Pro"/>
              </a:rPr>
              <a:t>An exception is added that allows District Energy Systems (DES) that include an </a:t>
            </a:r>
            <a:r>
              <a:rPr lang="en-US" sz="1350" dirty="0">
                <a:latin typeface="Avenir Next LT Pro Demi"/>
              </a:rPr>
              <a:t>inter-building heat recovery</a:t>
            </a:r>
            <a:r>
              <a:rPr lang="en-US" sz="1350" dirty="0">
                <a:latin typeface="Avenir Next LT Pro"/>
              </a:rPr>
              <a:t> </a:t>
            </a:r>
            <a:r>
              <a:rPr lang="en-US" sz="1350" b="0" dirty="0">
                <a:solidFill>
                  <a:schemeClr val="tx1">
                    <a:lumMod val="50000"/>
                    <a:lumOff val="50000"/>
                  </a:schemeClr>
                </a:solidFill>
                <a:latin typeface="Avenir Next LT Pro"/>
              </a:rPr>
              <a:t>function (a DES that is able to use excess heat from one building for useful heating in other buildings) to be exempted from the partial electrification requirement for highly ventilated buildings.  Examples of DES’s that are planning to include inter-building heat recovery include: Harvard University, Tufts University, and some state-owned systems, and typically requires conversion of building HVAC systems to be compatible. This has received strong support from various DES stakeholders. </a:t>
            </a:r>
          </a:p>
          <a:p>
            <a:endParaRPr lang="en-US" sz="1350" b="0" dirty="0">
              <a:solidFill>
                <a:schemeClr val="tx1">
                  <a:lumMod val="50000"/>
                  <a:lumOff val="50000"/>
                </a:schemeClr>
              </a:solidFill>
            </a:endParaRPr>
          </a:p>
          <a:p>
            <a:endParaRPr lang="en-US" sz="900" b="0" dirty="0">
              <a:solidFill>
                <a:schemeClr val="tx1">
                  <a:lumMod val="50000"/>
                  <a:lumOff val="50000"/>
                </a:schemeClr>
              </a:solidFill>
            </a:endParaRPr>
          </a:p>
        </p:txBody>
      </p:sp>
      <p:sp>
        <p:nvSpPr>
          <p:cNvPr id="3" name="Text Placeholder 13">
            <a:extLst>
              <a:ext uri="{FF2B5EF4-FFF2-40B4-BE49-F238E27FC236}">
                <a16:creationId xmlns:a16="http://schemas.microsoft.com/office/drawing/2014/main" id="{B02540A8-C8FB-6A51-B55C-574C7560ED77}"/>
              </a:ext>
            </a:extLst>
          </p:cNvPr>
          <p:cNvSpPr txBox="1">
            <a:spLocks/>
          </p:cNvSpPr>
          <p:nvPr/>
        </p:nvSpPr>
        <p:spPr>
          <a:xfrm>
            <a:off x="1066800" y="1371600"/>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dirty="0">
                <a:solidFill>
                  <a:srgbClr val="21409A"/>
                </a:solidFill>
                <a:latin typeface="Avenir Next LT Pro Demi"/>
                <a:ea typeface="Calibri"/>
                <a:cs typeface="Calibri"/>
              </a:rPr>
              <a:t>Commercial Stretch Code</a:t>
            </a:r>
            <a:endParaRPr lang="en-US" sz="2400" dirty="0">
              <a:solidFill>
                <a:srgbClr val="21409A"/>
              </a:solidFill>
              <a:latin typeface="Avenir Next LT Pro Demi" panose="020B0704020202020204" pitchFamily="34" charset="0"/>
              <a:ea typeface="Calibri"/>
              <a:cs typeface="Calibri"/>
            </a:endParaRPr>
          </a:p>
          <a:p>
            <a:pPr marL="0" indent="0">
              <a:lnSpc>
                <a:spcPct val="100000"/>
              </a:lnSpc>
              <a:spcBef>
                <a:spcPts val="0"/>
              </a:spcBef>
              <a:buNone/>
            </a:pPr>
            <a:r>
              <a:rPr lang="en-US" sz="2100" dirty="0">
                <a:solidFill>
                  <a:srgbClr val="21409A"/>
                </a:solidFill>
                <a:latin typeface="Avenir Next LT Pro"/>
                <a:ea typeface="Calibri"/>
                <a:cs typeface="Calibri"/>
              </a:rPr>
              <a:t>District Energy Systems</a:t>
            </a:r>
            <a:endParaRPr lang="en-US" sz="2100" dirty="0">
              <a:solidFill>
                <a:srgbClr val="21409A"/>
              </a:solidFill>
              <a:latin typeface="Avenir Next LT Pro" panose="020B0504020202020204" pitchFamily="34" charset="0"/>
              <a:ea typeface="Calibri"/>
              <a:cs typeface="Calibri"/>
            </a:endParaRPr>
          </a:p>
        </p:txBody>
      </p:sp>
    </p:spTree>
    <p:extLst>
      <p:ext uri="{BB962C8B-B14F-4D97-AF65-F5344CB8AC3E}">
        <p14:creationId xmlns:p14="http://schemas.microsoft.com/office/powerpoint/2010/main" val="3112556607"/>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163D8-F8C0-DE35-1B35-E1DD6FAC881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B3B66FB-14C9-8632-0839-D8998D6609A3}"/>
              </a:ext>
            </a:extLst>
          </p:cNvPr>
          <p:cNvSpPr>
            <a:spLocks noGrp="1"/>
          </p:cNvSpPr>
          <p:nvPr>
            <p:ph type="body" sz="quarter" idx="12"/>
          </p:nvPr>
        </p:nvSpPr>
        <p:spPr>
          <a:xfrm>
            <a:off x="990600" y="2057400"/>
            <a:ext cx="7355798" cy="2496291"/>
          </a:xfrm>
        </p:spPr>
        <p:txBody>
          <a:bodyPr vert="horz" wrap="square" lIns="68580" tIns="34290" rIns="68580" bIns="34290" numCol="1" anchor="t" anchorCtr="0" compatLnSpc="1">
            <a:prstTxWarp prst="textNoShape">
              <a:avLst/>
            </a:prstTxWarp>
          </a:bodyPr>
          <a:lstStyle/>
          <a:p>
            <a:r>
              <a:rPr lang="en-US" sz="1500" dirty="0">
                <a:latin typeface="Avenir Next LT Pro Demi"/>
              </a:rPr>
              <a:t>Commercial STRETCH CODE updates to Passive House + HERS performance paths (C407.3 &amp; C407.4):</a:t>
            </a:r>
            <a:endParaRPr lang="en-US" dirty="0">
              <a:latin typeface="Avenir Next LT Pro Demi"/>
            </a:endParaRPr>
          </a:p>
          <a:p>
            <a:r>
              <a:rPr lang="en-US" sz="1350" dirty="0">
                <a:solidFill>
                  <a:srgbClr val="FBB040"/>
                </a:solidFill>
                <a:latin typeface="Avenir Next LT Pro Demi"/>
              </a:rPr>
              <a:t>C407.3 Passive House.</a:t>
            </a:r>
            <a:r>
              <a:rPr lang="en-US" sz="1350" dirty="0">
                <a:solidFill>
                  <a:srgbClr val="FBB040"/>
                </a:solidFill>
                <a:latin typeface="Avenir Next LT Pro"/>
              </a:rPr>
              <a:t> </a:t>
            </a:r>
            <a:r>
              <a:rPr lang="en-US" sz="1350" b="0" dirty="0">
                <a:solidFill>
                  <a:schemeClr val="tx1">
                    <a:lumMod val="50000"/>
                    <a:lumOff val="50000"/>
                  </a:schemeClr>
                </a:solidFill>
                <a:latin typeface="Avenir Next LT Pro"/>
              </a:rPr>
              <a:t>DOER received a lot of feedback on the specific wording for both </a:t>
            </a:r>
            <a:r>
              <a:rPr lang="en-US" sz="1350" b="0" dirty="0" err="1">
                <a:solidFill>
                  <a:schemeClr val="tx1">
                    <a:lumMod val="50000"/>
                    <a:lumOff val="50000"/>
                  </a:schemeClr>
                </a:solidFill>
                <a:latin typeface="Avenir Next LT Pro"/>
              </a:rPr>
              <a:t>Phius</a:t>
            </a:r>
            <a:r>
              <a:rPr lang="en-US" sz="1350" b="0" dirty="0">
                <a:solidFill>
                  <a:schemeClr val="tx1">
                    <a:lumMod val="50000"/>
                    <a:lumOff val="50000"/>
                  </a:schemeClr>
                </a:solidFill>
                <a:latin typeface="Avenir Next LT Pro"/>
              </a:rPr>
              <a:t> and PHI compliance, in addition to a large amount of support for a “third option” for compliance. This “third option” will allow projects to proceed through funding and final occupancy, where projects narrowly fail to meet the full Passive House certification standards but still exceed other building code performance pathways. </a:t>
            </a:r>
            <a:endParaRPr lang="en-US" sz="1350" dirty="0">
              <a:solidFill>
                <a:schemeClr val="tx1">
                  <a:lumMod val="50000"/>
                  <a:lumOff val="50000"/>
                </a:schemeClr>
              </a:solidFill>
              <a:latin typeface="Avenir Next LT Pro"/>
            </a:endParaRPr>
          </a:p>
          <a:p>
            <a:r>
              <a:rPr lang="en-US" sz="1350" dirty="0">
                <a:solidFill>
                  <a:srgbClr val="FBB040"/>
                </a:solidFill>
                <a:latin typeface="Avenir Next LT Pro Demi"/>
              </a:rPr>
              <a:t>C407.4 HERS Index for multi-family buildings. </a:t>
            </a:r>
            <a:r>
              <a:rPr lang="en-US" sz="1350" b="0" dirty="0">
                <a:solidFill>
                  <a:schemeClr val="tx1">
                    <a:lumMod val="50000"/>
                    <a:lumOff val="50000"/>
                  </a:schemeClr>
                </a:solidFill>
                <a:latin typeface="Avenir Next LT Pro"/>
              </a:rPr>
              <a:t>The HERS ratings are relaxed to incentivize the use of embodied carbon credits, and ease the requirements on for major alterations, additions or change-of use projects. This has received broad and very positive feedback. A note has been added to Table C407.4 allowing historic buildings to follow the prescriptive compliance pathway. Finally, references to residential chapters in the footnotes are updated to reference commercial chapters at the request of designers. </a:t>
            </a:r>
          </a:p>
          <a:p>
            <a:endParaRPr lang="en-US" sz="900" b="0" dirty="0">
              <a:solidFill>
                <a:schemeClr val="tx1">
                  <a:lumMod val="50000"/>
                  <a:lumOff val="50000"/>
                </a:schemeClr>
              </a:solidFill>
            </a:endParaRPr>
          </a:p>
        </p:txBody>
      </p:sp>
      <p:sp>
        <p:nvSpPr>
          <p:cNvPr id="3" name="Text Placeholder 13">
            <a:extLst>
              <a:ext uri="{FF2B5EF4-FFF2-40B4-BE49-F238E27FC236}">
                <a16:creationId xmlns:a16="http://schemas.microsoft.com/office/drawing/2014/main" id="{0E0086D5-E958-1F8B-0B55-3B458ADD15E5}"/>
              </a:ext>
            </a:extLst>
          </p:cNvPr>
          <p:cNvSpPr txBox="1">
            <a:spLocks/>
          </p:cNvSpPr>
          <p:nvPr/>
        </p:nvSpPr>
        <p:spPr>
          <a:xfrm>
            <a:off x="838200" y="1295400"/>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dirty="0">
                <a:solidFill>
                  <a:srgbClr val="21409A"/>
                </a:solidFill>
                <a:latin typeface="Avenir Next LT Pro Demi"/>
                <a:ea typeface="Calibri"/>
                <a:cs typeface="Calibri"/>
              </a:rPr>
              <a:t>Commercial Stretch Code</a:t>
            </a:r>
            <a:endParaRPr lang="en-US" sz="2400" dirty="0">
              <a:solidFill>
                <a:srgbClr val="21409A"/>
              </a:solidFill>
              <a:latin typeface="Avenir Next LT Pro Demi" panose="020B0704020202020204" pitchFamily="34" charset="0"/>
              <a:ea typeface="Calibri"/>
              <a:cs typeface="Calibri"/>
            </a:endParaRPr>
          </a:p>
          <a:p>
            <a:pPr marL="0" indent="0">
              <a:lnSpc>
                <a:spcPct val="100000"/>
              </a:lnSpc>
              <a:spcBef>
                <a:spcPts val="0"/>
              </a:spcBef>
              <a:buNone/>
            </a:pPr>
            <a:r>
              <a:rPr lang="en-US" sz="2100" dirty="0">
                <a:solidFill>
                  <a:srgbClr val="21409A"/>
                </a:solidFill>
                <a:latin typeface="Avenir Next LT Pro"/>
                <a:ea typeface="Calibri"/>
                <a:cs typeface="Calibri"/>
              </a:rPr>
              <a:t>Passive House &amp; HERS</a:t>
            </a:r>
            <a:endParaRPr lang="en-US" sz="2100" dirty="0">
              <a:solidFill>
                <a:srgbClr val="21409A"/>
              </a:solidFill>
              <a:latin typeface="Avenir Next LT Pro" panose="020B0504020202020204" pitchFamily="34" charset="0"/>
              <a:ea typeface="Calibri"/>
              <a:cs typeface="Calibri"/>
            </a:endParaRPr>
          </a:p>
        </p:txBody>
      </p:sp>
    </p:spTree>
    <p:extLst>
      <p:ext uri="{BB962C8B-B14F-4D97-AF65-F5344CB8AC3E}">
        <p14:creationId xmlns:p14="http://schemas.microsoft.com/office/powerpoint/2010/main" val="1234730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ABE1E-D415-744F-7A6C-308FB2FFE79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520F69A-8AEF-CBCA-41B1-9E15C5F96968}"/>
              </a:ext>
            </a:extLst>
          </p:cNvPr>
          <p:cNvPicPr>
            <a:picLocks noChangeAspect="1"/>
          </p:cNvPicPr>
          <p:nvPr/>
        </p:nvPicPr>
        <p:blipFill>
          <a:blip r:embed="rId2"/>
          <a:stretch>
            <a:fillRect/>
          </a:stretch>
        </p:blipFill>
        <p:spPr>
          <a:xfrm>
            <a:off x="1720704" y="4137360"/>
            <a:ext cx="4326481" cy="1643815"/>
          </a:xfrm>
          <a:prstGeom prst="rect">
            <a:avLst/>
          </a:prstGeom>
        </p:spPr>
      </p:pic>
      <p:pic>
        <p:nvPicPr>
          <p:cNvPr id="4" name="Picture 3">
            <a:extLst>
              <a:ext uri="{FF2B5EF4-FFF2-40B4-BE49-F238E27FC236}">
                <a16:creationId xmlns:a16="http://schemas.microsoft.com/office/drawing/2014/main" id="{171FD02D-8927-4944-DEEF-EB8BC6007B64}"/>
              </a:ext>
            </a:extLst>
          </p:cNvPr>
          <p:cNvPicPr>
            <a:picLocks noChangeAspect="1"/>
          </p:cNvPicPr>
          <p:nvPr/>
        </p:nvPicPr>
        <p:blipFill>
          <a:blip r:embed="rId3"/>
          <a:stretch>
            <a:fillRect/>
          </a:stretch>
        </p:blipFill>
        <p:spPr>
          <a:xfrm>
            <a:off x="1692693" y="1854931"/>
            <a:ext cx="3735806" cy="2433764"/>
          </a:xfrm>
          <a:prstGeom prst="rect">
            <a:avLst/>
          </a:prstGeom>
        </p:spPr>
      </p:pic>
      <p:sp>
        <p:nvSpPr>
          <p:cNvPr id="2" name="Rectangle 1">
            <a:extLst>
              <a:ext uri="{FF2B5EF4-FFF2-40B4-BE49-F238E27FC236}">
                <a16:creationId xmlns:a16="http://schemas.microsoft.com/office/drawing/2014/main" id="{ABFFCD98-8265-B682-9FA3-1D437967FB23}"/>
              </a:ext>
            </a:extLst>
          </p:cNvPr>
          <p:cNvSpPr/>
          <p:nvPr/>
        </p:nvSpPr>
        <p:spPr>
          <a:xfrm>
            <a:off x="4767513" y="3083090"/>
            <a:ext cx="466224" cy="1406193"/>
          </a:xfrm>
          <a:prstGeom prst="rect">
            <a:avLst/>
          </a:prstGeom>
          <a:noFill/>
          <a:ln w="57150">
            <a:solidFill>
              <a:srgbClr val="FEF1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 Placeholder 13">
            <a:extLst>
              <a:ext uri="{FF2B5EF4-FFF2-40B4-BE49-F238E27FC236}">
                <a16:creationId xmlns:a16="http://schemas.microsoft.com/office/drawing/2014/main" id="{5AFE5279-545E-8A0B-CAD8-DC97757A20CC}"/>
              </a:ext>
            </a:extLst>
          </p:cNvPr>
          <p:cNvSpPr txBox="1">
            <a:spLocks/>
          </p:cNvSpPr>
          <p:nvPr/>
        </p:nvSpPr>
        <p:spPr>
          <a:xfrm>
            <a:off x="890018" y="1206537"/>
            <a:ext cx="7872982"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dirty="0">
                <a:solidFill>
                  <a:srgbClr val="21409A"/>
                </a:solidFill>
                <a:latin typeface="Avenir Next LT Pro Demi"/>
                <a:ea typeface="Calibri"/>
                <a:cs typeface="Calibri"/>
              </a:rPr>
              <a:t>Commercial Stretch Code</a:t>
            </a:r>
            <a:endParaRPr lang="en-US" sz="2400" dirty="0">
              <a:solidFill>
                <a:srgbClr val="21409A"/>
              </a:solidFill>
              <a:latin typeface="Avenir Next LT Pro Demi" panose="020B0704020202020204" pitchFamily="34" charset="0"/>
              <a:ea typeface="Calibri"/>
              <a:cs typeface="Calibri"/>
            </a:endParaRPr>
          </a:p>
          <a:p>
            <a:pPr marL="0" indent="0">
              <a:lnSpc>
                <a:spcPct val="100000"/>
              </a:lnSpc>
              <a:spcBef>
                <a:spcPts val="0"/>
              </a:spcBef>
              <a:buNone/>
            </a:pPr>
            <a:r>
              <a:rPr lang="en-US" sz="2100" dirty="0">
                <a:solidFill>
                  <a:srgbClr val="21409A"/>
                </a:solidFill>
                <a:latin typeface="Avenir Next LT Pro"/>
                <a:ea typeface="Calibri"/>
                <a:cs typeface="Calibri"/>
              </a:rPr>
              <a:t>HERS Rating Requirements</a:t>
            </a:r>
            <a:endParaRPr lang="en-US" sz="2100" dirty="0">
              <a:solidFill>
                <a:srgbClr val="21409A"/>
              </a:solidFill>
              <a:latin typeface="Avenir Next LT Pro" panose="020B0504020202020204" pitchFamily="34" charset="0"/>
              <a:ea typeface="Calibri"/>
              <a:cs typeface="Calibri"/>
            </a:endParaRPr>
          </a:p>
        </p:txBody>
      </p:sp>
    </p:spTree>
    <p:extLst>
      <p:ext uri="{BB962C8B-B14F-4D97-AF65-F5344CB8AC3E}">
        <p14:creationId xmlns:p14="http://schemas.microsoft.com/office/powerpoint/2010/main" val="3070498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6281B-90FD-95BC-A369-BD2D9349CBC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C20C626-558B-08E8-7FE6-342BF4975A04}"/>
              </a:ext>
            </a:extLst>
          </p:cNvPr>
          <p:cNvSpPr>
            <a:spLocks noGrp="1"/>
          </p:cNvSpPr>
          <p:nvPr>
            <p:ph type="body" sz="quarter" idx="12"/>
          </p:nvPr>
        </p:nvSpPr>
        <p:spPr>
          <a:xfrm>
            <a:off x="838200" y="1905000"/>
            <a:ext cx="8055134" cy="2496291"/>
          </a:xfrm>
        </p:spPr>
        <p:txBody>
          <a:bodyPr vert="horz" wrap="square" lIns="68580" tIns="34290" rIns="68580" bIns="34290" numCol="1" anchor="t" anchorCtr="0" compatLnSpc="1">
            <a:prstTxWarp prst="textNoShape">
              <a:avLst/>
            </a:prstTxWarp>
          </a:bodyPr>
          <a:lstStyle/>
          <a:p>
            <a:r>
              <a:rPr lang="en-US" sz="1500" b="0" dirty="0">
                <a:latin typeface="Avenir Next LT Pro Demi"/>
              </a:rPr>
              <a:t>Commercial STRETCH CODE updates to existing building alterations, additions and change-of-use permits (IECC Chapter 5):</a:t>
            </a:r>
          </a:p>
          <a:p>
            <a:r>
              <a:rPr lang="en-US" sz="1350" dirty="0">
                <a:solidFill>
                  <a:srgbClr val="FBB040"/>
                </a:solidFill>
                <a:latin typeface="Avenir Next LT Pro Demi"/>
              </a:rPr>
              <a:t>C502.3.7 Air Infiltration Testing.</a:t>
            </a:r>
            <a:r>
              <a:rPr lang="en-US" sz="1350" dirty="0">
                <a:solidFill>
                  <a:srgbClr val="FBB040"/>
                </a:solidFill>
                <a:latin typeface="Avenir Next LT Pro"/>
              </a:rPr>
              <a:t> </a:t>
            </a:r>
            <a:r>
              <a:rPr lang="en-US" sz="1350" b="0" dirty="0">
                <a:solidFill>
                  <a:schemeClr val="tx1">
                    <a:lumMod val="50000"/>
                    <a:lumOff val="50000"/>
                  </a:schemeClr>
                </a:solidFill>
                <a:latin typeface="Avenir Next LT Pro"/>
              </a:rPr>
              <a:t>Clarifies that air infiltration testing on additions is for the addition only. </a:t>
            </a:r>
          </a:p>
          <a:p>
            <a:r>
              <a:rPr lang="en-US" sz="1350" dirty="0">
                <a:solidFill>
                  <a:srgbClr val="FBB040"/>
                </a:solidFill>
                <a:latin typeface="Avenir Next LT Pro Demi"/>
              </a:rPr>
              <a:t>C503.1 General.</a:t>
            </a:r>
            <a:r>
              <a:rPr lang="en-US" sz="1350" dirty="0">
                <a:solidFill>
                  <a:srgbClr val="FBB040"/>
                </a:solidFill>
                <a:latin typeface="Avenir Next LT Pro"/>
              </a:rPr>
              <a:t> </a:t>
            </a:r>
            <a:r>
              <a:rPr lang="en-US" sz="1350" b="0" dirty="0">
                <a:solidFill>
                  <a:schemeClr val="tx1">
                    <a:lumMod val="50000"/>
                    <a:lumOff val="50000"/>
                  </a:schemeClr>
                </a:solidFill>
                <a:latin typeface="Avenir Next LT Pro"/>
              </a:rPr>
              <a:t>Clarifies how and when </a:t>
            </a:r>
            <a:r>
              <a:rPr lang="en-US" sz="1350" dirty="0">
                <a:latin typeface="Avenir Next LT Pro Demi"/>
              </a:rPr>
              <a:t>Alterations</a:t>
            </a:r>
            <a:r>
              <a:rPr lang="en-US" sz="1350" b="0" dirty="0">
                <a:solidFill>
                  <a:schemeClr val="tx1">
                    <a:lumMod val="50000"/>
                    <a:lumOff val="50000"/>
                  </a:schemeClr>
                </a:solidFill>
                <a:latin typeface="Avenir Next LT Pro"/>
              </a:rPr>
              <a:t> trigger the requirements of Chapter 4. Most of the text is from IECC 2021, but item 7 is added to allow limited openings into walls without having to then upgrade the entire structure.  </a:t>
            </a:r>
          </a:p>
          <a:p>
            <a:r>
              <a:rPr lang="en-US" sz="1350" dirty="0">
                <a:solidFill>
                  <a:srgbClr val="FBB040"/>
                </a:solidFill>
                <a:latin typeface="Avenir Next LT Pro Demi"/>
              </a:rPr>
              <a:t>C503.2.4 Derating and Thermal Bridges.</a:t>
            </a:r>
            <a:r>
              <a:rPr lang="en-US" sz="1350" dirty="0">
                <a:solidFill>
                  <a:srgbClr val="FBB040"/>
                </a:solidFill>
                <a:latin typeface="Avenir Next LT Pro"/>
              </a:rPr>
              <a:t> </a:t>
            </a:r>
            <a:r>
              <a:rPr lang="en-US" sz="1350" b="0" dirty="0">
                <a:solidFill>
                  <a:schemeClr val="tx1">
                    <a:lumMod val="50000"/>
                    <a:lumOff val="50000"/>
                  </a:schemeClr>
                </a:solidFill>
                <a:latin typeface="Avenir Next LT Pro"/>
              </a:rPr>
              <a:t>This new provision allows thermal bridges that are inaccessible to not have to count toward derating calculations. </a:t>
            </a:r>
          </a:p>
          <a:p>
            <a:r>
              <a:rPr lang="en-US" sz="1350" dirty="0">
                <a:solidFill>
                  <a:srgbClr val="FBB040"/>
                </a:solidFill>
                <a:latin typeface="Avenir Next LT Pro Demi"/>
              </a:rPr>
              <a:t>C505.1 General.</a:t>
            </a:r>
            <a:r>
              <a:rPr lang="en-US" sz="1350" dirty="0">
                <a:solidFill>
                  <a:srgbClr val="FBB040"/>
                </a:solidFill>
                <a:latin typeface="Avenir Next LT Pro"/>
              </a:rPr>
              <a:t> </a:t>
            </a:r>
            <a:r>
              <a:rPr lang="en-US" sz="1350" b="0" dirty="0">
                <a:solidFill>
                  <a:schemeClr val="tx1">
                    <a:lumMod val="50000"/>
                    <a:lumOff val="50000"/>
                  </a:schemeClr>
                </a:solidFill>
                <a:latin typeface="Avenir Next LT Pro"/>
              </a:rPr>
              <a:t>This </a:t>
            </a:r>
            <a:r>
              <a:rPr lang="en-US" sz="1350" dirty="0">
                <a:latin typeface="Avenir Next LT Pro Demi"/>
              </a:rPr>
              <a:t>Change-of-use</a:t>
            </a:r>
            <a:r>
              <a:rPr lang="en-US" sz="1350" dirty="0">
                <a:latin typeface="Avenir Next LT Pro"/>
              </a:rPr>
              <a:t> </a:t>
            </a:r>
            <a:r>
              <a:rPr lang="en-US" sz="1350" b="0" dirty="0">
                <a:solidFill>
                  <a:schemeClr val="tx1">
                    <a:lumMod val="50000"/>
                    <a:lumOff val="50000"/>
                  </a:schemeClr>
                </a:solidFill>
                <a:latin typeface="Avenir Next LT Pro"/>
              </a:rPr>
              <a:t>text from IECC 2021 is amended to add the term “total modeled annual” before both “fossil fuel use” and “energy use”. The unamended text was vague and created some confusion. This update allows many tenant fit outs to occur without triggering the entire building envelope to be upgraded.  Further, an exception is added that allows new windows (and upgrading the thermal quality of the connection of the window to surrounding wall) without triggering a whole envelope upgrade. </a:t>
            </a:r>
          </a:p>
          <a:p>
            <a:r>
              <a:rPr lang="en-US" sz="1350" dirty="0">
                <a:solidFill>
                  <a:srgbClr val="FBB040"/>
                </a:solidFill>
                <a:latin typeface="Avenir Next LT Pro Demi"/>
              </a:rPr>
              <a:t>C506 </a:t>
            </a:r>
            <a:r>
              <a:rPr lang="en-US" sz="1350" dirty="0" err="1">
                <a:solidFill>
                  <a:srgbClr val="FBB040"/>
                </a:solidFill>
                <a:latin typeface="Avenir Next LT Pro Demi"/>
              </a:rPr>
              <a:t>EnerPHit</a:t>
            </a:r>
            <a:r>
              <a:rPr lang="en-US" sz="1350" dirty="0">
                <a:solidFill>
                  <a:srgbClr val="FBB040"/>
                </a:solidFill>
                <a:latin typeface="Avenir Next LT Pro Demi"/>
              </a:rPr>
              <a:t> Standard. </a:t>
            </a:r>
            <a:r>
              <a:rPr lang="en-US" sz="1350" b="0" dirty="0">
                <a:solidFill>
                  <a:schemeClr val="tx1">
                    <a:lumMod val="50000"/>
                    <a:lumOff val="50000"/>
                  </a:schemeClr>
                </a:solidFill>
                <a:latin typeface="Avenir Next LT Pro"/>
              </a:rPr>
              <a:t>Added in response to stakeholders requesting that the </a:t>
            </a:r>
            <a:r>
              <a:rPr lang="en-US" sz="1350" b="0" dirty="0" err="1">
                <a:solidFill>
                  <a:schemeClr val="tx1">
                    <a:lumMod val="50000"/>
                    <a:lumOff val="50000"/>
                  </a:schemeClr>
                </a:solidFill>
                <a:latin typeface="Avenir Next LT Pro"/>
              </a:rPr>
              <a:t>EnerPHit</a:t>
            </a:r>
            <a:r>
              <a:rPr lang="en-US" sz="1350" b="0" dirty="0">
                <a:solidFill>
                  <a:schemeClr val="tx1">
                    <a:lumMod val="50000"/>
                    <a:lumOff val="50000"/>
                  </a:schemeClr>
                </a:solidFill>
                <a:latin typeface="Avenir Next LT Pro"/>
              </a:rPr>
              <a:t> Standard (a PHI version of Passive House for existing buildings) be sanctioned within the code. </a:t>
            </a:r>
          </a:p>
        </p:txBody>
      </p:sp>
      <p:sp>
        <p:nvSpPr>
          <p:cNvPr id="3" name="Text Placeholder 13">
            <a:extLst>
              <a:ext uri="{FF2B5EF4-FFF2-40B4-BE49-F238E27FC236}">
                <a16:creationId xmlns:a16="http://schemas.microsoft.com/office/drawing/2014/main" id="{F5C8F7E0-AFC3-6B6A-10CD-7DF1D292C62B}"/>
              </a:ext>
            </a:extLst>
          </p:cNvPr>
          <p:cNvSpPr txBox="1">
            <a:spLocks/>
          </p:cNvSpPr>
          <p:nvPr/>
        </p:nvSpPr>
        <p:spPr>
          <a:xfrm>
            <a:off x="838200" y="1295400"/>
            <a:ext cx="8687438"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2400" dirty="0">
                <a:solidFill>
                  <a:srgbClr val="21409A"/>
                </a:solidFill>
                <a:latin typeface="Avenir Next LT Pro Demi"/>
                <a:ea typeface="Calibri"/>
                <a:cs typeface="Calibri"/>
              </a:rPr>
              <a:t>Commercial Stretch Code</a:t>
            </a:r>
            <a:endParaRPr lang="en-US" sz="2400" dirty="0">
              <a:solidFill>
                <a:srgbClr val="21409A"/>
              </a:solidFill>
              <a:latin typeface="Avenir Next LT Pro Demi" panose="020B0704020202020204" pitchFamily="34" charset="0"/>
              <a:ea typeface="Calibri"/>
              <a:cs typeface="Calibri"/>
            </a:endParaRPr>
          </a:p>
          <a:p>
            <a:pPr marL="0" indent="0">
              <a:lnSpc>
                <a:spcPct val="100000"/>
              </a:lnSpc>
              <a:spcBef>
                <a:spcPts val="0"/>
              </a:spcBef>
              <a:buNone/>
            </a:pPr>
            <a:r>
              <a:rPr lang="en-US" sz="2100" dirty="0">
                <a:solidFill>
                  <a:srgbClr val="21409A"/>
                </a:solidFill>
                <a:latin typeface="Avenir Next LT Pro"/>
                <a:ea typeface="Calibri"/>
                <a:cs typeface="Calibri"/>
              </a:rPr>
              <a:t>Existing Buildings (Chapter 5)</a:t>
            </a:r>
            <a:endParaRPr lang="en-US" sz="2100" dirty="0">
              <a:solidFill>
                <a:srgbClr val="21409A"/>
              </a:solidFill>
              <a:latin typeface="Avenir Next LT Pro" panose="020B0504020202020204" pitchFamily="34" charset="0"/>
              <a:ea typeface="Calibri"/>
              <a:cs typeface="Calibri"/>
            </a:endParaRPr>
          </a:p>
        </p:txBody>
      </p:sp>
    </p:spTree>
    <p:extLst>
      <p:ext uri="{BB962C8B-B14F-4D97-AF65-F5344CB8AC3E}">
        <p14:creationId xmlns:p14="http://schemas.microsoft.com/office/powerpoint/2010/main" val="3450729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23ECB-6B69-0E5F-A98C-A664315E3181}"/>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1276E8C9-CB4A-BD75-61FE-1DAE8ADB3867}"/>
              </a:ext>
            </a:extLst>
          </p:cNvPr>
          <p:cNvSpPr>
            <a:spLocks noGrp="1"/>
          </p:cNvSpPr>
          <p:nvPr>
            <p:ph type="body" sz="quarter" idx="10"/>
          </p:nvPr>
        </p:nvSpPr>
        <p:spPr>
          <a:prstGeom prst="rect">
            <a:avLst/>
          </a:prstGeom>
        </p:spPr>
        <p:txBody>
          <a:bodyPr>
            <a:normAutofit/>
          </a:bodyPr>
          <a:lstStyle/>
          <a:p>
            <a:r>
              <a:rPr lang="en-US" dirty="0">
                <a:solidFill>
                  <a:schemeClr val="bg1"/>
                </a:solidFill>
                <a:ea typeface="Open Sans" panose="020B0606030504020204" pitchFamily="34" charset="0"/>
                <a:cs typeface="Sora" pitchFamily="2" charset="0"/>
              </a:rPr>
              <a:t>Appendix B</a:t>
            </a:r>
          </a:p>
        </p:txBody>
      </p:sp>
      <p:sp>
        <p:nvSpPr>
          <p:cNvPr id="16" name="Text Placeholder 15">
            <a:extLst>
              <a:ext uri="{FF2B5EF4-FFF2-40B4-BE49-F238E27FC236}">
                <a16:creationId xmlns:a16="http://schemas.microsoft.com/office/drawing/2014/main" id="{3160E97F-E3E3-AE65-61B2-EF9FB421051D}"/>
              </a:ext>
            </a:extLst>
          </p:cNvPr>
          <p:cNvSpPr>
            <a:spLocks noGrp="1"/>
          </p:cNvSpPr>
          <p:nvPr>
            <p:ph type="body" sz="quarter" idx="11"/>
          </p:nvPr>
        </p:nvSpPr>
        <p:spPr>
          <a:prstGeom prst="rect">
            <a:avLst/>
          </a:prstGeom>
        </p:spPr>
        <p:txBody>
          <a:bodyPr vert="horz" wrap="square" lIns="68580" tIns="34290" rIns="68580" bIns="34290" numCol="1" rtlCol="0" anchor="t" anchorCtr="0" compatLnSpc="1">
            <a:prstTxWarp prst="textNoShape">
              <a:avLst/>
            </a:prstTxWarp>
            <a:normAutofit fontScale="77500" lnSpcReduction="20000"/>
          </a:bodyPr>
          <a:lstStyle/>
          <a:p>
            <a:r>
              <a:rPr lang="en-US" i="0" dirty="0">
                <a:effectLst/>
                <a:latin typeface="Avenir Next"/>
                <a:ea typeface="Open Sans"/>
                <a:cs typeface="Open Sans"/>
              </a:rPr>
              <a:t>Residential Cost Analysis -Comparing the </a:t>
            </a:r>
            <a:r>
              <a:rPr lang="en-US" dirty="0">
                <a:latin typeface="Avenir Next"/>
                <a:ea typeface="Open Sans"/>
                <a:cs typeface="Open Sans"/>
              </a:rPr>
              <a:t>Base Code to</a:t>
            </a:r>
            <a:r>
              <a:rPr lang="en-US" i="0" dirty="0">
                <a:effectLst/>
                <a:latin typeface="Avenir Next"/>
                <a:ea typeface="Open Sans"/>
                <a:cs typeface="Open Sans"/>
              </a:rPr>
              <a:t> Stretch Energy </a:t>
            </a:r>
            <a:r>
              <a:rPr lang="en-US" dirty="0">
                <a:latin typeface="Avenir Next"/>
                <a:ea typeface="Open Sans"/>
                <a:cs typeface="Open Sans"/>
              </a:rPr>
              <a:t>Code</a:t>
            </a:r>
          </a:p>
        </p:txBody>
      </p:sp>
      <p:sp>
        <p:nvSpPr>
          <p:cNvPr id="5" name="Text Placeholder 4">
            <a:extLst>
              <a:ext uri="{FF2B5EF4-FFF2-40B4-BE49-F238E27FC236}">
                <a16:creationId xmlns:a16="http://schemas.microsoft.com/office/drawing/2014/main" id="{4AB4EDBE-AAD2-5E97-EC1F-E6B9098EBCF8}"/>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65082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1"/>
            <a:ext cx="2983855" cy="6858446"/>
            <a:chOff x="0" y="-31"/>
            <a:chExt cx="4243705" cy="9754235"/>
          </a:xfrm>
        </p:grpSpPr>
        <p:pic>
          <p:nvPicPr>
            <p:cNvPr id="3" name="object 3"/>
            <p:cNvPicPr/>
            <p:nvPr/>
          </p:nvPicPr>
          <p:blipFill>
            <a:blip r:embed="rId2" cstate="print"/>
            <a:stretch>
              <a:fillRect/>
            </a:stretch>
          </p:blipFill>
          <p:spPr>
            <a:xfrm>
              <a:off x="0" y="0"/>
              <a:ext cx="4243514" cy="9753600"/>
            </a:xfrm>
            <a:prstGeom prst="rect">
              <a:avLst/>
            </a:prstGeom>
          </p:spPr>
        </p:pic>
        <p:sp>
          <p:nvSpPr>
            <p:cNvPr id="4" name="object 4"/>
            <p:cNvSpPr/>
            <p:nvPr/>
          </p:nvSpPr>
          <p:spPr>
            <a:xfrm>
              <a:off x="0" y="-31"/>
              <a:ext cx="4191000" cy="9754235"/>
            </a:xfrm>
            <a:custGeom>
              <a:avLst/>
              <a:gdLst/>
              <a:ahLst/>
              <a:cxnLst/>
              <a:rect l="l" t="t" r="r" b="b"/>
              <a:pathLst>
                <a:path w="4191000" h="9754235">
                  <a:moveTo>
                    <a:pt x="4191000" y="9753631"/>
                  </a:moveTo>
                  <a:lnTo>
                    <a:pt x="4191000" y="31"/>
                  </a:lnTo>
                  <a:lnTo>
                    <a:pt x="0" y="0"/>
                  </a:lnTo>
                  <a:lnTo>
                    <a:pt x="0" y="9753631"/>
                  </a:lnTo>
                  <a:lnTo>
                    <a:pt x="4191000" y="9753631"/>
                  </a:lnTo>
                  <a:close/>
                </a:path>
              </a:pathLst>
            </a:custGeom>
            <a:solidFill>
              <a:srgbClr val="FFFFFF"/>
            </a:solidFill>
          </p:spPr>
          <p:txBody>
            <a:bodyPr wrap="square" lIns="0" tIns="0" rIns="0" bIns="0" rtlCol="0"/>
            <a:lstStyle/>
            <a:p>
              <a:endParaRPr sz="1687"/>
            </a:p>
          </p:txBody>
        </p:sp>
      </p:grpSp>
      <p:sp>
        <p:nvSpPr>
          <p:cNvPr id="5" name="object 5"/>
          <p:cNvSpPr txBox="1">
            <a:spLocks noGrp="1"/>
          </p:cNvSpPr>
          <p:nvPr>
            <p:ph type="title"/>
          </p:nvPr>
        </p:nvSpPr>
        <p:spPr>
          <a:xfrm>
            <a:off x="3188792" y="411702"/>
            <a:ext cx="4750594" cy="994353"/>
          </a:xfrm>
          <a:prstGeom prst="rect">
            <a:avLst/>
          </a:prstGeom>
        </p:spPr>
        <p:txBody>
          <a:bodyPr vert="horz" wrap="square" lIns="0" tIns="9376" rIns="0" bIns="0" numCol="1" rtlCol="0" anchor="b" anchorCtr="0" compatLnSpc="1">
            <a:prstTxWarp prst="textNoShape">
              <a:avLst/>
            </a:prstTxWarp>
            <a:spAutoFit/>
          </a:bodyPr>
          <a:lstStyle/>
          <a:p>
            <a:pPr marL="8929">
              <a:lnSpc>
                <a:spcPct val="100000"/>
              </a:lnSpc>
              <a:spcBef>
                <a:spcPts val="74"/>
              </a:spcBef>
            </a:pPr>
            <a:r>
              <a:rPr dirty="0"/>
              <a:t>Large</a:t>
            </a:r>
            <a:r>
              <a:rPr spc="-25" dirty="0"/>
              <a:t> </a:t>
            </a:r>
            <a:r>
              <a:rPr dirty="0"/>
              <a:t>Single</a:t>
            </a:r>
            <a:r>
              <a:rPr spc="-25" dirty="0"/>
              <a:t> </a:t>
            </a:r>
            <a:r>
              <a:rPr dirty="0"/>
              <a:t>Family</a:t>
            </a:r>
            <a:r>
              <a:rPr spc="-7" dirty="0"/>
              <a:t> </a:t>
            </a:r>
            <a:r>
              <a:rPr dirty="0"/>
              <a:t>-</a:t>
            </a:r>
            <a:r>
              <a:rPr spc="-18" dirty="0"/>
              <a:t> </a:t>
            </a:r>
            <a:r>
              <a:rPr spc="-7" dirty="0"/>
              <a:t>Electric</a:t>
            </a:r>
          </a:p>
        </p:txBody>
      </p:sp>
      <p:sp>
        <p:nvSpPr>
          <p:cNvPr id="6" name="object 6"/>
          <p:cNvSpPr txBox="1"/>
          <p:nvPr/>
        </p:nvSpPr>
        <p:spPr>
          <a:xfrm>
            <a:off x="3188792" y="200248"/>
            <a:ext cx="2933402" cy="211454"/>
          </a:xfrm>
          <a:prstGeom prst="rect">
            <a:avLst/>
          </a:prstGeom>
        </p:spPr>
        <p:txBody>
          <a:bodyPr vert="horz" wrap="square" lIns="0" tIns="11162" rIns="0" bIns="0" rtlCol="0">
            <a:spAutoFit/>
          </a:bodyPr>
          <a:lstStyle/>
          <a:p>
            <a:pPr marL="8929">
              <a:spcBef>
                <a:spcPts val="88"/>
              </a:spcBef>
              <a:tabLst>
                <a:tab pos="2410483" algn="l"/>
                <a:tab pos="2547996" algn="l"/>
              </a:tabLst>
            </a:pPr>
            <a:r>
              <a:rPr sz="1301" dirty="0">
                <a:latin typeface="Arial"/>
                <a:cs typeface="Arial"/>
              </a:rPr>
              <a:t>MA</a:t>
            </a:r>
            <a:r>
              <a:rPr sz="1301" spc="67" dirty="0">
                <a:latin typeface="Arial"/>
                <a:cs typeface="Arial"/>
              </a:rPr>
              <a:t> </a:t>
            </a:r>
            <a:r>
              <a:rPr sz="1301" dirty="0">
                <a:latin typeface="Arial"/>
                <a:cs typeface="Arial"/>
              </a:rPr>
              <a:t>10th</a:t>
            </a:r>
            <a:r>
              <a:rPr sz="1301" spc="63" dirty="0">
                <a:latin typeface="Arial"/>
                <a:cs typeface="Arial"/>
              </a:rPr>
              <a:t> </a:t>
            </a:r>
            <a:r>
              <a:rPr sz="1301" dirty="0">
                <a:latin typeface="Arial"/>
                <a:cs typeface="Arial"/>
              </a:rPr>
              <a:t>Edition</a:t>
            </a:r>
            <a:r>
              <a:rPr sz="1301" spc="56" dirty="0">
                <a:latin typeface="Arial"/>
                <a:cs typeface="Arial"/>
              </a:rPr>
              <a:t> </a:t>
            </a:r>
            <a:r>
              <a:rPr sz="1301" dirty="0">
                <a:latin typeface="Arial"/>
                <a:cs typeface="Arial"/>
              </a:rPr>
              <a:t>Building</a:t>
            </a:r>
            <a:r>
              <a:rPr sz="1301" spc="120" dirty="0">
                <a:latin typeface="Arial"/>
                <a:cs typeface="Arial"/>
              </a:rPr>
              <a:t> </a:t>
            </a:r>
            <a:r>
              <a:rPr sz="1301" spc="-14" dirty="0">
                <a:latin typeface="Arial"/>
                <a:cs typeface="Arial"/>
              </a:rPr>
              <a:t>Code</a:t>
            </a:r>
            <a:r>
              <a:rPr sz="1301" dirty="0">
                <a:latin typeface="Arial"/>
                <a:cs typeface="Arial"/>
              </a:rPr>
              <a:t>	</a:t>
            </a:r>
            <a:r>
              <a:rPr sz="1301" spc="-42" dirty="0">
                <a:solidFill>
                  <a:srgbClr val="D4D4D4"/>
                </a:solidFill>
                <a:latin typeface="Arial"/>
                <a:cs typeface="Arial"/>
              </a:rPr>
              <a:t>|</a:t>
            </a:r>
            <a:r>
              <a:rPr sz="1301" dirty="0">
                <a:solidFill>
                  <a:srgbClr val="D4D4D4"/>
                </a:solidFill>
                <a:latin typeface="Arial"/>
                <a:cs typeface="Arial"/>
              </a:rPr>
              <a:t>	</a:t>
            </a:r>
            <a:r>
              <a:rPr sz="1301" spc="-14" dirty="0">
                <a:latin typeface="Arial"/>
                <a:cs typeface="Arial"/>
              </a:rPr>
              <a:t>2025</a:t>
            </a:r>
            <a:endParaRPr sz="1301">
              <a:latin typeface="Arial"/>
              <a:cs typeface="Arial"/>
            </a:endParaRPr>
          </a:p>
        </p:txBody>
      </p:sp>
      <p:sp>
        <p:nvSpPr>
          <p:cNvPr id="7" name="object 7"/>
          <p:cNvSpPr txBox="1"/>
          <p:nvPr/>
        </p:nvSpPr>
        <p:spPr>
          <a:xfrm>
            <a:off x="240878" y="4486766"/>
            <a:ext cx="1792188" cy="1152194"/>
          </a:xfrm>
          <a:prstGeom prst="rect">
            <a:avLst/>
          </a:prstGeom>
        </p:spPr>
        <p:txBody>
          <a:bodyPr vert="horz" wrap="square" lIns="0" tIns="75902" rIns="0" bIns="0" rtlCol="0">
            <a:spAutoFit/>
          </a:bodyPr>
          <a:lstStyle/>
          <a:p>
            <a:pPr marL="26788">
              <a:spcBef>
                <a:spcPts val="598"/>
              </a:spcBef>
            </a:pPr>
            <a:r>
              <a:rPr sz="1406" b="1" dirty="0">
                <a:latin typeface="Arial"/>
                <a:cs typeface="Arial"/>
              </a:rPr>
              <a:t>Home</a:t>
            </a:r>
            <a:r>
              <a:rPr sz="1406" b="1" spc="-32" dirty="0">
                <a:latin typeface="Arial"/>
                <a:cs typeface="Arial"/>
              </a:rPr>
              <a:t> </a:t>
            </a:r>
            <a:r>
              <a:rPr sz="1406" b="1" spc="-7" dirty="0">
                <a:latin typeface="Arial"/>
                <a:cs typeface="Arial"/>
              </a:rPr>
              <a:t>Details</a:t>
            </a:r>
            <a:endParaRPr sz="1406">
              <a:latin typeface="Arial"/>
              <a:cs typeface="Arial"/>
            </a:endParaRPr>
          </a:p>
          <a:p>
            <a:pPr marL="187070" indent="-160282">
              <a:lnSpc>
                <a:spcPts val="1610"/>
              </a:lnSpc>
              <a:spcBef>
                <a:spcPts val="531"/>
              </a:spcBef>
              <a:buChar char="•"/>
              <a:tabLst>
                <a:tab pos="187070" algn="l"/>
              </a:tabLst>
            </a:pPr>
            <a:r>
              <a:rPr sz="1406" dirty="0">
                <a:solidFill>
                  <a:srgbClr val="5E5E5E"/>
                </a:solidFill>
                <a:latin typeface="Arial"/>
                <a:cs typeface="Arial"/>
              </a:rPr>
              <a:t>4000</a:t>
            </a:r>
            <a:r>
              <a:rPr sz="1406" spc="-21" dirty="0">
                <a:solidFill>
                  <a:srgbClr val="5E5E5E"/>
                </a:solidFill>
                <a:latin typeface="Arial"/>
                <a:cs typeface="Arial"/>
              </a:rPr>
              <a:t> </a:t>
            </a:r>
            <a:r>
              <a:rPr sz="1406" spc="-18" dirty="0">
                <a:solidFill>
                  <a:srgbClr val="5E5E5E"/>
                </a:solidFill>
                <a:latin typeface="Arial"/>
                <a:cs typeface="Arial"/>
              </a:rPr>
              <a:t>ft</a:t>
            </a:r>
            <a:r>
              <a:rPr sz="1424" spc="-26" baseline="24691" dirty="0">
                <a:solidFill>
                  <a:srgbClr val="5E5E5E"/>
                </a:solidFill>
                <a:latin typeface="Arial"/>
                <a:cs typeface="Arial"/>
              </a:rPr>
              <a:t>2</a:t>
            </a:r>
            <a:endParaRPr sz="1424" baseline="24691">
              <a:latin typeface="Arial"/>
              <a:cs typeface="Arial"/>
            </a:endParaRPr>
          </a:p>
          <a:p>
            <a:pPr marL="187070" indent="-160282">
              <a:lnSpc>
                <a:spcPts val="1505"/>
              </a:lnSpc>
              <a:buChar char="•"/>
              <a:tabLst>
                <a:tab pos="187070" algn="l"/>
              </a:tabLst>
            </a:pPr>
            <a:r>
              <a:rPr sz="1406" dirty="0">
                <a:solidFill>
                  <a:srgbClr val="5E5E5E"/>
                </a:solidFill>
                <a:latin typeface="Arial"/>
                <a:cs typeface="Arial"/>
              </a:rPr>
              <a:t>Large</a:t>
            </a:r>
            <a:r>
              <a:rPr sz="1406" spc="-35" dirty="0">
                <a:solidFill>
                  <a:srgbClr val="5E5E5E"/>
                </a:solidFill>
                <a:latin typeface="Arial"/>
                <a:cs typeface="Arial"/>
              </a:rPr>
              <a:t> </a:t>
            </a:r>
            <a:r>
              <a:rPr sz="1406" dirty="0">
                <a:solidFill>
                  <a:srgbClr val="5E5E5E"/>
                </a:solidFill>
                <a:latin typeface="Arial"/>
                <a:cs typeface="Arial"/>
              </a:rPr>
              <a:t>Single</a:t>
            </a:r>
            <a:r>
              <a:rPr sz="1406" spc="-32" dirty="0">
                <a:solidFill>
                  <a:srgbClr val="5E5E5E"/>
                </a:solidFill>
                <a:latin typeface="Arial"/>
                <a:cs typeface="Arial"/>
              </a:rPr>
              <a:t> </a:t>
            </a:r>
            <a:r>
              <a:rPr sz="1406" spc="-7" dirty="0">
                <a:solidFill>
                  <a:srgbClr val="5E5E5E"/>
                </a:solidFill>
                <a:latin typeface="Arial"/>
                <a:cs typeface="Arial"/>
              </a:rPr>
              <a:t>Family</a:t>
            </a:r>
            <a:endParaRPr sz="1406">
              <a:latin typeface="Arial"/>
              <a:cs typeface="Arial"/>
            </a:endParaRPr>
          </a:p>
          <a:p>
            <a:pPr marL="187070" indent="-160282">
              <a:lnSpc>
                <a:spcPts val="1505"/>
              </a:lnSpc>
              <a:buChar char="•"/>
              <a:tabLst>
                <a:tab pos="187070" algn="l"/>
              </a:tabLst>
            </a:pPr>
            <a:r>
              <a:rPr sz="1406" dirty="0">
                <a:solidFill>
                  <a:srgbClr val="5E5E5E"/>
                </a:solidFill>
                <a:latin typeface="Arial"/>
                <a:cs typeface="Arial"/>
              </a:rPr>
              <a:t>5</a:t>
            </a:r>
            <a:r>
              <a:rPr sz="1406" spc="-18" dirty="0">
                <a:solidFill>
                  <a:srgbClr val="5E5E5E"/>
                </a:solidFill>
                <a:latin typeface="Arial"/>
                <a:cs typeface="Arial"/>
              </a:rPr>
              <a:t> </a:t>
            </a:r>
            <a:r>
              <a:rPr sz="1406" spc="-7" dirty="0">
                <a:solidFill>
                  <a:srgbClr val="5E5E5E"/>
                </a:solidFill>
                <a:latin typeface="Arial"/>
                <a:cs typeface="Arial"/>
              </a:rPr>
              <a:t>Bedrooms</a:t>
            </a:r>
            <a:endParaRPr sz="1406">
              <a:latin typeface="Arial"/>
              <a:cs typeface="Arial"/>
            </a:endParaRPr>
          </a:p>
          <a:p>
            <a:pPr marL="187070" indent="-160282">
              <a:lnSpc>
                <a:spcPts val="1610"/>
              </a:lnSpc>
              <a:buChar char="•"/>
              <a:tabLst>
                <a:tab pos="187070" algn="l"/>
              </a:tabLst>
            </a:pPr>
            <a:r>
              <a:rPr sz="1406" dirty="0">
                <a:solidFill>
                  <a:srgbClr val="5E5E5E"/>
                </a:solidFill>
                <a:latin typeface="Arial"/>
                <a:cs typeface="Arial"/>
              </a:rPr>
              <a:t>Worcester,</a:t>
            </a:r>
            <a:r>
              <a:rPr sz="1406" spc="-49" dirty="0">
                <a:solidFill>
                  <a:srgbClr val="5E5E5E"/>
                </a:solidFill>
                <a:latin typeface="Arial"/>
                <a:cs typeface="Arial"/>
              </a:rPr>
              <a:t> </a:t>
            </a:r>
            <a:r>
              <a:rPr sz="1406" spc="-18" dirty="0">
                <a:solidFill>
                  <a:srgbClr val="5E5E5E"/>
                </a:solidFill>
                <a:latin typeface="Arial"/>
                <a:cs typeface="Arial"/>
              </a:rPr>
              <a:t>MA</a:t>
            </a:r>
            <a:endParaRPr sz="1406">
              <a:latin typeface="Arial"/>
              <a:cs typeface="Arial"/>
            </a:endParaRPr>
          </a:p>
        </p:txBody>
      </p:sp>
      <p:sp>
        <p:nvSpPr>
          <p:cNvPr id="8" name="object 8"/>
          <p:cNvSpPr/>
          <p:nvPr/>
        </p:nvSpPr>
        <p:spPr>
          <a:xfrm>
            <a:off x="3242995" y="3390870"/>
            <a:ext cx="5544889" cy="89297"/>
          </a:xfrm>
          <a:custGeom>
            <a:avLst/>
            <a:gdLst/>
            <a:ahLst/>
            <a:cxnLst/>
            <a:rect l="l" t="t" r="r" b="b"/>
            <a:pathLst>
              <a:path w="7886065" h="127000">
                <a:moveTo>
                  <a:pt x="0" y="127000"/>
                </a:moveTo>
                <a:lnTo>
                  <a:pt x="7885938" y="127000"/>
                </a:lnTo>
                <a:lnTo>
                  <a:pt x="7885938" y="0"/>
                </a:lnTo>
                <a:lnTo>
                  <a:pt x="0" y="0"/>
                </a:lnTo>
                <a:lnTo>
                  <a:pt x="0" y="127000"/>
                </a:lnTo>
                <a:close/>
              </a:path>
            </a:pathLst>
          </a:custGeom>
          <a:solidFill>
            <a:srgbClr val="FFFFFF"/>
          </a:solidFill>
        </p:spPr>
        <p:txBody>
          <a:bodyPr wrap="square" lIns="0" tIns="0" rIns="0" bIns="0" rtlCol="0"/>
          <a:lstStyle/>
          <a:p>
            <a:endParaRPr sz="1687"/>
          </a:p>
        </p:txBody>
      </p:sp>
      <p:graphicFrame>
        <p:nvGraphicFramePr>
          <p:cNvPr id="9" name="object 9"/>
          <p:cNvGraphicFramePr>
            <a:graphicFrameLocks noGrp="1"/>
          </p:cNvGraphicFramePr>
          <p:nvPr/>
        </p:nvGraphicFramePr>
        <p:xfrm>
          <a:off x="3242995" y="1709500"/>
          <a:ext cx="5519885" cy="3242815"/>
        </p:xfrm>
        <a:graphic>
          <a:graphicData uri="http://schemas.openxmlformats.org/drawingml/2006/table">
            <a:tbl>
              <a:tblPr firstRow="1" bandRow="1">
                <a:tableStyleId>{2D5ABB26-0587-4C30-8999-92F81FD0307C}</a:tableStyleId>
              </a:tblPr>
              <a:tblGrid>
                <a:gridCol w="860375">
                  <a:extLst>
                    <a:ext uri="{9D8B030D-6E8A-4147-A177-3AD203B41FA5}">
                      <a16:colId xmlns:a16="http://schemas.microsoft.com/office/drawing/2014/main" val="20000"/>
                    </a:ext>
                  </a:extLst>
                </a:gridCol>
                <a:gridCol w="1022003">
                  <a:extLst>
                    <a:ext uri="{9D8B030D-6E8A-4147-A177-3AD203B41FA5}">
                      <a16:colId xmlns:a16="http://schemas.microsoft.com/office/drawing/2014/main" val="20001"/>
                    </a:ext>
                  </a:extLst>
                </a:gridCol>
                <a:gridCol w="830014">
                  <a:extLst>
                    <a:ext uri="{9D8B030D-6E8A-4147-A177-3AD203B41FA5}">
                      <a16:colId xmlns:a16="http://schemas.microsoft.com/office/drawing/2014/main" val="20002"/>
                    </a:ext>
                  </a:extLst>
                </a:gridCol>
                <a:gridCol w="973336">
                  <a:extLst>
                    <a:ext uri="{9D8B030D-6E8A-4147-A177-3AD203B41FA5}">
                      <a16:colId xmlns:a16="http://schemas.microsoft.com/office/drawing/2014/main" val="20003"/>
                    </a:ext>
                  </a:extLst>
                </a:gridCol>
                <a:gridCol w="1834157">
                  <a:extLst>
                    <a:ext uri="{9D8B030D-6E8A-4147-A177-3AD203B41FA5}">
                      <a16:colId xmlns:a16="http://schemas.microsoft.com/office/drawing/2014/main" val="20004"/>
                    </a:ext>
                  </a:extLst>
                </a:gridCol>
              </a:tblGrid>
              <a:tr h="439787">
                <a:tc>
                  <a:txBody>
                    <a:bodyPr/>
                    <a:lstStyle/>
                    <a:p>
                      <a:pPr>
                        <a:lnSpc>
                          <a:spcPct val="100000"/>
                        </a:lnSpc>
                      </a:pPr>
                      <a:endParaRPr sz="800">
                        <a:latin typeface="Times New Roman"/>
                        <a:cs typeface="Times New Roman"/>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tcPr>
                </a:tc>
                <a:tc gridSpan="2">
                  <a:txBody>
                    <a:bodyPr/>
                    <a:lstStyle/>
                    <a:p>
                      <a:pPr marL="12700" algn="ctr">
                        <a:lnSpc>
                          <a:spcPct val="100000"/>
                        </a:lnSpc>
                        <a:spcBef>
                          <a:spcPts val="1600"/>
                        </a:spcBef>
                      </a:pPr>
                      <a:r>
                        <a:rPr sz="1000" b="1" spc="-10" dirty="0">
                          <a:solidFill>
                            <a:srgbClr val="FFFFFF"/>
                          </a:solidFill>
                          <a:latin typeface="Arial"/>
                          <a:cs typeface="Arial"/>
                        </a:rPr>
                        <a:t>COSTS</a:t>
                      </a:r>
                      <a:endParaRPr sz="1000">
                        <a:latin typeface="Arial"/>
                        <a:cs typeface="Arial"/>
                      </a:endParaRPr>
                    </a:p>
                  </a:txBody>
                  <a:tcPr marL="0" marR="0" marT="1428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tc hMerge="1">
                  <a:txBody>
                    <a:bodyPr/>
                    <a:lstStyle/>
                    <a:p>
                      <a:endParaRPr/>
                    </a:p>
                  </a:txBody>
                  <a:tcPr marL="0" marR="0" marT="0" marB="0"/>
                </a:tc>
                <a:tc>
                  <a:txBody>
                    <a:bodyPr/>
                    <a:lstStyle/>
                    <a:p>
                      <a:pPr marL="224790">
                        <a:lnSpc>
                          <a:spcPct val="100000"/>
                        </a:lnSpc>
                        <a:spcBef>
                          <a:spcPts val="1600"/>
                        </a:spcBef>
                      </a:pPr>
                      <a:r>
                        <a:rPr sz="1000" b="1" spc="-10" dirty="0">
                          <a:solidFill>
                            <a:srgbClr val="FFFFFF"/>
                          </a:solidFill>
                          <a:latin typeface="Arial"/>
                          <a:cs typeface="Arial"/>
                        </a:rPr>
                        <a:t>BENEFITS</a:t>
                      </a:r>
                      <a:r>
                        <a:rPr sz="900" b="1" spc="-15" baseline="27777" dirty="0">
                          <a:solidFill>
                            <a:srgbClr val="FFFFFF"/>
                          </a:solidFill>
                          <a:latin typeface="Arial"/>
                          <a:cs typeface="Arial"/>
                        </a:rPr>
                        <a:t>5</a:t>
                      </a:r>
                      <a:endParaRPr sz="900" baseline="27777">
                        <a:latin typeface="Arial"/>
                        <a:cs typeface="Arial"/>
                      </a:endParaRPr>
                    </a:p>
                  </a:txBody>
                  <a:tcPr marL="0" marR="0" marT="1428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tc>
                  <a:txBody>
                    <a:bodyPr/>
                    <a:lstStyle/>
                    <a:p>
                      <a:pPr marL="18415" algn="ctr">
                        <a:lnSpc>
                          <a:spcPct val="100000"/>
                        </a:lnSpc>
                        <a:spcBef>
                          <a:spcPts val="1600"/>
                        </a:spcBef>
                      </a:pPr>
                      <a:r>
                        <a:rPr sz="1000" b="1" spc="-25" dirty="0">
                          <a:solidFill>
                            <a:srgbClr val="FFFFFF"/>
                          </a:solidFill>
                          <a:latin typeface="Arial"/>
                          <a:cs typeface="Arial"/>
                        </a:rPr>
                        <a:t>NET</a:t>
                      </a:r>
                      <a:endParaRPr sz="1000">
                        <a:latin typeface="Arial"/>
                        <a:cs typeface="Arial"/>
                      </a:endParaRPr>
                    </a:p>
                  </a:txBody>
                  <a:tcPr marL="0" marR="0" marT="1428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extLst>
                  <a:ext uri="{0D108BD9-81ED-4DB2-BD59-A6C34878D82A}">
                    <a16:rowId xmlns:a16="http://schemas.microsoft.com/office/drawing/2014/main" val="10000"/>
                  </a:ext>
                </a:extLst>
              </a:tr>
              <a:tr h="1227832">
                <a:tc>
                  <a:txBody>
                    <a:bodyPr/>
                    <a:lstStyle/>
                    <a:p>
                      <a:pPr>
                        <a:lnSpc>
                          <a:spcPct val="100000"/>
                        </a:lnSpc>
                      </a:pPr>
                      <a:endParaRPr sz="1000" dirty="0">
                        <a:latin typeface="Times New Roman"/>
                        <a:cs typeface="Times New Roman"/>
                      </a:endParaRPr>
                    </a:p>
                    <a:p>
                      <a:pPr>
                        <a:lnSpc>
                          <a:spcPct val="100000"/>
                        </a:lnSpc>
                        <a:spcBef>
                          <a:spcPts val="1360"/>
                        </a:spcBef>
                      </a:pPr>
                      <a:endParaRPr sz="1000" dirty="0">
                        <a:latin typeface="Times New Roman"/>
                        <a:cs typeface="Times New Roman"/>
                      </a:endParaRPr>
                    </a:p>
                    <a:p>
                      <a:pPr marL="64135" marR="50165" indent="3175" algn="ctr">
                        <a:lnSpc>
                          <a:spcPct val="100600"/>
                        </a:lnSpc>
                      </a:pPr>
                      <a:r>
                        <a:rPr sz="1000" b="1" dirty="0">
                          <a:latin typeface="Arial"/>
                          <a:cs typeface="Arial"/>
                        </a:rPr>
                        <a:t>Total</a:t>
                      </a:r>
                      <a:r>
                        <a:rPr sz="1000" b="1" spc="-70" dirty="0">
                          <a:latin typeface="Arial"/>
                          <a:cs typeface="Arial"/>
                        </a:rPr>
                        <a:t> </a:t>
                      </a:r>
                      <a:r>
                        <a:rPr sz="1000" b="1" spc="-10" dirty="0">
                          <a:latin typeface="Arial"/>
                          <a:cs typeface="Arial"/>
                        </a:rPr>
                        <a:t>Added Construction Costs</a:t>
                      </a:r>
                      <a:r>
                        <a:rPr lang="en-US" sz="1000" b="1" spc="-10" dirty="0">
                          <a:latin typeface="Arial"/>
                          <a:cs typeface="Arial"/>
                        </a:rPr>
                        <a:t> or Savings</a:t>
                      </a:r>
                      <a:endParaRPr sz="1000" dirty="0">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EAE9EB"/>
                    </a:solidFill>
                  </a:tcPr>
                </a:tc>
                <a:tc grid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00"/>
                        </a:spcBef>
                      </a:pPr>
                      <a:endParaRPr sz="1000">
                        <a:latin typeface="Times New Roman"/>
                        <a:cs typeface="Times New Roman"/>
                      </a:endParaRPr>
                    </a:p>
                    <a:p>
                      <a:pPr marL="10795" algn="ctr">
                        <a:lnSpc>
                          <a:spcPct val="100000"/>
                        </a:lnSpc>
                      </a:pPr>
                      <a:r>
                        <a:rPr sz="1000" b="1" spc="-10" dirty="0">
                          <a:solidFill>
                            <a:srgbClr val="4D825B"/>
                          </a:solidFill>
                          <a:latin typeface="Arial"/>
                          <a:cs typeface="Arial"/>
                        </a:rPr>
                        <a:t>$3,062</a:t>
                      </a:r>
                      <a:endParaRPr sz="1000">
                        <a:latin typeface="Arial"/>
                        <a:cs typeface="Arial"/>
                      </a:endParaRPr>
                    </a:p>
                    <a:p>
                      <a:pPr marL="6350" algn="ctr">
                        <a:lnSpc>
                          <a:spcPct val="100000"/>
                        </a:lnSpc>
                        <a:spcBef>
                          <a:spcPts val="50"/>
                        </a:spcBef>
                      </a:pPr>
                      <a:r>
                        <a:rPr sz="1000" dirty="0">
                          <a:latin typeface="Arial"/>
                          <a:cs typeface="Arial"/>
                        </a:rPr>
                        <a:t>Cost</a:t>
                      </a:r>
                      <a:r>
                        <a:rPr sz="1000" spc="-70" dirty="0">
                          <a:latin typeface="Arial"/>
                          <a:cs typeface="Arial"/>
                        </a:rPr>
                        <a:t> </a:t>
                      </a:r>
                      <a:r>
                        <a:rPr sz="1000" spc="-10" dirty="0">
                          <a:latin typeface="Arial"/>
                          <a:cs typeface="Arial"/>
                        </a:rPr>
                        <a:t>Savings</a:t>
                      </a:r>
                      <a:endParaRPr sz="1000">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DBE6DE"/>
                    </a:solidFill>
                  </a:tcPr>
                </a:tc>
                <a:tc hMerge="1">
                  <a:txBody>
                    <a:bodyPr/>
                    <a:lstStyle/>
                    <a:p>
                      <a:endParaRPr/>
                    </a:p>
                  </a:txBody>
                  <a:tcPr marL="0" marR="0" marT="0" marB="0"/>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00"/>
                        </a:spcBef>
                      </a:pPr>
                      <a:endParaRPr sz="1000">
                        <a:latin typeface="Times New Roman"/>
                        <a:cs typeface="Times New Roman"/>
                      </a:endParaRPr>
                    </a:p>
                    <a:p>
                      <a:pPr marL="377825">
                        <a:lnSpc>
                          <a:spcPct val="100000"/>
                        </a:lnSpc>
                      </a:pPr>
                      <a:r>
                        <a:rPr sz="1000" b="1" spc="-10" dirty="0">
                          <a:solidFill>
                            <a:srgbClr val="4D825B"/>
                          </a:solidFill>
                          <a:latin typeface="Arial"/>
                          <a:cs typeface="Arial"/>
                        </a:rPr>
                        <a:t>$12,000</a:t>
                      </a:r>
                      <a:endParaRPr sz="1000">
                        <a:latin typeface="Arial"/>
                        <a:cs typeface="Arial"/>
                      </a:endParaRPr>
                    </a:p>
                    <a:p>
                      <a:pPr marL="284480">
                        <a:lnSpc>
                          <a:spcPct val="100000"/>
                        </a:lnSpc>
                        <a:spcBef>
                          <a:spcPts val="50"/>
                        </a:spcBef>
                      </a:pPr>
                      <a:r>
                        <a:rPr sz="1000" spc="-10" dirty="0">
                          <a:latin typeface="Arial"/>
                          <a:cs typeface="Arial"/>
                        </a:rPr>
                        <a:t>Rebates</a:t>
                      </a:r>
                      <a:r>
                        <a:rPr sz="900" spc="-15" baseline="27777" dirty="0">
                          <a:latin typeface="Arial"/>
                          <a:cs typeface="Arial"/>
                        </a:rPr>
                        <a:t>1,4</a:t>
                      </a:r>
                      <a:endParaRPr sz="900" baseline="27777">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DBE6DE"/>
                    </a:solidFill>
                  </a:tcPr>
                </a:tc>
                <a:tc>
                  <a:txBody>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00"/>
                        </a:spcBef>
                      </a:pPr>
                      <a:endParaRPr sz="1000" dirty="0">
                        <a:latin typeface="Times New Roman"/>
                        <a:cs typeface="Times New Roman"/>
                      </a:endParaRPr>
                    </a:p>
                    <a:p>
                      <a:pPr marL="13335" algn="ctr">
                        <a:lnSpc>
                          <a:spcPct val="100000"/>
                        </a:lnSpc>
                      </a:pPr>
                      <a:r>
                        <a:rPr sz="1000" b="1" spc="-10" dirty="0">
                          <a:solidFill>
                            <a:srgbClr val="4D825B"/>
                          </a:solidFill>
                          <a:latin typeface="Arial"/>
                          <a:cs typeface="Arial"/>
                        </a:rPr>
                        <a:t>$15,062</a:t>
                      </a:r>
                      <a:endParaRPr sz="1000" dirty="0">
                        <a:latin typeface="Arial"/>
                        <a:cs typeface="Arial"/>
                      </a:endParaRPr>
                    </a:p>
                    <a:p>
                      <a:pPr marL="16510" algn="ctr">
                        <a:lnSpc>
                          <a:spcPct val="100000"/>
                        </a:lnSpc>
                        <a:spcBef>
                          <a:spcPts val="50"/>
                        </a:spcBef>
                      </a:pPr>
                      <a:r>
                        <a:rPr lang="en-US" sz="1000" spc="-30">
                          <a:latin typeface="Arial"/>
                          <a:cs typeface="Arial"/>
                        </a:rPr>
                        <a:t>Savings</a:t>
                      </a:r>
                      <a:r>
                        <a:rPr sz="1000" spc="-30">
                          <a:latin typeface="Arial"/>
                          <a:cs typeface="Arial"/>
                        </a:rPr>
                        <a:t> </a:t>
                      </a:r>
                      <a:r>
                        <a:rPr sz="1000" dirty="0">
                          <a:latin typeface="Arial"/>
                          <a:cs typeface="Arial"/>
                        </a:rPr>
                        <a:t>Compared</a:t>
                      </a:r>
                      <a:r>
                        <a:rPr sz="1000" spc="-50" dirty="0">
                          <a:latin typeface="Arial"/>
                          <a:cs typeface="Arial"/>
                        </a:rPr>
                        <a:t> </a:t>
                      </a:r>
                      <a:r>
                        <a:rPr sz="1000" dirty="0">
                          <a:latin typeface="Arial"/>
                          <a:cs typeface="Arial"/>
                        </a:rPr>
                        <a:t>to</a:t>
                      </a:r>
                      <a:r>
                        <a:rPr sz="1000" spc="-55" dirty="0">
                          <a:latin typeface="Arial"/>
                          <a:cs typeface="Arial"/>
                        </a:rPr>
                        <a:t> </a:t>
                      </a:r>
                      <a:r>
                        <a:rPr sz="1000" dirty="0">
                          <a:latin typeface="Arial"/>
                          <a:cs typeface="Arial"/>
                        </a:rPr>
                        <a:t>Base</a:t>
                      </a:r>
                      <a:r>
                        <a:rPr sz="1000" spc="25" dirty="0">
                          <a:latin typeface="Arial"/>
                          <a:cs typeface="Arial"/>
                        </a:rPr>
                        <a:t> </a:t>
                      </a:r>
                      <a:r>
                        <a:rPr sz="1000" spc="-20" dirty="0">
                          <a:latin typeface="Arial"/>
                          <a:cs typeface="Arial"/>
                        </a:rPr>
                        <a:t>Code</a:t>
                      </a:r>
                      <a:endParaRPr sz="1000" dirty="0">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DBE6DE"/>
                    </a:solidFill>
                  </a:tcPr>
                </a:tc>
                <a:extLst>
                  <a:ext uri="{0D108BD9-81ED-4DB2-BD59-A6C34878D82A}">
                    <a16:rowId xmlns:a16="http://schemas.microsoft.com/office/drawing/2014/main" val="10001"/>
                  </a:ext>
                </a:extLst>
              </a:tr>
              <a:tr h="89297">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extLst>
                  <a:ext uri="{0D108BD9-81ED-4DB2-BD59-A6C34878D82A}">
                    <a16:rowId xmlns:a16="http://schemas.microsoft.com/office/drawing/2014/main" val="10002"/>
                  </a:ext>
                </a:extLst>
              </a:tr>
              <a:tr h="1397049">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275"/>
                        </a:spcBef>
                      </a:pPr>
                      <a:endParaRPr sz="1000">
                        <a:latin typeface="Times New Roman"/>
                        <a:cs typeface="Times New Roman"/>
                      </a:endParaRPr>
                    </a:p>
                    <a:p>
                      <a:pPr marL="302895" marR="286385" indent="45085">
                        <a:lnSpc>
                          <a:spcPct val="102800"/>
                        </a:lnSpc>
                      </a:pPr>
                      <a:r>
                        <a:rPr sz="1000" b="1" spc="-20" dirty="0">
                          <a:latin typeface="Arial"/>
                          <a:cs typeface="Arial"/>
                        </a:rPr>
                        <a:t>HOME </a:t>
                      </a:r>
                      <a:r>
                        <a:rPr sz="1000" b="1" spc="-10" dirty="0">
                          <a:latin typeface="Arial"/>
                          <a:cs typeface="Arial"/>
                        </a:rPr>
                        <a:t>BUYER</a:t>
                      </a:r>
                      <a:endParaRPr sz="1000">
                        <a:latin typeface="Arial"/>
                        <a:cs typeface="Arial"/>
                      </a:endParaRPr>
                    </a:p>
                  </a:txBody>
                  <a:tcPr marL="0" marR="0" marT="0" marB="0">
                    <a:lnL w="38100">
                      <a:solidFill>
                        <a:srgbClr val="FFFFFF"/>
                      </a:solidFill>
                      <a:prstDash val="solid"/>
                    </a:lnL>
                    <a:lnR w="38100">
                      <a:solidFill>
                        <a:srgbClr val="FFFFFF"/>
                      </a:solidFill>
                      <a:prstDash val="solid"/>
                    </a:lnR>
                    <a:solidFill>
                      <a:srgbClr val="E1E2E4"/>
                    </a:solidFill>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480"/>
                        </a:spcBef>
                      </a:pPr>
                      <a:endParaRPr sz="1000">
                        <a:latin typeface="Times New Roman"/>
                        <a:cs typeface="Times New Roman"/>
                      </a:endParaRPr>
                    </a:p>
                    <a:p>
                      <a:pPr marL="10160" algn="ctr">
                        <a:lnSpc>
                          <a:spcPct val="100000"/>
                        </a:lnSpc>
                      </a:pPr>
                      <a:r>
                        <a:rPr sz="1000" b="1" spc="-10" dirty="0">
                          <a:solidFill>
                            <a:srgbClr val="4D825B"/>
                          </a:solidFill>
                          <a:latin typeface="Arial"/>
                          <a:cs typeface="Arial"/>
                        </a:rPr>
                        <a:t>$1,506</a:t>
                      </a:r>
                      <a:endParaRPr sz="1000">
                        <a:latin typeface="Arial"/>
                        <a:cs typeface="Arial"/>
                      </a:endParaRPr>
                    </a:p>
                    <a:p>
                      <a:pPr marL="130810" marR="116205" indent="2540" algn="ctr">
                        <a:lnSpc>
                          <a:spcPts val="1650"/>
                        </a:lnSpc>
                        <a:spcBef>
                          <a:spcPts val="125"/>
                        </a:spcBef>
                      </a:pPr>
                      <a:r>
                        <a:rPr sz="1000" dirty="0">
                          <a:latin typeface="Arial"/>
                          <a:cs typeface="Arial"/>
                        </a:rPr>
                        <a:t>Reduction</a:t>
                      </a:r>
                      <a:r>
                        <a:rPr sz="1000" spc="-65" dirty="0">
                          <a:latin typeface="Arial"/>
                          <a:cs typeface="Arial"/>
                        </a:rPr>
                        <a:t> </a:t>
                      </a:r>
                      <a:r>
                        <a:rPr sz="1000" spc="-25" dirty="0">
                          <a:latin typeface="Arial"/>
                          <a:cs typeface="Arial"/>
                        </a:rPr>
                        <a:t>to </a:t>
                      </a:r>
                      <a:r>
                        <a:rPr sz="1000" spc="-10" dirty="0">
                          <a:latin typeface="Arial"/>
                          <a:cs typeface="Arial"/>
                        </a:rPr>
                        <a:t>Downpayment</a:t>
                      </a:r>
                      <a:r>
                        <a:rPr sz="900" spc="-15" baseline="27777" dirty="0">
                          <a:latin typeface="Arial"/>
                          <a:cs typeface="Arial"/>
                        </a:rPr>
                        <a:t>3</a:t>
                      </a:r>
                      <a:endParaRPr sz="900" baseline="27777">
                        <a:latin typeface="Arial"/>
                        <a:cs typeface="Arial"/>
                      </a:endParaRPr>
                    </a:p>
                  </a:txBody>
                  <a:tcPr marL="0" marR="0" marT="0" marB="0">
                    <a:lnL w="38100">
                      <a:solidFill>
                        <a:srgbClr val="FFFFFF"/>
                      </a:solidFill>
                      <a:prstDash val="solid"/>
                    </a:lnL>
                    <a:lnR w="38100">
                      <a:solidFill>
                        <a:srgbClr val="FFFFFF"/>
                      </a:solidFill>
                      <a:prstDash val="solid"/>
                    </a:lnR>
                    <a:solidFill>
                      <a:srgbClr val="DBE6DE"/>
                    </a:solidFill>
                  </a:tcPr>
                </a:tc>
                <a:tc>
                  <a:txBody>
                    <a:bodyPr/>
                    <a:lstStyle/>
                    <a:p>
                      <a:pPr>
                        <a:lnSpc>
                          <a:spcPct val="100000"/>
                        </a:lnSpc>
                      </a:pPr>
                      <a:endParaRPr sz="1000">
                        <a:latin typeface="Times New Roman"/>
                        <a:cs typeface="Times New Roman"/>
                      </a:endParaRPr>
                    </a:p>
                    <a:p>
                      <a:pPr>
                        <a:lnSpc>
                          <a:spcPct val="100000"/>
                        </a:lnSpc>
                        <a:spcBef>
                          <a:spcPts val="405"/>
                        </a:spcBef>
                      </a:pPr>
                      <a:endParaRPr sz="1000">
                        <a:latin typeface="Times New Roman"/>
                        <a:cs typeface="Times New Roman"/>
                      </a:endParaRPr>
                    </a:p>
                    <a:p>
                      <a:pPr marL="8255" algn="ctr">
                        <a:lnSpc>
                          <a:spcPct val="100000"/>
                        </a:lnSpc>
                        <a:spcBef>
                          <a:spcPts val="5"/>
                        </a:spcBef>
                      </a:pPr>
                      <a:r>
                        <a:rPr sz="1000" b="1" spc="-10" dirty="0">
                          <a:solidFill>
                            <a:srgbClr val="4D825B"/>
                          </a:solidFill>
                          <a:latin typeface="Arial"/>
                          <a:cs typeface="Arial"/>
                        </a:rPr>
                        <a:t>$1,012</a:t>
                      </a:r>
                      <a:endParaRPr sz="1000">
                        <a:latin typeface="Arial"/>
                        <a:cs typeface="Arial"/>
                      </a:endParaRPr>
                    </a:p>
                    <a:p>
                      <a:pPr marL="97790" marR="77470" algn="ctr">
                        <a:lnSpc>
                          <a:spcPct val="99800"/>
                        </a:lnSpc>
                        <a:spcBef>
                          <a:spcPts val="50"/>
                        </a:spcBef>
                      </a:pPr>
                      <a:r>
                        <a:rPr sz="1000" dirty="0">
                          <a:latin typeface="Arial"/>
                          <a:cs typeface="Arial"/>
                        </a:rPr>
                        <a:t>Reduction</a:t>
                      </a:r>
                      <a:r>
                        <a:rPr sz="1000" spc="-45" dirty="0">
                          <a:latin typeface="Arial"/>
                          <a:cs typeface="Arial"/>
                        </a:rPr>
                        <a:t> </a:t>
                      </a:r>
                      <a:r>
                        <a:rPr sz="1000" spc="-25" dirty="0">
                          <a:latin typeface="Arial"/>
                          <a:cs typeface="Arial"/>
                        </a:rPr>
                        <a:t>to </a:t>
                      </a:r>
                      <a:r>
                        <a:rPr sz="1000" spc="-10" dirty="0">
                          <a:latin typeface="Arial"/>
                          <a:cs typeface="Arial"/>
                        </a:rPr>
                        <a:t>Annual Mortgage Payment</a:t>
                      </a:r>
                      <a:r>
                        <a:rPr sz="900" spc="-15" baseline="27777" dirty="0">
                          <a:latin typeface="Arial"/>
                          <a:cs typeface="Arial"/>
                        </a:rPr>
                        <a:t>3</a:t>
                      </a:r>
                      <a:endParaRPr sz="900" baseline="27777">
                        <a:latin typeface="Arial"/>
                        <a:cs typeface="Arial"/>
                      </a:endParaRPr>
                    </a:p>
                  </a:txBody>
                  <a:tcPr marL="0" marR="0" marT="0" marB="0">
                    <a:lnL w="38100">
                      <a:solidFill>
                        <a:srgbClr val="FFFFFF"/>
                      </a:solidFill>
                      <a:prstDash val="solid"/>
                    </a:lnL>
                    <a:lnR w="38100">
                      <a:solidFill>
                        <a:srgbClr val="FFFFFF"/>
                      </a:solidFill>
                      <a:prstDash val="solid"/>
                    </a:lnR>
                    <a:solidFill>
                      <a:srgbClr val="DBE6DE"/>
                    </a:solidFill>
                  </a:tcPr>
                </a:tc>
                <a:tc>
                  <a:txBody>
                    <a:bodyPr/>
                    <a:lstStyle/>
                    <a:p>
                      <a:pPr>
                        <a:lnSpc>
                          <a:spcPct val="100000"/>
                        </a:lnSpc>
                      </a:pPr>
                      <a:endParaRPr sz="1000">
                        <a:latin typeface="Times New Roman"/>
                        <a:cs typeface="Times New Roman"/>
                      </a:endParaRPr>
                    </a:p>
                    <a:p>
                      <a:pPr>
                        <a:lnSpc>
                          <a:spcPct val="100000"/>
                        </a:lnSpc>
                        <a:spcBef>
                          <a:spcPts val="405"/>
                        </a:spcBef>
                      </a:pPr>
                      <a:endParaRPr sz="1000">
                        <a:latin typeface="Times New Roman"/>
                        <a:cs typeface="Times New Roman"/>
                      </a:endParaRPr>
                    </a:p>
                    <a:p>
                      <a:pPr marL="18415" algn="ctr">
                        <a:lnSpc>
                          <a:spcPct val="100000"/>
                        </a:lnSpc>
                        <a:spcBef>
                          <a:spcPts val="5"/>
                        </a:spcBef>
                      </a:pPr>
                      <a:r>
                        <a:rPr sz="1000" b="1" spc="-20" dirty="0">
                          <a:solidFill>
                            <a:srgbClr val="8B1A11"/>
                          </a:solidFill>
                          <a:latin typeface="Arial"/>
                          <a:cs typeface="Arial"/>
                        </a:rPr>
                        <a:t>$379</a:t>
                      </a:r>
                      <a:endParaRPr sz="1000">
                        <a:latin typeface="Arial"/>
                        <a:cs typeface="Arial"/>
                      </a:endParaRPr>
                    </a:p>
                    <a:p>
                      <a:pPr marL="165100" marR="146685" indent="-1905" algn="ctr">
                        <a:lnSpc>
                          <a:spcPct val="99800"/>
                        </a:lnSpc>
                        <a:spcBef>
                          <a:spcPts val="50"/>
                        </a:spcBef>
                      </a:pPr>
                      <a:r>
                        <a:rPr sz="1000" spc="-10" dirty="0">
                          <a:latin typeface="Arial"/>
                          <a:cs typeface="Arial"/>
                        </a:rPr>
                        <a:t>Estimated Additional </a:t>
                      </a:r>
                      <a:r>
                        <a:rPr sz="1000" dirty="0">
                          <a:latin typeface="Arial"/>
                          <a:cs typeface="Arial"/>
                        </a:rPr>
                        <a:t>Energy</a:t>
                      </a:r>
                      <a:r>
                        <a:rPr sz="1000" spc="-45" dirty="0">
                          <a:latin typeface="Arial"/>
                          <a:cs typeface="Arial"/>
                        </a:rPr>
                        <a:t> </a:t>
                      </a:r>
                      <a:r>
                        <a:rPr sz="1000" spc="-20" dirty="0">
                          <a:latin typeface="Arial"/>
                          <a:cs typeface="Arial"/>
                        </a:rPr>
                        <a:t>Costs </a:t>
                      </a:r>
                      <a:r>
                        <a:rPr sz="1000" dirty="0">
                          <a:latin typeface="Arial"/>
                          <a:cs typeface="Arial"/>
                        </a:rPr>
                        <a:t>per</a:t>
                      </a:r>
                      <a:r>
                        <a:rPr sz="1000" spc="-10" dirty="0">
                          <a:latin typeface="Arial"/>
                          <a:cs typeface="Arial"/>
                        </a:rPr>
                        <a:t> Year</a:t>
                      </a:r>
                      <a:r>
                        <a:rPr sz="900" spc="-15" baseline="27777" dirty="0">
                          <a:latin typeface="Arial"/>
                          <a:cs typeface="Arial"/>
                        </a:rPr>
                        <a:t>2</a:t>
                      </a:r>
                      <a:endParaRPr sz="900" baseline="27777">
                        <a:latin typeface="Arial"/>
                        <a:cs typeface="Arial"/>
                      </a:endParaRPr>
                    </a:p>
                  </a:txBody>
                  <a:tcPr marL="0" marR="0" marT="0" marB="0">
                    <a:lnL w="38100">
                      <a:solidFill>
                        <a:srgbClr val="FFFFFF"/>
                      </a:solidFill>
                      <a:prstDash val="solid"/>
                    </a:lnL>
                    <a:lnR w="38100">
                      <a:solidFill>
                        <a:srgbClr val="FFFFFF"/>
                      </a:solidFill>
                      <a:prstDash val="solid"/>
                    </a:lnR>
                    <a:solidFill>
                      <a:srgbClr val="FBE6E6"/>
                    </a:solidFill>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320"/>
                        </a:spcBef>
                      </a:pPr>
                      <a:endParaRPr sz="1000">
                        <a:latin typeface="Times New Roman"/>
                        <a:cs typeface="Times New Roman"/>
                      </a:endParaRPr>
                    </a:p>
                    <a:p>
                      <a:pPr marL="22225" algn="ctr">
                        <a:lnSpc>
                          <a:spcPct val="100000"/>
                        </a:lnSpc>
                      </a:pPr>
                      <a:r>
                        <a:rPr sz="1000" b="1" spc="-20" dirty="0">
                          <a:solidFill>
                            <a:srgbClr val="4D825B"/>
                          </a:solidFill>
                          <a:latin typeface="Arial"/>
                          <a:cs typeface="Arial"/>
                        </a:rPr>
                        <a:t>$633</a:t>
                      </a:r>
                      <a:endParaRPr sz="1000">
                        <a:latin typeface="Arial"/>
                        <a:cs typeface="Arial"/>
                      </a:endParaRPr>
                    </a:p>
                    <a:p>
                      <a:pPr marL="21590" algn="ctr">
                        <a:lnSpc>
                          <a:spcPct val="100000"/>
                        </a:lnSpc>
                        <a:spcBef>
                          <a:spcPts val="50"/>
                        </a:spcBef>
                      </a:pPr>
                      <a:r>
                        <a:rPr sz="1000" dirty="0">
                          <a:latin typeface="Arial"/>
                          <a:cs typeface="Arial"/>
                        </a:rPr>
                        <a:t>Buyer</a:t>
                      </a:r>
                      <a:r>
                        <a:rPr sz="1000" spc="5" dirty="0">
                          <a:latin typeface="Arial"/>
                          <a:cs typeface="Arial"/>
                        </a:rPr>
                        <a:t> </a:t>
                      </a:r>
                      <a:r>
                        <a:rPr sz="1000" dirty="0">
                          <a:latin typeface="Arial"/>
                          <a:cs typeface="Arial"/>
                        </a:rPr>
                        <a:t>Annual</a:t>
                      </a:r>
                      <a:r>
                        <a:rPr sz="1000" spc="-55" dirty="0">
                          <a:latin typeface="Arial"/>
                          <a:cs typeface="Arial"/>
                        </a:rPr>
                        <a:t> </a:t>
                      </a:r>
                      <a:r>
                        <a:rPr sz="1000" spc="-25" dirty="0">
                          <a:latin typeface="Arial"/>
                          <a:cs typeface="Arial"/>
                        </a:rPr>
                        <a:t>Net</a:t>
                      </a:r>
                      <a:endParaRPr sz="1000">
                        <a:latin typeface="Arial"/>
                        <a:cs typeface="Arial"/>
                      </a:endParaRPr>
                    </a:p>
                  </a:txBody>
                  <a:tcPr marL="0" marR="0" marT="0" marB="0">
                    <a:lnL w="38100">
                      <a:solidFill>
                        <a:srgbClr val="FFFFFF"/>
                      </a:solidFill>
                      <a:prstDash val="solid"/>
                    </a:lnL>
                    <a:lnR w="38100">
                      <a:solidFill>
                        <a:srgbClr val="FFFFFF"/>
                      </a:solidFill>
                      <a:prstDash val="solid"/>
                    </a:lnR>
                    <a:solidFill>
                      <a:srgbClr val="DBE6DE"/>
                    </a:solidFill>
                  </a:tcPr>
                </a:tc>
                <a:extLst>
                  <a:ext uri="{0D108BD9-81ED-4DB2-BD59-A6C34878D82A}">
                    <a16:rowId xmlns:a16="http://schemas.microsoft.com/office/drawing/2014/main" val="10003"/>
                  </a:ext>
                </a:extLst>
              </a:tr>
              <a:tr h="88850">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dirty="0">
                        <a:latin typeface="Times New Roman"/>
                        <a:cs typeface="Times New Roman"/>
                      </a:endParaRPr>
                    </a:p>
                  </a:txBody>
                  <a:tcPr marL="0" marR="0" marT="0" marB="0">
                    <a:lnL w="38100">
                      <a:solidFill>
                        <a:srgbClr val="FFFFFF"/>
                      </a:solidFill>
                      <a:prstDash val="solid"/>
                    </a:lnL>
                    <a:lnR w="38100">
                      <a:solidFill>
                        <a:srgbClr val="FFFFFF"/>
                      </a:solidFill>
                      <a:prstDash val="solid"/>
                    </a:lnR>
                  </a:tcPr>
                </a:tc>
                <a:extLst>
                  <a:ext uri="{0D108BD9-81ED-4DB2-BD59-A6C34878D82A}">
                    <a16:rowId xmlns:a16="http://schemas.microsoft.com/office/drawing/2014/main" val="10004"/>
                  </a:ext>
                </a:extLst>
              </a:tr>
            </a:tbl>
          </a:graphicData>
        </a:graphic>
      </p:graphicFrame>
      <p:sp>
        <p:nvSpPr>
          <p:cNvPr id="10" name="object 10"/>
          <p:cNvSpPr/>
          <p:nvPr/>
        </p:nvSpPr>
        <p:spPr>
          <a:xfrm>
            <a:off x="3242995" y="4877573"/>
            <a:ext cx="5544889" cy="89297"/>
          </a:xfrm>
          <a:custGeom>
            <a:avLst/>
            <a:gdLst/>
            <a:ahLst/>
            <a:cxnLst/>
            <a:rect l="l" t="t" r="r" b="b"/>
            <a:pathLst>
              <a:path w="7886065" h="127000">
                <a:moveTo>
                  <a:pt x="0" y="126999"/>
                </a:moveTo>
                <a:lnTo>
                  <a:pt x="7885938" y="126999"/>
                </a:lnTo>
                <a:lnTo>
                  <a:pt x="7885938" y="0"/>
                </a:lnTo>
                <a:lnTo>
                  <a:pt x="0" y="0"/>
                </a:lnTo>
                <a:lnTo>
                  <a:pt x="0" y="126999"/>
                </a:lnTo>
                <a:close/>
              </a:path>
            </a:pathLst>
          </a:custGeom>
          <a:solidFill>
            <a:srgbClr val="FFFFFF"/>
          </a:solidFill>
        </p:spPr>
        <p:txBody>
          <a:bodyPr wrap="square" lIns="0" tIns="0" rIns="0" bIns="0" rtlCol="0"/>
          <a:lstStyle/>
          <a:p>
            <a:endParaRPr sz="1687"/>
          </a:p>
        </p:txBody>
      </p:sp>
      <p:sp>
        <p:nvSpPr>
          <p:cNvPr id="11" name="object 11"/>
          <p:cNvSpPr txBox="1"/>
          <p:nvPr/>
        </p:nvSpPr>
        <p:spPr>
          <a:xfrm>
            <a:off x="4330005" y="1328782"/>
            <a:ext cx="4110335" cy="227612"/>
          </a:xfrm>
          <a:prstGeom prst="rect">
            <a:avLst/>
          </a:prstGeom>
        </p:spPr>
        <p:txBody>
          <a:bodyPr vert="horz" wrap="square" lIns="0" tIns="11162" rIns="0" bIns="0" rtlCol="0">
            <a:spAutoFit/>
          </a:bodyPr>
          <a:lstStyle/>
          <a:p>
            <a:pPr marL="8929">
              <a:spcBef>
                <a:spcPts val="88"/>
              </a:spcBef>
            </a:pPr>
            <a:r>
              <a:rPr sz="1406" dirty="0">
                <a:latin typeface="Arial Black"/>
                <a:cs typeface="Arial Black"/>
              </a:rPr>
              <a:t>Costs</a:t>
            </a:r>
            <a:r>
              <a:rPr sz="1406" spc="-25" dirty="0">
                <a:latin typeface="Arial Black"/>
                <a:cs typeface="Arial Black"/>
              </a:rPr>
              <a:t> </a:t>
            </a:r>
            <a:r>
              <a:rPr sz="1406" dirty="0">
                <a:latin typeface="Arial Black"/>
                <a:cs typeface="Arial Black"/>
              </a:rPr>
              <a:t>and Benefits</a:t>
            </a:r>
            <a:r>
              <a:rPr sz="1406" spc="-28" dirty="0">
                <a:latin typeface="Arial Black"/>
                <a:cs typeface="Arial Black"/>
              </a:rPr>
              <a:t> </a:t>
            </a:r>
            <a:r>
              <a:rPr sz="1406" dirty="0">
                <a:latin typeface="Arial Black"/>
                <a:cs typeface="Arial Black"/>
              </a:rPr>
              <a:t>to Meet</a:t>
            </a:r>
            <a:r>
              <a:rPr sz="1406" spc="-53" dirty="0">
                <a:latin typeface="Arial Black"/>
                <a:cs typeface="Arial Black"/>
              </a:rPr>
              <a:t> </a:t>
            </a:r>
            <a:r>
              <a:rPr sz="1406" dirty="0">
                <a:latin typeface="Arial Black"/>
                <a:cs typeface="Arial Black"/>
              </a:rPr>
              <a:t>Stretch</a:t>
            </a:r>
            <a:r>
              <a:rPr sz="1406" spc="-7" dirty="0">
                <a:latin typeface="Arial Black"/>
                <a:cs typeface="Arial Black"/>
              </a:rPr>
              <a:t> Code*</a:t>
            </a:r>
            <a:endParaRPr sz="1406">
              <a:latin typeface="Arial Black"/>
              <a:cs typeface="Arial Black"/>
            </a:endParaRPr>
          </a:p>
        </p:txBody>
      </p:sp>
      <p:sp>
        <p:nvSpPr>
          <p:cNvPr id="12" name="object 12"/>
          <p:cNvSpPr txBox="1"/>
          <p:nvPr/>
        </p:nvSpPr>
        <p:spPr>
          <a:xfrm>
            <a:off x="3277820" y="5296153"/>
            <a:ext cx="5395317" cy="216046"/>
          </a:xfrm>
          <a:prstGeom prst="rect">
            <a:avLst/>
          </a:prstGeom>
        </p:spPr>
        <p:txBody>
          <a:bodyPr vert="horz" wrap="square" lIns="0" tIns="5804" rIns="0" bIns="0" rtlCol="0">
            <a:spAutoFit/>
          </a:bodyPr>
          <a:lstStyle/>
          <a:p>
            <a:pPr marL="169658" marR="3572" indent="-160729">
              <a:lnSpc>
                <a:spcPct val="105500"/>
              </a:lnSpc>
              <a:spcBef>
                <a:spcPts val="46"/>
              </a:spcBef>
              <a:tabLst>
                <a:tab pos="169212" algn="l"/>
              </a:tabLst>
            </a:pPr>
            <a:r>
              <a:rPr sz="668" spc="-18" dirty="0">
                <a:solidFill>
                  <a:srgbClr val="5E5E5E"/>
                </a:solidFill>
                <a:latin typeface="Arial"/>
                <a:cs typeface="Arial"/>
              </a:rPr>
              <a:t>1.</a:t>
            </a:r>
            <a:r>
              <a:rPr sz="668" dirty="0">
                <a:solidFill>
                  <a:srgbClr val="5E5E5E"/>
                </a:solidFill>
                <a:latin typeface="Arial"/>
                <a:cs typeface="Arial"/>
              </a:rPr>
              <a:t>	Rebates</a:t>
            </a:r>
            <a:r>
              <a:rPr sz="668" spc="46" dirty="0">
                <a:solidFill>
                  <a:srgbClr val="5E5E5E"/>
                </a:solidFill>
                <a:latin typeface="Arial"/>
                <a:cs typeface="Arial"/>
              </a:rPr>
              <a:t> </a:t>
            </a:r>
            <a:r>
              <a:rPr sz="668" dirty="0">
                <a:solidFill>
                  <a:srgbClr val="5E5E5E"/>
                </a:solidFill>
                <a:latin typeface="Arial"/>
                <a:cs typeface="Arial"/>
              </a:rPr>
              <a:t>are</a:t>
            </a:r>
            <a:r>
              <a:rPr sz="668" spc="67" dirty="0">
                <a:solidFill>
                  <a:srgbClr val="5E5E5E"/>
                </a:solidFill>
                <a:latin typeface="Arial"/>
                <a:cs typeface="Arial"/>
              </a:rPr>
              <a:t> </a:t>
            </a:r>
            <a:r>
              <a:rPr sz="668" dirty="0">
                <a:solidFill>
                  <a:srgbClr val="5E5E5E"/>
                </a:solidFill>
                <a:latin typeface="Arial"/>
                <a:cs typeface="Arial"/>
              </a:rPr>
              <a:t>calculated</a:t>
            </a:r>
            <a:r>
              <a:rPr sz="668" spc="63" dirty="0">
                <a:solidFill>
                  <a:srgbClr val="5E5E5E"/>
                </a:solidFill>
                <a:latin typeface="Arial"/>
                <a:cs typeface="Arial"/>
              </a:rPr>
              <a:t> </a:t>
            </a:r>
            <a:r>
              <a:rPr sz="668" dirty="0">
                <a:solidFill>
                  <a:srgbClr val="5E5E5E"/>
                </a:solidFill>
                <a:latin typeface="Arial"/>
                <a:cs typeface="Arial"/>
              </a:rPr>
              <a:t>on</a:t>
            </a:r>
            <a:r>
              <a:rPr sz="668" spc="67" dirty="0">
                <a:solidFill>
                  <a:srgbClr val="5E5E5E"/>
                </a:solidFill>
                <a:latin typeface="Arial"/>
                <a:cs typeface="Arial"/>
              </a:rPr>
              <a:t> </a:t>
            </a:r>
            <a:r>
              <a:rPr sz="668" dirty="0">
                <a:solidFill>
                  <a:srgbClr val="5E5E5E"/>
                </a:solidFill>
                <a:latin typeface="Arial"/>
                <a:cs typeface="Arial"/>
              </a:rPr>
              <a:t>a</a:t>
            </a:r>
            <a:r>
              <a:rPr sz="668" spc="63" dirty="0">
                <a:solidFill>
                  <a:srgbClr val="5E5E5E"/>
                </a:solidFill>
                <a:latin typeface="Arial"/>
                <a:cs typeface="Arial"/>
              </a:rPr>
              <a:t> </a:t>
            </a:r>
            <a:r>
              <a:rPr sz="668" dirty="0">
                <a:solidFill>
                  <a:srgbClr val="5E5E5E"/>
                </a:solidFill>
                <a:latin typeface="Arial"/>
                <a:cs typeface="Arial"/>
              </a:rPr>
              <a:t>per</a:t>
            </a:r>
            <a:r>
              <a:rPr sz="668" spc="56" dirty="0">
                <a:solidFill>
                  <a:srgbClr val="5E5E5E"/>
                </a:solidFill>
                <a:latin typeface="Arial"/>
                <a:cs typeface="Arial"/>
              </a:rPr>
              <a:t> </a:t>
            </a:r>
            <a:r>
              <a:rPr sz="668" dirty="0">
                <a:solidFill>
                  <a:srgbClr val="5E5E5E"/>
                </a:solidFill>
                <a:latin typeface="Arial"/>
                <a:cs typeface="Arial"/>
              </a:rPr>
              <a:t>unit</a:t>
            </a:r>
            <a:r>
              <a:rPr sz="668" spc="39" dirty="0">
                <a:solidFill>
                  <a:srgbClr val="5E5E5E"/>
                </a:solidFill>
                <a:latin typeface="Arial"/>
                <a:cs typeface="Arial"/>
              </a:rPr>
              <a:t> </a:t>
            </a:r>
            <a:r>
              <a:rPr sz="668" dirty="0">
                <a:solidFill>
                  <a:srgbClr val="5E5E5E"/>
                </a:solidFill>
                <a:latin typeface="Arial"/>
                <a:cs typeface="Arial"/>
              </a:rPr>
              <a:t>basis,</a:t>
            </a:r>
            <a:r>
              <a:rPr sz="668" spc="105" dirty="0">
                <a:solidFill>
                  <a:srgbClr val="5E5E5E"/>
                </a:solidFill>
                <a:latin typeface="Arial"/>
                <a:cs typeface="Arial"/>
              </a:rPr>
              <a:t> </a:t>
            </a:r>
            <a:r>
              <a:rPr sz="668" dirty="0">
                <a:solidFill>
                  <a:srgbClr val="5E5E5E"/>
                </a:solidFill>
                <a:latin typeface="Arial"/>
                <a:cs typeface="Arial"/>
              </a:rPr>
              <a:t>using</a:t>
            </a:r>
            <a:r>
              <a:rPr sz="668" spc="67" dirty="0">
                <a:solidFill>
                  <a:srgbClr val="5E5E5E"/>
                </a:solidFill>
                <a:latin typeface="Arial"/>
                <a:cs typeface="Arial"/>
              </a:rPr>
              <a:t> </a:t>
            </a:r>
            <a:r>
              <a:rPr sz="668" dirty="0">
                <a:solidFill>
                  <a:srgbClr val="5E5E5E"/>
                </a:solidFill>
                <a:latin typeface="Arial"/>
                <a:cs typeface="Arial"/>
              </a:rPr>
              <a:t>Mass</a:t>
            </a:r>
            <a:r>
              <a:rPr sz="668" spc="46" dirty="0">
                <a:solidFill>
                  <a:srgbClr val="5E5E5E"/>
                </a:solidFill>
                <a:latin typeface="Arial"/>
                <a:cs typeface="Arial"/>
              </a:rPr>
              <a:t> </a:t>
            </a:r>
            <a:r>
              <a:rPr sz="668" dirty="0">
                <a:solidFill>
                  <a:srgbClr val="5E5E5E"/>
                </a:solidFill>
                <a:latin typeface="Arial"/>
                <a:cs typeface="Arial"/>
              </a:rPr>
              <a:t>Save</a:t>
            </a:r>
            <a:r>
              <a:rPr sz="668" spc="67" dirty="0">
                <a:solidFill>
                  <a:srgbClr val="5E5E5E"/>
                </a:solidFill>
                <a:latin typeface="Arial"/>
                <a:cs typeface="Arial"/>
              </a:rPr>
              <a:t> </a:t>
            </a:r>
            <a:r>
              <a:rPr sz="668" dirty="0">
                <a:solidFill>
                  <a:srgbClr val="5E5E5E"/>
                </a:solidFill>
                <a:latin typeface="Arial"/>
                <a:cs typeface="Arial"/>
              </a:rPr>
              <a:t>®</a:t>
            </a:r>
            <a:r>
              <a:rPr sz="668" spc="109" dirty="0">
                <a:solidFill>
                  <a:srgbClr val="5E5E5E"/>
                </a:solidFill>
                <a:latin typeface="Arial"/>
                <a:cs typeface="Arial"/>
              </a:rPr>
              <a:t> </a:t>
            </a:r>
            <a:r>
              <a:rPr sz="668" dirty="0">
                <a:solidFill>
                  <a:srgbClr val="5E5E5E"/>
                </a:solidFill>
                <a:latin typeface="Arial"/>
                <a:cs typeface="Arial"/>
              </a:rPr>
              <a:t>new</a:t>
            </a:r>
            <a:r>
              <a:rPr sz="668" spc="127" dirty="0">
                <a:solidFill>
                  <a:srgbClr val="5E5E5E"/>
                </a:solidFill>
                <a:latin typeface="Arial"/>
                <a:cs typeface="Arial"/>
              </a:rPr>
              <a:t> </a:t>
            </a:r>
            <a:r>
              <a:rPr sz="668" dirty="0">
                <a:solidFill>
                  <a:srgbClr val="5E5E5E"/>
                </a:solidFill>
                <a:latin typeface="Arial"/>
                <a:cs typeface="Arial"/>
              </a:rPr>
              <a:t>construction</a:t>
            </a:r>
            <a:r>
              <a:rPr sz="668" spc="63" dirty="0">
                <a:solidFill>
                  <a:srgbClr val="5E5E5E"/>
                </a:solidFill>
                <a:latin typeface="Arial"/>
                <a:cs typeface="Arial"/>
              </a:rPr>
              <a:t> </a:t>
            </a:r>
            <a:r>
              <a:rPr sz="668" dirty="0">
                <a:solidFill>
                  <a:srgbClr val="5E5E5E"/>
                </a:solidFill>
                <a:latin typeface="Arial"/>
                <a:cs typeface="Arial"/>
              </a:rPr>
              <a:t>program</a:t>
            </a:r>
            <a:r>
              <a:rPr sz="668" spc="95" dirty="0">
                <a:solidFill>
                  <a:srgbClr val="5E5E5E"/>
                </a:solidFill>
                <a:latin typeface="Arial"/>
                <a:cs typeface="Arial"/>
              </a:rPr>
              <a:t> </a:t>
            </a:r>
            <a:r>
              <a:rPr sz="668" dirty="0">
                <a:solidFill>
                  <a:srgbClr val="5E5E5E"/>
                </a:solidFill>
                <a:latin typeface="Arial"/>
                <a:cs typeface="Arial"/>
              </a:rPr>
              <a:t>Base</a:t>
            </a:r>
            <a:r>
              <a:rPr sz="668" spc="63" dirty="0">
                <a:solidFill>
                  <a:srgbClr val="5E5E5E"/>
                </a:solidFill>
                <a:latin typeface="Arial"/>
                <a:cs typeface="Arial"/>
              </a:rPr>
              <a:t> </a:t>
            </a:r>
            <a:r>
              <a:rPr sz="668" dirty="0">
                <a:solidFill>
                  <a:srgbClr val="5E5E5E"/>
                </a:solidFill>
                <a:latin typeface="Arial"/>
                <a:cs typeface="Arial"/>
              </a:rPr>
              <a:t>Tier</a:t>
            </a:r>
            <a:r>
              <a:rPr sz="668" spc="123" dirty="0">
                <a:solidFill>
                  <a:srgbClr val="5E5E5E"/>
                </a:solidFill>
                <a:latin typeface="Arial"/>
                <a:cs typeface="Arial"/>
              </a:rPr>
              <a:t> </a:t>
            </a:r>
            <a:r>
              <a:rPr sz="668" dirty="0">
                <a:solidFill>
                  <a:srgbClr val="5E5E5E"/>
                </a:solidFill>
                <a:latin typeface="Arial"/>
                <a:cs typeface="Arial"/>
              </a:rPr>
              <a:t>Incentives</a:t>
            </a:r>
            <a:r>
              <a:rPr sz="668" spc="49" dirty="0">
                <a:solidFill>
                  <a:srgbClr val="5E5E5E"/>
                </a:solidFill>
                <a:latin typeface="Arial"/>
                <a:cs typeface="Arial"/>
              </a:rPr>
              <a:t> </a:t>
            </a:r>
            <a:r>
              <a:rPr sz="668" dirty="0">
                <a:solidFill>
                  <a:srgbClr val="5E5E5E"/>
                </a:solidFill>
                <a:latin typeface="Arial"/>
                <a:cs typeface="Arial"/>
              </a:rPr>
              <a:t>of</a:t>
            </a:r>
            <a:r>
              <a:rPr sz="668" spc="105" dirty="0">
                <a:solidFill>
                  <a:srgbClr val="5E5E5E"/>
                </a:solidFill>
                <a:latin typeface="Arial"/>
                <a:cs typeface="Arial"/>
              </a:rPr>
              <a:t> </a:t>
            </a:r>
            <a:r>
              <a:rPr sz="668" dirty="0">
                <a:solidFill>
                  <a:srgbClr val="5E5E5E"/>
                </a:solidFill>
                <a:latin typeface="Arial"/>
                <a:cs typeface="Arial"/>
              </a:rPr>
              <a:t>$7,500</a:t>
            </a:r>
            <a:r>
              <a:rPr sz="668" spc="67" dirty="0">
                <a:solidFill>
                  <a:srgbClr val="5E5E5E"/>
                </a:solidFill>
                <a:latin typeface="Arial"/>
                <a:cs typeface="Arial"/>
              </a:rPr>
              <a:t> </a:t>
            </a:r>
            <a:r>
              <a:rPr sz="668" dirty="0">
                <a:solidFill>
                  <a:srgbClr val="5E5E5E"/>
                </a:solidFill>
                <a:latin typeface="Arial"/>
                <a:cs typeface="Arial"/>
              </a:rPr>
              <a:t>without</a:t>
            </a:r>
            <a:r>
              <a:rPr sz="668" spc="98" dirty="0">
                <a:solidFill>
                  <a:srgbClr val="5E5E5E"/>
                </a:solidFill>
                <a:latin typeface="Arial"/>
                <a:cs typeface="Arial"/>
              </a:rPr>
              <a:t> </a:t>
            </a:r>
            <a:r>
              <a:rPr sz="668" spc="-18" dirty="0">
                <a:solidFill>
                  <a:srgbClr val="5E5E5E"/>
                </a:solidFill>
                <a:latin typeface="Arial"/>
                <a:cs typeface="Arial"/>
              </a:rPr>
              <a:t>any </a:t>
            </a:r>
            <a:r>
              <a:rPr sz="668" spc="7" dirty="0">
                <a:solidFill>
                  <a:srgbClr val="5E5E5E"/>
                </a:solidFill>
                <a:latin typeface="Arial"/>
                <a:cs typeface="Arial"/>
              </a:rPr>
              <a:t>Market</a:t>
            </a:r>
            <a:r>
              <a:rPr sz="668" spc="11" dirty="0">
                <a:solidFill>
                  <a:srgbClr val="5E5E5E"/>
                </a:solidFill>
                <a:latin typeface="Arial"/>
                <a:cs typeface="Arial"/>
              </a:rPr>
              <a:t> </a:t>
            </a:r>
            <a:r>
              <a:rPr sz="668" spc="7" dirty="0">
                <a:solidFill>
                  <a:srgbClr val="5E5E5E"/>
                </a:solidFill>
                <a:latin typeface="Arial"/>
                <a:cs typeface="Arial"/>
              </a:rPr>
              <a:t>Transformation</a:t>
            </a:r>
            <a:r>
              <a:rPr sz="668" spc="39" dirty="0">
                <a:solidFill>
                  <a:srgbClr val="5E5E5E"/>
                </a:solidFill>
                <a:latin typeface="Arial"/>
                <a:cs typeface="Arial"/>
              </a:rPr>
              <a:t> </a:t>
            </a:r>
            <a:r>
              <a:rPr sz="668" spc="7" dirty="0">
                <a:solidFill>
                  <a:srgbClr val="5E5E5E"/>
                </a:solidFill>
                <a:latin typeface="Arial"/>
                <a:cs typeface="Arial"/>
              </a:rPr>
              <a:t>Adders.</a:t>
            </a:r>
            <a:r>
              <a:rPr sz="668" spc="74" dirty="0">
                <a:solidFill>
                  <a:srgbClr val="5E5E5E"/>
                </a:solidFill>
                <a:latin typeface="Arial"/>
                <a:cs typeface="Arial"/>
              </a:rPr>
              <a:t> </a:t>
            </a:r>
            <a:r>
              <a:rPr sz="668" spc="7" dirty="0">
                <a:solidFill>
                  <a:srgbClr val="5E5E5E"/>
                </a:solidFill>
                <a:latin typeface="Arial"/>
                <a:cs typeface="Arial"/>
              </a:rPr>
              <a:t>These</a:t>
            </a:r>
            <a:r>
              <a:rPr sz="668" spc="39" dirty="0">
                <a:solidFill>
                  <a:srgbClr val="5E5E5E"/>
                </a:solidFill>
                <a:latin typeface="Arial"/>
                <a:cs typeface="Arial"/>
              </a:rPr>
              <a:t> </a:t>
            </a:r>
            <a:r>
              <a:rPr sz="668" spc="7" dirty="0">
                <a:solidFill>
                  <a:srgbClr val="5E5E5E"/>
                </a:solidFill>
                <a:latin typeface="Arial"/>
                <a:cs typeface="Arial"/>
              </a:rPr>
              <a:t>incentives</a:t>
            </a:r>
            <a:r>
              <a:rPr sz="668" spc="80" dirty="0">
                <a:solidFill>
                  <a:srgbClr val="5E5E5E"/>
                </a:solidFill>
                <a:latin typeface="Arial"/>
                <a:cs typeface="Arial"/>
              </a:rPr>
              <a:t> </a:t>
            </a:r>
            <a:r>
              <a:rPr sz="668" spc="7" dirty="0">
                <a:solidFill>
                  <a:srgbClr val="5E5E5E"/>
                </a:solidFill>
                <a:latin typeface="Arial"/>
                <a:cs typeface="Arial"/>
              </a:rPr>
              <a:t>are</a:t>
            </a:r>
            <a:r>
              <a:rPr sz="668" spc="39" dirty="0">
                <a:solidFill>
                  <a:srgbClr val="5E5E5E"/>
                </a:solidFill>
                <a:latin typeface="Arial"/>
                <a:cs typeface="Arial"/>
              </a:rPr>
              <a:t> </a:t>
            </a:r>
            <a:r>
              <a:rPr sz="668" spc="7" dirty="0">
                <a:solidFill>
                  <a:srgbClr val="5E5E5E"/>
                </a:solidFill>
                <a:latin typeface="Arial"/>
                <a:cs typeface="Arial"/>
              </a:rPr>
              <a:t>not</a:t>
            </a:r>
            <a:r>
              <a:rPr sz="668" spc="74" dirty="0">
                <a:solidFill>
                  <a:srgbClr val="5E5E5E"/>
                </a:solidFill>
                <a:latin typeface="Arial"/>
                <a:cs typeface="Arial"/>
              </a:rPr>
              <a:t> </a:t>
            </a:r>
            <a:r>
              <a:rPr sz="668" spc="7" dirty="0">
                <a:solidFill>
                  <a:srgbClr val="5E5E5E"/>
                </a:solidFill>
                <a:latin typeface="Arial"/>
                <a:cs typeface="Arial"/>
              </a:rPr>
              <a:t>applicable</a:t>
            </a:r>
            <a:r>
              <a:rPr sz="668" spc="35" dirty="0">
                <a:solidFill>
                  <a:srgbClr val="5E5E5E"/>
                </a:solidFill>
                <a:latin typeface="Arial"/>
                <a:cs typeface="Arial"/>
              </a:rPr>
              <a:t> </a:t>
            </a:r>
            <a:r>
              <a:rPr sz="668" spc="7" dirty="0">
                <a:solidFill>
                  <a:srgbClr val="5E5E5E"/>
                </a:solidFill>
                <a:latin typeface="Arial"/>
                <a:cs typeface="Arial"/>
              </a:rPr>
              <a:t>to</a:t>
            </a:r>
            <a:r>
              <a:rPr sz="668" spc="39" dirty="0">
                <a:solidFill>
                  <a:srgbClr val="5E5E5E"/>
                </a:solidFill>
                <a:latin typeface="Arial"/>
                <a:cs typeface="Arial"/>
              </a:rPr>
              <a:t> </a:t>
            </a:r>
            <a:r>
              <a:rPr sz="668" spc="7" dirty="0">
                <a:solidFill>
                  <a:srgbClr val="5E5E5E"/>
                </a:solidFill>
                <a:latin typeface="Arial"/>
                <a:cs typeface="Arial"/>
              </a:rPr>
              <a:t>mixed</a:t>
            </a:r>
            <a:r>
              <a:rPr sz="668" spc="39" dirty="0">
                <a:solidFill>
                  <a:srgbClr val="5E5E5E"/>
                </a:solidFill>
                <a:latin typeface="Arial"/>
                <a:cs typeface="Arial"/>
              </a:rPr>
              <a:t> </a:t>
            </a:r>
            <a:r>
              <a:rPr sz="668" spc="7" dirty="0">
                <a:solidFill>
                  <a:srgbClr val="5E5E5E"/>
                </a:solidFill>
                <a:latin typeface="Arial"/>
                <a:cs typeface="Arial"/>
              </a:rPr>
              <a:t>fuel</a:t>
            </a:r>
            <a:r>
              <a:rPr sz="668" spc="56" dirty="0">
                <a:solidFill>
                  <a:srgbClr val="5E5E5E"/>
                </a:solidFill>
                <a:latin typeface="Arial"/>
                <a:cs typeface="Arial"/>
              </a:rPr>
              <a:t> </a:t>
            </a:r>
            <a:r>
              <a:rPr sz="668" spc="-7" dirty="0">
                <a:solidFill>
                  <a:srgbClr val="5E5E5E"/>
                </a:solidFill>
                <a:latin typeface="Arial"/>
                <a:cs typeface="Arial"/>
              </a:rPr>
              <a:t>projects.</a:t>
            </a:r>
            <a:endParaRPr sz="668">
              <a:latin typeface="Arial"/>
              <a:cs typeface="Arial"/>
            </a:endParaRPr>
          </a:p>
        </p:txBody>
      </p:sp>
      <p:sp>
        <p:nvSpPr>
          <p:cNvPr id="13" name="object 13"/>
          <p:cNvSpPr txBox="1"/>
          <p:nvPr/>
        </p:nvSpPr>
        <p:spPr>
          <a:xfrm>
            <a:off x="3277820" y="5597976"/>
            <a:ext cx="5402907" cy="914916"/>
          </a:xfrm>
          <a:prstGeom prst="rect">
            <a:avLst/>
          </a:prstGeom>
        </p:spPr>
        <p:txBody>
          <a:bodyPr vert="horz" wrap="square" lIns="0" tIns="11162" rIns="0" bIns="0" rtlCol="0">
            <a:spAutoFit/>
          </a:bodyPr>
          <a:lstStyle/>
          <a:p>
            <a:pPr marL="169212" indent="-160282">
              <a:spcBef>
                <a:spcPts val="88"/>
              </a:spcBef>
              <a:buAutoNum type="arabicPeriod" startAt="2"/>
              <a:tabLst>
                <a:tab pos="169212" algn="l"/>
              </a:tabLst>
            </a:pPr>
            <a:r>
              <a:rPr sz="668" spc="7" dirty="0">
                <a:solidFill>
                  <a:srgbClr val="5E5E5E"/>
                </a:solidFill>
                <a:latin typeface="Arial"/>
                <a:cs typeface="Arial"/>
              </a:rPr>
              <a:t>Energy</a:t>
            </a:r>
            <a:r>
              <a:rPr sz="668" spc="91" dirty="0">
                <a:solidFill>
                  <a:srgbClr val="5E5E5E"/>
                </a:solidFill>
                <a:latin typeface="Arial"/>
                <a:cs typeface="Arial"/>
              </a:rPr>
              <a:t> </a:t>
            </a:r>
            <a:r>
              <a:rPr sz="668" spc="7" dirty="0">
                <a:solidFill>
                  <a:srgbClr val="5E5E5E"/>
                </a:solidFill>
                <a:latin typeface="Arial"/>
                <a:cs typeface="Arial"/>
              </a:rPr>
              <a:t>costs</a:t>
            </a:r>
            <a:r>
              <a:rPr sz="668" spc="28" dirty="0">
                <a:solidFill>
                  <a:srgbClr val="5E5E5E"/>
                </a:solidFill>
                <a:latin typeface="Arial"/>
                <a:cs typeface="Arial"/>
              </a:rPr>
              <a:t> </a:t>
            </a:r>
            <a:r>
              <a:rPr sz="668" spc="7" dirty="0">
                <a:solidFill>
                  <a:srgbClr val="5E5E5E"/>
                </a:solidFill>
                <a:latin typeface="Arial"/>
                <a:cs typeface="Arial"/>
              </a:rPr>
              <a:t>are</a:t>
            </a:r>
            <a:r>
              <a:rPr sz="668" spc="46" dirty="0">
                <a:solidFill>
                  <a:srgbClr val="5E5E5E"/>
                </a:solidFill>
                <a:latin typeface="Arial"/>
                <a:cs typeface="Arial"/>
              </a:rPr>
              <a:t> </a:t>
            </a:r>
            <a:r>
              <a:rPr sz="668" spc="7" dirty="0">
                <a:solidFill>
                  <a:srgbClr val="5E5E5E"/>
                </a:solidFill>
                <a:latin typeface="Arial"/>
                <a:cs typeface="Arial"/>
              </a:rPr>
              <a:t>based</a:t>
            </a:r>
            <a:r>
              <a:rPr sz="668" spc="46" dirty="0">
                <a:solidFill>
                  <a:srgbClr val="5E5E5E"/>
                </a:solidFill>
                <a:latin typeface="Arial"/>
                <a:cs typeface="Arial"/>
              </a:rPr>
              <a:t> </a:t>
            </a:r>
            <a:r>
              <a:rPr sz="668" spc="7" dirty="0">
                <a:solidFill>
                  <a:srgbClr val="5E5E5E"/>
                </a:solidFill>
                <a:latin typeface="Arial"/>
                <a:cs typeface="Arial"/>
              </a:rPr>
              <a:t>on</a:t>
            </a:r>
            <a:r>
              <a:rPr sz="668" spc="70" dirty="0">
                <a:solidFill>
                  <a:srgbClr val="5E5E5E"/>
                </a:solidFill>
                <a:latin typeface="Arial"/>
                <a:cs typeface="Arial"/>
              </a:rPr>
              <a:t> </a:t>
            </a:r>
            <a:r>
              <a:rPr sz="668" spc="7" dirty="0">
                <a:solidFill>
                  <a:srgbClr val="5E5E5E"/>
                </a:solidFill>
                <a:latin typeface="Arial"/>
                <a:cs typeface="Arial"/>
              </a:rPr>
              <a:t>28.7</a:t>
            </a:r>
            <a:r>
              <a:rPr sz="668" spc="67" dirty="0">
                <a:solidFill>
                  <a:srgbClr val="5E5E5E"/>
                </a:solidFill>
                <a:latin typeface="Arial"/>
                <a:cs typeface="Arial"/>
              </a:rPr>
              <a:t> </a:t>
            </a:r>
            <a:r>
              <a:rPr sz="668" spc="7" dirty="0">
                <a:solidFill>
                  <a:srgbClr val="5E5E5E"/>
                </a:solidFill>
                <a:latin typeface="Arial"/>
                <a:cs typeface="Arial"/>
              </a:rPr>
              <a:t>cents/kWh,</a:t>
            </a:r>
            <a:r>
              <a:rPr sz="668" spc="21" dirty="0">
                <a:solidFill>
                  <a:srgbClr val="5E5E5E"/>
                </a:solidFill>
                <a:latin typeface="Arial"/>
                <a:cs typeface="Arial"/>
              </a:rPr>
              <a:t> </a:t>
            </a:r>
            <a:r>
              <a:rPr sz="668" spc="7" dirty="0">
                <a:solidFill>
                  <a:srgbClr val="5E5E5E"/>
                </a:solidFill>
                <a:latin typeface="Arial"/>
                <a:cs typeface="Arial"/>
              </a:rPr>
              <a:t>$2.08/therm,</a:t>
            </a:r>
            <a:r>
              <a:rPr sz="668" spc="21" dirty="0">
                <a:solidFill>
                  <a:srgbClr val="5E5E5E"/>
                </a:solidFill>
                <a:latin typeface="Arial"/>
                <a:cs typeface="Arial"/>
              </a:rPr>
              <a:t> </a:t>
            </a:r>
            <a:r>
              <a:rPr sz="668" spc="7" dirty="0">
                <a:solidFill>
                  <a:srgbClr val="5E5E5E"/>
                </a:solidFill>
                <a:latin typeface="Arial"/>
                <a:cs typeface="Arial"/>
              </a:rPr>
              <a:t>and</a:t>
            </a:r>
            <a:r>
              <a:rPr sz="668" spc="46" dirty="0">
                <a:solidFill>
                  <a:srgbClr val="5E5E5E"/>
                </a:solidFill>
                <a:latin typeface="Arial"/>
                <a:cs typeface="Arial"/>
              </a:rPr>
              <a:t> </a:t>
            </a:r>
            <a:r>
              <a:rPr sz="668" spc="7" dirty="0">
                <a:solidFill>
                  <a:srgbClr val="5E5E5E"/>
                </a:solidFill>
                <a:latin typeface="Arial"/>
                <a:cs typeface="Arial"/>
              </a:rPr>
              <a:t>$3.62/gal</a:t>
            </a:r>
            <a:r>
              <a:rPr sz="668" spc="4" dirty="0">
                <a:solidFill>
                  <a:srgbClr val="5E5E5E"/>
                </a:solidFill>
                <a:latin typeface="Arial"/>
                <a:cs typeface="Arial"/>
              </a:rPr>
              <a:t> </a:t>
            </a:r>
            <a:r>
              <a:rPr sz="668" spc="-7" dirty="0">
                <a:solidFill>
                  <a:srgbClr val="5E5E5E"/>
                </a:solidFill>
                <a:latin typeface="Arial"/>
                <a:cs typeface="Arial"/>
              </a:rPr>
              <a:t>propane</a:t>
            </a:r>
            <a:endParaRPr sz="668">
              <a:latin typeface="Arial"/>
              <a:cs typeface="Arial"/>
            </a:endParaRPr>
          </a:p>
          <a:p>
            <a:pPr>
              <a:spcBef>
                <a:spcPts val="14"/>
              </a:spcBef>
              <a:buClr>
                <a:srgbClr val="5E5E5E"/>
              </a:buClr>
              <a:buFont typeface="Arial"/>
              <a:buAutoNum type="arabicPeriod" startAt="2"/>
            </a:pPr>
            <a:endParaRPr sz="668">
              <a:latin typeface="Arial"/>
              <a:cs typeface="Arial"/>
            </a:endParaRPr>
          </a:p>
          <a:p>
            <a:pPr marL="169212" indent="-160282">
              <a:buAutoNum type="arabicPeriod" startAt="2"/>
              <a:tabLst>
                <a:tab pos="169212" algn="l"/>
              </a:tabLst>
            </a:pPr>
            <a:r>
              <a:rPr sz="668" dirty="0">
                <a:solidFill>
                  <a:srgbClr val="5E5E5E"/>
                </a:solidFill>
                <a:latin typeface="Arial"/>
                <a:cs typeface="Arial"/>
              </a:rPr>
              <a:t>30-year</a:t>
            </a:r>
            <a:r>
              <a:rPr sz="668" spc="84" dirty="0">
                <a:solidFill>
                  <a:srgbClr val="5E5E5E"/>
                </a:solidFill>
                <a:latin typeface="Arial"/>
                <a:cs typeface="Arial"/>
              </a:rPr>
              <a:t> </a:t>
            </a:r>
            <a:r>
              <a:rPr sz="668" dirty="0">
                <a:solidFill>
                  <a:srgbClr val="5E5E5E"/>
                </a:solidFill>
                <a:latin typeface="Arial"/>
                <a:cs typeface="Arial"/>
              </a:rPr>
              <a:t>mortgage</a:t>
            </a:r>
            <a:r>
              <a:rPr sz="668" spc="98" dirty="0">
                <a:solidFill>
                  <a:srgbClr val="5E5E5E"/>
                </a:solidFill>
                <a:latin typeface="Arial"/>
                <a:cs typeface="Arial"/>
              </a:rPr>
              <a:t> </a:t>
            </a:r>
            <a:r>
              <a:rPr sz="668" dirty="0">
                <a:solidFill>
                  <a:srgbClr val="5E5E5E"/>
                </a:solidFill>
                <a:latin typeface="Arial"/>
                <a:cs typeface="Arial"/>
              </a:rPr>
              <a:t>assumes</a:t>
            </a:r>
            <a:r>
              <a:rPr sz="668" spc="77" dirty="0">
                <a:solidFill>
                  <a:srgbClr val="5E5E5E"/>
                </a:solidFill>
                <a:latin typeface="Arial"/>
                <a:cs typeface="Arial"/>
              </a:rPr>
              <a:t> </a:t>
            </a:r>
            <a:r>
              <a:rPr sz="668" dirty="0">
                <a:solidFill>
                  <a:srgbClr val="5E5E5E"/>
                </a:solidFill>
                <a:latin typeface="Arial"/>
                <a:cs typeface="Arial"/>
              </a:rPr>
              <a:t>10%</a:t>
            </a:r>
            <a:r>
              <a:rPr sz="668" spc="74" dirty="0">
                <a:solidFill>
                  <a:srgbClr val="5E5E5E"/>
                </a:solidFill>
                <a:latin typeface="Arial"/>
                <a:cs typeface="Arial"/>
              </a:rPr>
              <a:t> </a:t>
            </a:r>
            <a:r>
              <a:rPr sz="668" dirty="0">
                <a:solidFill>
                  <a:srgbClr val="5E5E5E"/>
                </a:solidFill>
                <a:latin typeface="Arial"/>
                <a:cs typeface="Arial"/>
              </a:rPr>
              <a:t>down</a:t>
            </a:r>
            <a:r>
              <a:rPr sz="668" spc="98" dirty="0">
                <a:solidFill>
                  <a:srgbClr val="5E5E5E"/>
                </a:solidFill>
                <a:latin typeface="Arial"/>
                <a:cs typeface="Arial"/>
              </a:rPr>
              <a:t> </a:t>
            </a:r>
            <a:r>
              <a:rPr sz="668" dirty="0">
                <a:solidFill>
                  <a:srgbClr val="5E5E5E"/>
                </a:solidFill>
                <a:latin typeface="Arial"/>
                <a:cs typeface="Arial"/>
              </a:rPr>
              <a:t>payment</a:t>
            </a:r>
            <a:r>
              <a:rPr sz="668" spc="67" dirty="0">
                <a:solidFill>
                  <a:srgbClr val="5E5E5E"/>
                </a:solidFill>
                <a:latin typeface="Arial"/>
                <a:cs typeface="Arial"/>
              </a:rPr>
              <a:t> </a:t>
            </a:r>
            <a:r>
              <a:rPr sz="668" dirty="0">
                <a:solidFill>
                  <a:srgbClr val="5E5E5E"/>
                </a:solidFill>
                <a:latin typeface="Arial"/>
                <a:cs typeface="Arial"/>
              </a:rPr>
              <a:t>at</a:t>
            </a:r>
            <a:r>
              <a:rPr sz="668" spc="148" dirty="0">
                <a:solidFill>
                  <a:srgbClr val="5E5E5E"/>
                </a:solidFill>
                <a:latin typeface="Arial"/>
                <a:cs typeface="Arial"/>
              </a:rPr>
              <a:t> </a:t>
            </a:r>
            <a:r>
              <a:rPr sz="668" dirty="0">
                <a:solidFill>
                  <a:srgbClr val="5E5E5E"/>
                </a:solidFill>
                <a:latin typeface="Arial"/>
                <a:cs typeface="Arial"/>
              </a:rPr>
              <a:t>6.35%</a:t>
            </a:r>
            <a:r>
              <a:rPr sz="668" spc="88" dirty="0">
                <a:solidFill>
                  <a:srgbClr val="5E5E5E"/>
                </a:solidFill>
                <a:latin typeface="Arial"/>
                <a:cs typeface="Arial"/>
              </a:rPr>
              <a:t> </a:t>
            </a:r>
            <a:r>
              <a:rPr sz="668" spc="-18" dirty="0">
                <a:solidFill>
                  <a:srgbClr val="5E5E5E"/>
                </a:solidFill>
                <a:latin typeface="Arial"/>
                <a:cs typeface="Arial"/>
              </a:rPr>
              <a:t>APR</a:t>
            </a:r>
            <a:endParaRPr sz="668">
              <a:latin typeface="Arial"/>
              <a:cs typeface="Arial"/>
            </a:endParaRPr>
          </a:p>
          <a:p>
            <a:pPr marL="169212" indent="-160282">
              <a:spcBef>
                <a:spcPts val="731"/>
              </a:spcBef>
              <a:buAutoNum type="arabicPeriod" startAt="2"/>
              <a:tabLst>
                <a:tab pos="169212" algn="l"/>
              </a:tabLst>
            </a:pPr>
            <a:r>
              <a:rPr sz="668" dirty="0">
                <a:solidFill>
                  <a:srgbClr val="5E5E5E"/>
                </a:solidFill>
                <a:latin typeface="Arial"/>
                <a:cs typeface="Arial"/>
              </a:rPr>
              <a:t>In</a:t>
            </a:r>
            <a:r>
              <a:rPr sz="668" spc="67" dirty="0">
                <a:solidFill>
                  <a:srgbClr val="5E5E5E"/>
                </a:solidFill>
                <a:latin typeface="Arial"/>
                <a:cs typeface="Arial"/>
              </a:rPr>
              <a:t> </a:t>
            </a:r>
            <a:r>
              <a:rPr sz="668" dirty="0">
                <a:solidFill>
                  <a:srgbClr val="5E5E5E"/>
                </a:solidFill>
                <a:latin typeface="Arial"/>
                <a:cs typeface="Arial"/>
              </a:rPr>
              <a:t>addition</a:t>
            </a:r>
            <a:r>
              <a:rPr sz="668" spc="67" dirty="0">
                <a:solidFill>
                  <a:srgbClr val="5E5E5E"/>
                </a:solidFill>
                <a:latin typeface="Arial"/>
                <a:cs typeface="Arial"/>
              </a:rPr>
              <a:t> </a:t>
            </a:r>
            <a:r>
              <a:rPr sz="668" dirty="0">
                <a:solidFill>
                  <a:srgbClr val="5E5E5E"/>
                </a:solidFill>
                <a:latin typeface="Arial"/>
                <a:cs typeface="Arial"/>
              </a:rPr>
              <a:t>to</a:t>
            </a:r>
            <a:r>
              <a:rPr sz="668" spc="67" dirty="0">
                <a:solidFill>
                  <a:srgbClr val="5E5E5E"/>
                </a:solidFill>
                <a:latin typeface="Arial"/>
                <a:cs typeface="Arial"/>
              </a:rPr>
              <a:t> </a:t>
            </a:r>
            <a:r>
              <a:rPr sz="668" dirty="0">
                <a:solidFill>
                  <a:srgbClr val="5E5E5E"/>
                </a:solidFill>
                <a:latin typeface="Arial"/>
                <a:cs typeface="Arial"/>
              </a:rPr>
              <a:t>the</a:t>
            </a:r>
            <a:r>
              <a:rPr sz="668" spc="67" dirty="0">
                <a:solidFill>
                  <a:srgbClr val="5E5E5E"/>
                </a:solidFill>
                <a:latin typeface="Arial"/>
                <a:cs typeface="Arial"/>
              </a:rPr>
              <a:t> </a:t>
            </a:r>
            <a:r>
              <a:rPr sz="668" dirty="0">
                <a:solidFill>
                  <a:srgbClr val="5E5E5E"/>
                </a:solidFill>
                <a:latin typeface="Arial"/>
                <a:cs typeface="Arial"/>
              </a:rPr>
              <a:t>Mass</a:t>
            </a:r>
            <a:r>
              <a:rPr sz="668" spc="116" dirty="0">
                <a:solidFill>
                  <a:srgbClr val="5E5E5E"/>
                </a:solidFill>
                <a:latin typeface="Arial"/>
                <a:cs typeface="Arial"/>
              </a:rPr>
              <a:t> </a:t>
            </a:r>
            <a:r>
              <a:rPr sz="668" dirty="0">
                <a:solidFill>
                  <a:srgbClr val="5E5E5E"/>
                </a:solidFill>
                <a:latin typeface="Arial"/>
                <a:cs typeface="Arial"/>
              </a:rPr>
              <a:t>Save</a:t>
            </a:r>
            <a:r>
              <a:rPr sz="668" spc="56" dirty="0">
                <a:solidFill>
                  <a:srgbClr val="5E5E5E"/>
                </a:solidFill>
                <a:latin typeface="Arial"/>
                <a:cs typeface="Arial"/>
              </a:rPr>
              <a:t> </a:t>
            </a:r>
            <a:r>
              <a:rPr sz="668" dirty="0">
                <a:solidFill>
                  <a:srgbClr val="5E5E5E"/>
                </a:solidFill>
                <a:latin typeface="Arial"/>
                <a:cs typeface="Arial"/>
              </a:rPr>
              <a:t>®</a:t>
            </a:r>
            <a:r>
              <a:rPr sz="668" spc="39" dirty="0">
                <a:solidFill>
                  <a:srgbClr val="5E5E5E"/>
                </a:solidFill>
                <a:latin typeface="Arial"/>
                <a:cs typeface="Arial"/>
              </a:rPr>
              <a:t> </a:t>
            </a:r>
            <a:r>
              <a:rPr sz="668" dirty="0">
                <a:solidFill>
                  <a:srgbClr val="5E5E5E"/>
                </a:solidFill>
                <a:latin typeface="Arial"/>
                <a:cs typeface="Arial"/>
              </a:rPr>
              <a:t>rebates,</a:t>
            </a:r>
            <a:r>
              <a:rPr sz="668" spc="49" dirty="0">
                <a:solidFill>
                  <a:srgbClr val="5E5E5E"/>
                </a:solidFill>
                <a:latin typeface="Arial"/>
                <a:cs typeface="Arial"/>
              </a:rPr>
              <a:t> </a:t>
            </a:r>
            <a:r>
              <a:rPr sz="668" dirty="0">
                <a:solidFill>
                  <a:srgbClr val="5E5E5E"/>
                </a:solidFill>
                <a:latin typeface="Arial"/>
                <a:cs typeface="Arial"/>
              </a:rPr>
              <a:t>projects</a:t>
            </a:r>
            <a:r>
              <a:rPr sz="668" spc="49" dirty="0">
                <a:solidFill>
                  <a:srgbClr val="5E5E5E"/>
                </a:solidFill>
                <a:latin typeface="Arial"/>
                <a:cs typeface="Arial"/>
              </a:rPr>
              <a:t> </a:t>
            </a:r>
            <a:r>
              <a:rPr sz="668" dirty="0">
                <a:solidFill>
                  <a:srgbClr val="5E5E5E"/>
                </a:solidFill>
                <a:latin typeface="Arial"/>
                <a:cs typeface="Arial"/>
              </a:rPr>
              <a:t>may</a:t>
            </a:r>
            <a:r>
              <a:rPr sz="668" spc="49" dirty="0">
                <a:solidFill>
                  <a:srgbClr val="5E5E5E"/>
                </a:solidFill>
                <a:latin typeface="Arial"/>
                <a:cs typeface="Arial"/>
              </a:rPr>
              <a:t> </a:t>
            </a:r>
            <a:r>
              <a:rPr sz="668" dirty="0">
                <a:solidFill>
                  <a:srgbClr val="5E5E5E"/>
                </a:solidFill>
                <a:latin typeface="Arial"/>
                <a:cs typeface="Arial"/>
              </a:rPr>
              <a:t>be</a:t>
            </a:r>
            <a:r>
              <a:rPr sz="668" spc="98" dirty="0">
                <a:solidFill>
                  <a:srgbClr val="5E5E5E"/>
                </a:solidFill>
                <a:latin typeface="Arial"/>
                <a:cs typeface="Arial"/>
              </a:rPr>
              <a:t> </a:t>
            </a:r>
            <a:r>
              <a:rPr sz="668" dirty="0">
                <a:solidFill>
                  <a:srgbClr val="5E5E5E"/>
                </a:solidFill>
                <a:latin typeface="Arial"/>
                <a:cs typeface="Arial"/>
              </a:rPr>
              <a:t>eligible</a:t>
            </a:r>
            <a:r>
              <a:rPr sz="668" spc="67" dirty="0">
                <a:solidFill>
                  <a:srgbClr val="5E5E5E"/>
                </a:solidFill>
                <a:latin typeface="Arial"/>
                <a:cs typeface="Arial"/>
              </a:rPr>
              <a:t> </a:t>
            </a:r>
            <a:r>
              <a:rPr sz="668" dirty="0">
                <a:solidFill>
                  <a:srgbClr val="5E5E5E"/>
                </a:solidFill>
                <a:latin typeface="Arial"/>
                <a:cs typeface="Arial"/>
              </a:rPr>
              <a:t>for</a:t>
            </a:r>
            <a:r>
              <a:rPr sz="668" spc="60" dirty="0">
                <a:solidFill>
                  <a:srgbClr val="5E5E5E"/>
                </a:solidFill>
                <a:latin typeface="Arial"/>
                <a:cs typeface="Arial"/>
              </a:rPr>
              <a:t> </a:t>
            </a:r>
            <a:r>
              <a:rPr sz="668" dirty="0">
                <a:solidFill>
                  <a:srgbClr val="5E5E5E"/>
                </a:solidFill>
                <a:latin typeface="Arial"/>
                <a:cs typeface="Arial"/>
              </a:rPr>
              <a:t>$2,500/unit</a:t>
            </a:r>
            <a:r>
              <a:rPr sz="668" spc="91" dirty="0">
                <a:solidFill>
                  <a:srgbClr val="5E5E5E"/>
                </a:solidFill>
                <a:latin typeface="Arial"/>
                <a:cs typeface="Arial"/>
              </a:rPr>
              <a:t> </a:t>
            </a:r>
            <a:r>
              <a:rPr sz="668" dirty="0">
                <a:solidFill>
                  <a:srgbClr val="5E5E5E"/>
                </a:solidFill>
                <a:latin typeface="Arial"/>
                <a:cs typeface="Arial"/>
              </a:rPr>
              <a:t>rebate</a:t>
            </a:r>
            <a:r>
              <a:rPr sz="668" spc="67" dirty="0">
                <a:solidFill>
                  <a:srgbClr val="5E5E5E"/>
                </a:solidFill>
                <a:latin typeface="Arial"/>
                <a:cs typeface="Arial"/>
              </a:rPr>
              <a:t> </a:t>
            </a:r>
            <a:r>
              <a:rPr sz="668" dirty="0">
                <a:solidFill>
                  <a:srgbClr val="5E5E5E"/>
                </a:solidFill>
                <a:latin typeface="Arial"/>
                <a:cs typeface="Arial"/>
              </a:rPr>
              <a:t>as</a:t>
            </a:r>
            <a:r>
              <a:rPr sz="668" spc="116" dirty="0">
                <a:solidFill>
                  <a:srgbClr val="5E5E5E"/>
                </a:solidFill>
                <a:latin typeface="Arial"/>
                <a:cs typeface="Arial"/>
              </a:rPr>
              <a:t> </a:t>
            </a:r>
            <a:r>
              <a:rPr sz="668" dirty="0">
                <a:solidFill>
                  <a:srgbClr val="5E5E5E"/>
                </a:solidFill>
                <a:latin typeface="Arial"/>
                <a:cs typeface="Arial"/>
              </a:rPr>
              <a:t>part</a:t>
            </a:r>
            <a:r>
              <a:rPr sz="668" spc="39" dirty="0">
                <a:solidFill>
                  <a:srgbClr val="5E5E5E"/>
                </a:solidFill>
                <a:latin typeface="Arial"/>
                <a:cs typeface="Arial"/>
              </a:rPr>
              <a:t> </a:t>
            </a:r>
            <a:r>
              <a:rPr sz="668" dirty="0">
                <a:solidFill>
                  <a:srgbClr val="5E5E5E"/>
                </a:solidFill>
                <a:latin typeface="Arial"/>
                <a:cs typeface="Arial"/>
              </a:rPr>
              <a:t>of</a:t>
            </a:r>
            <a:r>
              <a:rPr sz="668" spc="42" dirty="0">
                <a:solidFill>
                  <a:srgbClr val="5E5E5E"/>
                </a:solidFill>
                <a:latin typeface="Arial"/>
                <a:cs typeface="Arial"/>
              </a:rPr>
              <a:t> </a:t>
            </a:r>
            <a:r>
              <a:rPr sz="668" dirty="0">
                <a:solidFill>
                  <a:srgbClr val="5E5E5E"/>
                </a:solidFill>
                <a:latin typeface="Arial"/>
                <a:cs typeface="Arial"/>
              </a:rPr>
              <a:t>the</a:t>
            </a:r>
            <a:r>
              <a:rPr sz="668" spc="67" dirty="0">
                <a:solidFill>
                  <a:srgbClr val="5E5E5E"/>
                </a:solidFill>
                <a:latin typeface="Arial"/>
                <a:cs typeface="Arial"/>
              </a:rPr>
              <a:t> </a:t>
            </a:r>
            <a:r>
              <a:rPr sz="668" dirty="0">
                <a:solidFill>
                  <a:srgbClr val="5E5E5E"/>
                </a:solidFill>
                <a:latin typeface="Arial"/>
                <a:cs typeface="Arial"/>
              </a:rPr>
              <a:t>45L</a:t>
            </a:r>
            <a:r>
              <a:rPr sz="668" spc="67" dirty="0">
                <a:solidFill>
                  <a:srgbClr val="5E5E5E"/>
                </a:solidFill>
                <a:latin typeface="Arial"/>
                <a:cs typeface="Arial"/>
              </a:rPr>
              <a:t> </a:t>
            </a:r>
            <a:r>
              <a:rPr sz="668" dirty="0">
                <a:solidFill>
                  <a:srgbClr val="5E5E5E"/>
                </a:solidFill>
                <a:latin typeface="Arial"/>
                <a:cs typeface="Arial"/>
              </a:rPr>
              <a:t>Federal</a:t>
            </a:r>
            <a:r>
              <a:rPr sz="668" spc="21" dirty="0">
                <a:solidFill>
                  <a:srgbClr val="5E5E5E"/>
                </a:solidFill>
                <a:latin typeface="Arial"/>
                <a:cs typeface="Arial"/>
              </a:rPr>
              <a:t> </a:t>
            </a:r>
            <a:r>
              <a:rPr sz="668" dirty="0">
                <a:solidFill>
                  <a:srgbClr val="5E5E5E"/>
                </a:solidFill>
                <a:latin typeface="Arial"/>
                <a:cs typeface="Arial"/>
              </a:rPr>
              <a:t>Tax</a:t>
            </a:r>
            <a:r>
              <a:rPr sz="668" spc="49" dirty="0">
                <a:solidFill>
                  <a:srgbClr val="5E5E5E"/>
                </a:solidFill>
                <a:latin typeface="Arial"/>
                <a:cs typeface="Arial"/>
              </a:rPr>
              <a:t> </a:t>
            </a:r>
            <a:r>
              <a:rPr sz="668" spc="-7" dirty="0">
                <a:solidFill>
                  <a:srgbClr val="5E5E5E"/>
                </a:solidFill>
                <a:latin typeface="Arial"/>
                <a:cs typeface="Arial"/>
              </a:rPr>
              <a:t>Credit.</a:t>
            </a:r>
            <a:endParaRPr sz="668">
              <a:latin typeface="Arial"/>
              <a:cs typeface="Arial"/>
            </a:endParaRPr>
          </a:p>
          <a:p>
            <a:pPr marL="169658">
              <a:spcBef>
                <a:spcPts val="42"/>
              </a:spcBef>
            </a:pPr>
            <a:r>
              <a:rPr sz="668" dirty="0">
                <a:solidFill>
                  <a:srgbClr val="5E5E5E"/>
                </a:solidFill>
                <a:latin typeface="Arial"/>
                <a:cs typeface="Arial"/>
              </a:rPr>
              <a:t>Additionally,</a:t>
            </a:r>
            <a:r>
              <a:rPr sz="668" spc="67" dirty="0">
                <a:solidFill>
                  <a:srgbClr val="5E5E5E"/>
                </a:solidFill>
                <a:latin typeface="Arial"/>
                <a:cs typeface="Arial"/>
              </a:rPr>
              <a:t> </a:t>
            </a:r>
            <a:r>
              <a:rPr sz="668" dirty="0">
                <a:solidFill>
                  <a:srgbClr val="5E5E5E"/>
                </a:solidFill>
                <a:latin typeface="Arial"/>
                <a:cs typeface="Arial"/>
              </a:rPr>
              <a:t>projects</a:t>
            </a:r>
            <a:r>
              <a:rPr sz="668" spc="53" dirty="0">
                <a:solidFill>
                  <a:srgbClr val="5E5E5E"/>
                </a:solidFill>
                <a:latin typeface="Arial"/>
                <a:cs typeface="Arial"/>
              </a:rPr>
              <a:t> </a:t>
            </a:r>
            <a:r>
              <a:rPr sz="668" dirty="0">
                <a:solidFill>
                  <a:srgbClr val="5E5E5E"/>
                </a:solidFill>
                <a:latin typeface="Arial"/>
                <a:cs typeface="Arial"/>
              </a:rPr>
              <a:t>with</a:t>
            </a:r>
            <a:r>
              <a:rPr sz="668" spc="74" dirty="0">
                <a:solidFill>
                  <a:srgbClr val="5E5E5E"/>
                </a:solidFill>
                <a:latin typeface="Arial"/>
                <a:cs typeface="Arial"/>
              </a:rPr>
              <a:t> </a:t>
            </a:r>
            <a:r>
              <a:rPr sz="668" dirty="0">
                <a:solidFill>
                  <a:srgbClr val="5E5E5E"/>
                </a:solidFill>
                <a:latin typeface="Arial"/>
                <a:cs typeface="Arial"/>
              </a:rPr>
              <a:t>ASHPs</a:t>
            </a:r>
            <a:r>
              <a:rPr sz="668" spc="56" dirty="0">
                <a:solidFill>
                  <a:srgbClr val="5E5E5E"/>
                </a:solidFill>
                <a:latin typeface="Arial"/>
                <a:cs typeface="Arial"/>
              </a:rPr>
              <a:t> </a:t>
            </a:r>
            <a:r>
              <a:rPr sz="668" dirty="0">
                <a:solidFill>
                  <a:srgbClr val="5E5E5E"/>
                </a:solidFill>
                <a:latin typeface="Arial"/>
                <a:cs typeface="Arial"/>
              </a:rPr>
              <a:t>may</a:t>
            </a:r>
            <a:r>
              <a:rPr sz="668" spc="123" dirty="0">
                <a:solidFill>
                  <a:srgbClr val="5E5E5E"/>
                </a:solidFill>
                <a:latin typeface="Arial"/>
                <a:cs typeface="Arial"/>
              </a:rPr>
              <a:t> </a:t>
            </a:r>
            <a:r>
              <a:rPr sz="668" dirty="0">
                <a:solidFill>
                  <a:srgbClr val="5E5E5E"/>
                </a:solidFill>
                <a:latin typeface="Arial"/>
                <a:cs typeface="Arial"/>
              </a:rPr>
              <a:t>be</a:t>
            </a:r>
            <a:r>
              <a:rPr sz="668" spc="70" dirty="0">
                <a:solidFill>
                  <a:srgbClr val="5E5E5E"/>
                </a:solidFill>
                <a:latin typeface="Arial"/>
                <a:cs typeface="Arial"/>
              </a:rPr>
              <a:t> </a:t>
            </a:r>
            <a:r>
              <a:rPr sz="668" dirty="0">
                <a:solidFill>
                  <a:srgbClr val="5E5E5E"/>
                </a:solidFill>
                <a:latin typeface="Arial"/>
                <a:cs typeface="Arial"/>
              </a:rPr>
              <a:t>eligible</a:t>
            </a:r>
            <a:r>
              <a:rPr sz="668" spc="74" dirty="0">
                <a:solidFill>
                  <a:srgbClr val="5E5E5E"/>
                </a:solidFill>
                <a:latin typeface="Arial"/>
                <a:cs typeface="Arial"/>
              </a:rPr>
              <a:t> </a:t>
            </a:r>
            <a:r>
              <a:rPr sz="668" dirty="0">
                <a:solidFill>
                  <a:srgbClr val="5E5E5E"/>
                </a:solidFill>
                <a:latin typeface="Arial"/>
                <a:cs typeface="Arial"/>
              </a:rPr>
              <a:t>for</a:t>
            </a:r>
            <a:r>
              <a:rPr sz="668" spc="63" dirty="0">
                <a:solidFill>
                  <a:srgbClr val="5E5E5E"/>
                </a:solidFill>
                <a:latin typeface="Arial"/>
                <a:cs typeface="Arial"/>
              </a:rPr>
              <a:t> </a:t>
            </a:r>
            <a:r>
              <a:rPr sz="668" dirty="0">
                <a:solidFill>
                  <a:srgbClr val="5E5E5E"/>
                </a:solidFill>
                <a:latin typeface="Arial"/>
                <a:cs typeface="Arial"/>
              </a:rPr>
              <a:t>a</a:t>
            </a:r>
            <a:r>
              <a:rPr sz="668" spc="74" dirty="0">
                <a:solidFill>
                  <a:srgbClr val="5E5E5E"/>
                </a:solidFill>
                <a:latin typeface="Arial"/>
                <a:cs typeface="Arial"/>
              </a:rPr>
              <a:t> </a:t>
            </a:r>
            <a:r>
              <a:rPr sz="668" dirty="0">
                <a:solidFill>
                  <a:srgbClr val="5E5E5E"/>
                </a:solidFill>
                <a:latin typeface="Arial"/>
                <a:cs typeface="Arial"/>
              </a:rPr>
              <a:t>Federal</a:t>
            </a:r>
            <a:r>
              <a:rPr sz="668" spc="95" dirty="0">
                <a:solidFill>
                  <a:srgbClr val="5E5E5E"/>
                </a:solidFill>
                <a:latin typeface="Arial"/>
                <a:cs typeface="Arial"/>
              </a:rPr>
              <a:t> </a:t>
            </a:r>
            <a:r>
              <a:rPr sz="668" dirty="0">
                <a:solidFill>
                  <a:srgbClr val="5E5E5E"/>
                </a:solidFill>
                <a:latin typeface="Arial"/>
                <a:cs typeface="Arial"/>
              </a:rPr>
              <a:t>30%</a:t>
            </a:r>
            <a:r>
              <a:rPr sz="668" spc="49" dirty="0">
                <a:solidFill>
                  <a:srgbClr val="5E5E5E"/>
                </a:solidFill>
                <a:latin typeface="Arial"/>
                <a:cs typeface="Arial"/>
              </a:rPr>
              <a:t> </a:t>
            </a:r>
            <a:r>
              <a:rPr sz="668" dirty="0">
                <a:solidFill>
                  <a:srgbClr val="5E5E5E"/>
                </a:solidFill>
                <a:latin typeface="Arial"/>
                <a:cs typeface="Arial"/>
              </a:rPr>
              <a:t>Tax</a:t>
            </a:r>
            <a:r>
              <a:rPr sz="668" spc="-28" dirty="0">
                <a:solidFill>
                  <a:srgbClr val="5E5E5E"/>
                </a:solidFill>
                <a:latin typeface="Arial"/>
                <a:cs typeface="Arial"/>
              </a:rPr>
              <a:t> </a:t>
            </a:r>
            <a:r>
              <a:rPr sz="668" dirty="0">
                <a:solidFill>
                  <a:srgbClr val="5E5E5E"/>
                </a:solidFill>
                <a:latin typeface="Arial"/>
                <a:cs typeface="Arial"/>
              </a:rPr>
              <a:t>Credit</a:t>
            </a:r>
            <a:r>
              <a:rPr sz="668" spc="42" dirty="0">
                <a:solidFill>
                  <a:srgbClr val="5E5E5E"/>
                </a:solidFill>
                <a:latin typeface="Arial"/>
                <a:cs typeface="Arial"/>
              </a:rPr>
              <a:t> </a:t>
            </a:r>
            <a:r>
              <a:rPr sz="668" dirty="0">
                <a:solidFill>
                  <a:srgbClr val="5E5E5E"/>
                </a:solidFill>
                <a:latin typeface="Arial"/>
                <a:cs typeface="Arial"/>
              </a:rPr>
              <a:t>of</a:t>
            </a:r>
            <a:r>
              <a:rPr sz="668" spc="109" dirty="0">
                <a:solidFill>
                  <a:srgbClr val="5E5E5E"/>
                </a:solidFill>
                <a:latin typeface="Arial"/>
                <a:cs typeface="Arial"/>
              </a:rPr>
              <a:t> </a:t>
            </a:r>
            <a:r>
              <a:rPr sz="668" dirty="0">
                <a:solidFill>
                  <a:srgbClr val="5E5E5E"/>
                </a:solidFill>
                <a:latin typeface="Arial"/>
                <a:cs typeface="Arial"/>
              </a:rPr>
              <a:t>the</a:t>
            </a:r>
            <a:r>
              <a:rPr sz="668" spc="67" dirty="0">
                <a:solidFill>
                  <a:srgbClr val="5E5E5E"/>
                </a:solidFill>
                <a:latin typeface="Arial"/>
                <a:cs typeface="Arial"/>
              </a:rPr>
              <a:t> </a:t>
            </a:r>
            <a:r>
              <a:rPr sz="668" dirty="0">
                <a:solidFill>
                  <a:srgbClr val="5E5E5E"/>
                </a:solidFill>
                <a:latin typeface="Arial"/>
                <a:cs typeface="Arial"/>
              </a:rPr>
              <a:t>ASHP</a:t>
            </a:r>
            <a:r>
              <a:rPr sz="668" spc="105" dirty="0">
                <a:solidFill>
                  <a:srgbClr val="5E5E5E"/>
                </a:solidFill>
                <a:latin typeface="Arial"/>
                <a:cs typeface="Arial"/>
              </a:rPr>
              <a:t> </a:t>
            </a:r>
            <a:r>
              <a:rPr sz="668" dirty="0">
                <a:solidFill>
                  <a:srgbClr val="5E5E5E"/>
                </a:solidFill>
                <a:latin typeface="Arial"/>
                <a:cs typeface="Arial"/>
              </a:rPr>
              <a:t>install,</a:t>
            </a:r>
            <a:r>
              <a:rPr sz="668" spc="42" dirty="0">
                <a:solidFill>
                  <a:srgbClr val="5E5E5E"/>
                </a:solidFill>
                <a:latin typeface="Arial"/>
                <a:cs typeface="Arial"/>
              </a:rPr>
              <a:t> </a:t>
            </a:r>
            <a:r>
              <a:rPr sz="668" dirty="0">
                <a:solidFill>
                  <a:srgbClr val="5E5E5E"/>
                </a:solidFill>
                <a:latin typeface="Arial"/>
                <a:cs typeface="Arial"/>
              </a:rPr>
              <a:t>up</a:t>
            </a:r>
            <a:r>
              <a:rPr sz="668" spc="67" dirty="0">
                <a:solidFill>
                  <a:srgbClr val="5E5E5E"/>
                </a:solidFill>
                <a:latin typeface="Arial"/>
                <a:cs typeface="Arial"/>
              </a:rPr>
              <a:t> </a:t>
            </a:r>
            <a:r>
              <a:rPr sz="668" dirty="0">
                <a:solidFill>
                  <a:srgbClr val="5E5E5E"/>
                </a:solidFill>
                <a:latin typeface="Arial"/>
                <a:cs typeface="Arial"/>
              </a:rPr>
              <a:t>to</a:t>
            </a:r>
            <a:r>
              <a:rPr sz="668" spc="67" dirty="0">
                <a:solidFill>
                  <a:srgbClr val="5E5E5E"/>
                </a:solidFill>
                <a:latin typeface="Arial"/>
                <a:cs typeface="Arial"/>
              </a:rPr>
              <a:t> </a:t>
            </a:r>
            <a:r>
              <a:rPr sz="668" spc="-7" dirty="0">
                <a:solidFill>
                  <a:srgbClr val="5E5E5E"/>
                </a:solidFill>
                <a:latin typeface="Arial"/>
                <a:cs typeface="Arial"/>
              </a:rPr>
              <a:t>$2,000.</a:t>
            </a:r>
            <a:endParaRPr sz="668">
              <a:latin typeface="Arial"/>
              <a:cs typeface="Arial"/>
            </a:endParaRPr>
          </a:p>
          <a:p>
            <a:pPr marL="169658" marR="3572" indent="-160729">
              <a:lnSpc>
                <a:spcPct val="105500"/>
              </a:lnSpc>
              <a:spcBef>
                <a:spcPts val="686"/>
              </a:spcBef>
              <a:buAutoNum type="arabicPeriod" startAt="5"/>
              <a:tabLst>
                <a:tab pos="169658" algn="l"/>
              </a:tabLst>
            </a:pPr>
            <a:r>
              <a:rPr sz="668" dirty="0">
                <a:solidFill>
                  <a:srgbClr val="5E5E5E"/>
                </a:solidFill>
                <a:latin typeface="Arial"/>
                <a:cs typeface="Arial"/>
              </a:rPr>
              <a:t>Mass</a:t>
            </a:r>
            <a:r>
              <a:rPr sz="668" spc="63" dirty="0">
                <a:solidFill>
                  <a:srgbClr val="5E5E5E"/>
                </a:solidFill>
                <a:latin typeface="Arial"/>
                <a:cs typeface="Arial"/>
              </a:rPr>
              <a:t> </a:t>
            </a:r>
            <a:r>
              <a:rPr sz="668" dirty="0">
                <a:solidFill>
                  <a:srgbClr val="5E5E5E"/>
                </a:solidFill>
                <a:latin typeface="Arial"/>
                <a:cs typeface="Arial"/>
              </a:rPr>
              <a:t>Save</a:t>
            </a:r>
            <a:r>
              <a:rPr sz="668" spc="91" dirty="0">
                <a:solidFill>
                  <a:srgbClr val="5E5E5E"/>
                </a:solidFill>
                <a:latin typeface="Arial"/>
                <a:cs typeface="Arial"/>
              </a:rPr>
              <a:t> </a:t>
            </a:r>
            <a:r>
              <a:rPr sz="668" dirty="0">
                <a:solidFill>
                  <a:srgbClr val="5E5E5E"/>
                </a:solidFill>
                <a:latin typeface="Arial"/>
                <a:cs typeface="Arial"/>
              </a:rPr>
              <a:t>Incentives</a:t>
            </a:r>
            <a:r>
              <a:rPr sz="668" spc="141" dirty="0">
                <a:solidFill>
                  <a:srgbClr val="5E5E5E"/>
                </a:solidFill>
                <a:latin typeface="Arial"/>
                <a:cs typeface="Arial"/>
              </a:rPr>
              <a:t> </a:t>
            </a:r>
            <a:r>
              <a:rPr sz="668" dirty="0">
                <a:solidFill>
                  <a:srgbClr val="5E5E5E"/>
                </a:solidFill>
                <a:latin typeface="Arial"/>
                <a:cs typeface="Arial"/>
              </a:rPr>
              <a:t>are</a:t>
            </a:r>
            <a:r>
              <a:rPr sz="668" spc="91" dirty="0">
                <a:solidFill>
                  <a:srgbClr val="5E5E5E"/>
                </a:solidFill>
                <a:latin typeface="Arial"/>
                <a:cs typeface="Arial"/>
              </a:rPr>
              <a:t> </a:t>
            </a:r>
            <a:r>
              <a:rPr sz="668" dirty="0">
                <a:solidFill>
                  <a:srgbClr val="5E5E5E"/>
                </a:solidFill>
                <a:latin typeface="Arial"/>
                <a:cs typeface="Arial"/>
              </a:rPr>
              <a:t>not</a:t>
            </a:r>
            <a:r>
              <a:rPr sz="668" spc="56" dirty="0">
                <a:solidFill>
                  <a:srgbClr val="5E5E5E"/>
                </a:solidFill>
                <a:latin typeface="Arial"/>
                <a:cs typeface="Arial"/>
              </a:rPr>
              <a:t> </a:t>
            </a:r>
            <a:r>
              <a:rPr sz="668" dirty="0">
                <a:solidFill>
                  <a:srgbClr val="5E5E5E"/>
                </a:solidFill>
                <a:latin typeface="Arial"/>
                <a:cs typeface="Arial"/>
              </a:rPr>
              <a:t>available</a:t>
            </a:r>
            <a:r>
              <a:rPr sz="668" spc="91" dirty="0">
                <a:solidFill>
                  <a:srgbClr val="5E5E5E"/>
                </a:solidFill>
                <a:latin typeface="Arial"/>
                <a:cs typeface="Arial"/>
              </a:rPr>
              <a:t> </a:t>
            </a:r>
            <a:r>
              <a:rPr sz="668" dirty="0">
                <a:solidFill>
                  <a:srgbClr val="5E5E5E"/>
                </a:solidFill>
                <a:latin typeface="Arial"/>
                <a:cs typeface="Arial"/>
              </a:rPr>
              <a:t>in</a:t>
            </a:r>
            <a:r>
              <a:rPr sz="668" spc="91" dirty="0">
                <a:solidFill>
                  <a:srgbClr val="5E5E5E"/>
                </a:solidFill>
                <a:latin typeface="Arial"/>
                <a:cs typeface="Arial"/>
              </a:rPr>
              <a:t> </a:t>
            </a:r>
            <a:r>
              <a:rPr sz="668" dirty="0">
                <a:solidFill>
                  <a:srgbClr val="5E5E5E"/>
                </a:solidFill>
                <a:latin typeface="Arial"/>
                <a:cs typeface="Arial"/>
              </a:rPr>
              <a:t>communities</a:t>
            </a:r>
            <a:r>
              <a:rPr sz="668" spc="137" dirty="0">
                <a:solidFill>
                  <a:srgbClr val="5E5E5E"/>
                </a:solidFill>
                <a:latin typeface="Arial"/>
                <a:cs typeface="Arial"/>
              </a:rPr>
              <a:t> </a:t>
            </a:r>
            <a:r>
              <a:rPr sz="668" dirty="0">
                <a:solidFill>
                  <a:srgbClr val="5E5E5E"/>
                </a:solidFill>
                <a:latin typeface="Arial"/>
                <a:cs typeface="Arial"/>
              </a:rPr>
              <a:t>with</a:t>
            </a:r>
            <a:r>
              <a:rPr sz="668" spc="88" dirty="0">
                <a:solidFill>
                  <a:srgbClr val="5E5E5E"/>
                </a:solidFill>
                <a:latin typeface="Arial"/>
                <a:cs typeface="Arial"/>
              </a:rPr>
              <a:t> </a:t>
            </a:r>
            <a:r>
              <a:rPr sz="668" dirty="0">
                <a:solidFill>
                  <a:srgbClr val="5E5E5E"/>
                </a:solidFill>
                <a:latin typeface="Arial"/>
                <a:cs typeface="Arial"/>
              </a:rPr>
              <a:t>municipal</a:t>
            </a:r>
            <a:r>
              <a:rPr sz="668" spc="109" dirty="0">
                <a:solidFill>
                  <a:srgbClr val="5E5E5E"/>
                </a:solidFill>
                <a:latin typeface="Arial"/>
                <a:cs typeface="Arial"/>
              </a:rPr>
              <a:t> </a:t>
            </a:r>
            <a:r>
              <a:rPr sz="668" dirty="0">
                <a:solidFill>
                  <a:srgbClr val="5E5E5E"/>
                </a:solidFill>
                <a:latin typeface="Arial"/>
                <a:cs typeface="Arial"/>
              </a:rPr>
              <a:t>light</a:t>
            </a:r>
            <a:r>
              <a:rPr sz="668" spc="56" dirty="0">
                <a:solidFill>
                  <a:srgbClr val="5E5E5E"/>
                </a:solidFill>
                <a:latin typeface="Arial"/>
                <a:cs typeface="Arial"/>
              </a:rPr>
              <a:t> </a:t>
            </a:r>
            <a:r>
              <a:rPr sz="668" dirty="0">
                <a:solidFill>
                  <a:srgbClr val="5E5E5E"/>
                </a:solidFill>
                <a:latin typeface="Arial"/>
                <a:cs typeface="Arial"/>
              </a:rPr>
              <a:t>plans,</a:t>
            </a:r>
            <a:r>
              <a:rPr sz="668" spc="60" dirty="0">
                <a:solidFill>
                  <a:srgbClr val="5E5E5E"/>
                </a:solidFill>
                <a:latin typeface="Arial"/>
                <a:cs typeface="Arial"/>
              </a:rPr>
              <a:t> </a:t>
            </a:r>
            <a:r>
              <a:rPr sz="668" dirty="0">
                <a:solidFill>
                  <a:srgbClr val="5E5E5E"/>
                </a:solidFill>
                <a:latin typeface="Arial"/>
                <a:cs typeface="Arial"/>
              </a:rPr>
              <a:t>which</a:t>
            </a:r>
            <a:r>
              <a:rPr sz="668" spc="84" dirty="0">
                <a:solidFill>
                  <a:srgbClr val="5E5E5E"/>
                </a:solidFill>
                <a:latin typeface="Arial"/>
                <a:cs typeface="Arial"/>
              </a:rPr>
              <a:t> </a:t>
            </a:r>
            <a:r>
              <a:rPr sz="668" dirty="0">
                <a:solidFill>
                  <a:srgbClr val="5E5E5E"/>
                </a:solidFill>
                <a:latin typeface="Arial"/>
                <a:cs typeface="Arial"/>
              </a:rPr>
              <a:t>are</a:t>
            </a:r>
            <a:r>
              <a:rPr sz="668" spc="91" dirty="0">
                <a:solidFill>
                  <a:srgbClr val="5E5E5E"/>
                </a:solidFill>
                <a:latin typeface="Arial"/>
                <a:cs typeface="Arial"/>
              </a:rPr>
              <a:t> </a:t>
            </a:r>
            <a:r>
              <a:rPr sz="668" dirty="0">
                <a:solidFill>
                  <a:srgbClr val="5E5E5E"/>
                </a:solidFill>
                <a:latin typeface="Arial"/>
                <a:cs typeface="Arial"/>
              </a:rPr>
              <a:t>locally</a:t>
            </a:r>
            <a:r>
              <a:rPr sz="668" spc="67" dirty="0">
                <a:solidFill>
                  <a:srgbClr val="5E5E5E"/>
                </a:solidFill>
                <a:latin typeface="Arial"/>
                <a:cs typeface="Arial"/>
              </a:rPr>
              <a:t> </a:t>
            </a:r>
            <a:r>
              <a:rPr sz="668" dirty="0">
                <a:solidFill>
                  <a:srgbClr val="5E5E5E"/>
                </a:solidFill>
                <a:latin typeface="Arial"/>
                <a:cs typeface="Arial"/>
              </a:rPr>
              <a:t>owned</a:t>
            </a:r>
            <a:r>
              <a:rPr sz="668" spc="84" dirty="0">
                <a:solidFill>
                  <a:srgbClr val="5E5E5E"/>
                </a:solidFill>
                <a:latin typeface="Arial"/>
                <a:cs typeface="Arial"/>
              </a:rPr>
              <a:t> </a:t>
            </a:r>
            <a:r>
              <a:rPr sz="668" dirty="0">
                <a:solidFill>
                  <a:srgbClr val="5E5E5E"/>
                </a:solidFill>
                <a:latin typeface="Arial"/>
                <a:cs typeface="Arial"/>
              </a:rPr>
              <a:t>utilities</a:t>
            </a:r>
            <a:r>
              <a:rPr sz="668" spc="67" dirty="0">
                <a:solidFill>
                  <a:srgbClr val="5E5E5E"/>
                </a:solidFill>
                <a:latin typeface="Arial"/>
                <a:cs typeface="Arial"/>
              </a:rPr>
              <a:t> </a:t>
            </a:r>
            <a:r>
              <a:rPr sz="668" dirty="0">
                <a:solidFill>
                  <a:srgbClr val="5E5E5E"/>
                </a:solidFill>
                <a:latin typeface="Arial"/>
                <a:cs typeface="Arial"/>
              </a:rPr>
              <a:t>which</a:t>
            </a:r>
            <a:r>
              <a:rPr sz="668" spc="88" dirty="0">
                <a:solidFill>
                  <a:srgbClr val="5E5E5E"/>
                </a:solidFill>
                <a:latin typeface="Arial"/>
                <a:cs typeface="Arial"/>
              </a:rPr>
              <a:t> </a:t>
            </a:r>
            <a:r>
              <a:rPr sz="668" dirty="0">
                <a:solidFill>
                  <a:srgbClr val="5E5E5E"/>
                </a:solidFill>
                <a:latin typeface="Arial"/>
                <a:cs typeface="Arial"/>
              </a:rPr>
              <a:t>represent</a:t>
            </a:r>
            <a:r>
              <a:rPr sz="668" spc="56" dirty="0">
                <a:solidFill>
                  <a:srgbClr val="5E5E5E"/>
                </a:solidFill>
                <a:latin typeface="Arial"/>
                <a:cs typeface="Arial"/>
              </a:rPr>
              <a:t> </a:t>
            </a:r>
            <a:r>
              <a:rPr sz="668" spc="-18" dirty="0">
                <a:solidFill>
                  <a:srgbClr val="5E5E5E"/>
                </a:solidFill>
                <a:latin typeface="Arial"/>
                <a:cs typeface="Arial"/>
              </a:rPr>
              <a:t>52 </a:t>
            </a:r>
            <a:r>
              <a:rPr sz="668" dirty="0">
                <a:solidFill>
                  <a:srgbClr val="5E5E5E"/>
                </a:solidFill>
                <a:latin typeface="Arial"/>
                <a:cs typeface="Arial"/>
              </a:rPr>
              <a:t>towns</a:t>
            </a:r>
            <a:r>
              <a:rPr sz="668" spc="46" dirty="0">
                <a:solidFill>
                  <a:srgbClr val="5E5E5E"/>
                </a:solidFill>
                <a:latin typeface="Arial"/>
                <a:cs typeface="Arial"/>
              </a:rPr>
              <a:t> </a:t>
            </a:r>
            <a:r>
              <a:rPr sz="668" dirty="0">
                <a:solidFill>
                  <a:srgbClr val="5E5E5E"/>
                </a:solidFill>
                <a:latin typeface="Arial"/>
                <a:cs typeface="Arial"/>
              </a:rPr>
              <a:t>that</a:t>
            </a:r>
            <a:r>
              <a:rPr sz="668" spc="39" dirty="0">
                <a:solidFill>
                  <a:srgbClr val="5E5E5E"/>
                </a:solidFill>
                <a:latin typeface="Arial"/>
                <a:cs typeface="Arial"/>
              </a:rPr>
              <a:t> </a:t>
            </a:r>
            <a:r>
              <a:rPr sz="668" dirty="0">
                <a:solidFill>
                  <a:srgbClr val="5E5E5E"/>
                </a:solidFill>
                <a:latin typeface="Arial"/>
                <a:cs typeface="Arial"/>
              </a:rPr>
              <a:t>make</a:t>
            </a:r>
            <a:r>
              <a:rPr sz="668" spc="67" dirty="0">
                <a:solidFill>
                  <a:srgbClr val="5E5E5E"/>
                </a:solidFill>
                <a:latin typeface="Arial"/>
                <a:cs typeface="Arial"/>
              </a:rPr>
              <a:t> </a:t>
            </a:r>
            <a:r>
              <a:rPr sz="668" dirty="0">
                <a:solidFill>
                  <a:srgbClr val="5E5E5E"/>
                </a:solidFill>
                <a:latin typeface="Arial"/>
                <a:cs typeface="Arial"/>
              </a:rPr>
              <a:t>up</a:t>
            </a:r>
            <a:r>
              <a:rPr sz="668" spc="70" dirty="0">
                <a:solidFill>
                  <a:srgbClr val="5E5E5E"/>
                </a:solidFill>
                <a:latin typeface="Arial"/>
                <a:cs typeface="Arial"/>
              </a:rPr>
              <a:t> </a:t>
            </a:r>
            <a:r>
              <a:rPr sz="668" dirty="0">
                <a:solidFill>
                  <a:srgbClr val="5E5E5E"/>
                </a:solidFill>
                <a:latin typeface="Arial"/>
                <a:cs typeface="Arial"/>
              </a:rPr>
              <a:t>about</a:t>
            </a:r>
            <a:r>
              <a:rPr sz="668" spc="39" dirty="0">
                <a:solidFill>
                  <a:srgbClr val="5E5E5E"/>
                </a:solidFill>
                <a:latin typeface="Arial"/>
                <a:cs typeface="Arial"/>
              </a:rPr>
              <a:t> </a:t>
            </a:r>
            <a:r>
              <a:rPr sz="668" dirty="0">
                <a:solidFill>
                  <a:srgbClr val="5E5E5E"/>
                </a:solidFill>
                <a:latin typeface="Arial"/>
                <a:cs typeface="Arial"/>
              </a:rPr>
              <a:t>13%</a:t>
            </a:r>
            <a:r>
              <a:rPr sz="668" spc="49" dirty="0">
                <a:solidFill>
                  <a:srgbClr val="5E5E5E"/>
                </a:solidFill>
                <a:latin typeface="Arial"/>
                <a:cs typeface="Arial"/>
              </a:rPr>
              <a:t> </a:t>
            </a:r>
            <a:r>
              <a:rPr sz="668" dirty="0">
                <a:solidFill>
                  <a:srgbClr val="5E5E5E"/>
                </a:solidFill>
                <a:latin typeface="Arial"/>
                <a:cs typeface="Arial"/>
              </a:rPr>
              <a:t>of</a:t>
            </a:r>
            <a:r>
              <a:rPr sz="668" spc="39" dirty="0">
                <a:solidFill>
                  <a:srgbClr val="5E5E5E"/>
                </a:solidFill>
                <a:latin typeface="Arial"/>
                <a:cs typeface="Arial"/>
              </a:rPr>
              <a:t> </a:t>
            </a:r>
            <a:r>
              <a:rPr sz="668" dirty="0">
                <a:solidFill>
                  <a:srgbClr val="5E5E5E"/>
                </a:solidFill>
                <a:latin typeface="Arial"/>
                <a:cs typeface="Arial"/>
              </a:rPr>
              <a:t>the</a:t>
            </a:r>
            <a:r>
              <a:rPr sz="668" spc="63" dirty="0">
                <a:solidFill>
                  <a:srgbClr val="5E5E5E"/>
                </a:solidFill>
                <a:latin typeface="Arial"/>
                <a:cs typeface="Arial"/>
              </a:rPr>
              <a:t> </a:t>
            </a:r>
            <a:r>
              <a:rPr sz="668" dirty="0">
                <a:solidFill>
                  <a:srgbClr val="5E5E5E"/>
                </a:solidFill>
                <a:latin typeface="Arial"/>
                <a:cs typeface="Arial"/>
              </a:rPr>
              <a:t>MA</a:t>
            </a:r>
            <a:r>
              <a:rPr sz="668" spc="109" dirty="0">
                <a:solidFill>
                  <a:srgbClr val="5E5E5E"/>
                </a:solidFill>
                <a:latin typeface="Arial"/>
                <a:cs typeface="Arial"/>
              </a:rPr>
              <a:t> </a:t>
            </a:r>
            <a:r>
              <a:rPr sz="668" spc="-7" dirty="0">
                <a:solidFill>
                  <a:srgbClr val="5E5E5E"/>
                </a:solidFill>
                <a:latin typeface="Arial"/>
                <a:cs typeface="Arial"/>
              </a:rPr>
              <a:t>population.</a:t>
            </a:r>
            <a:endParaRPr sz="668">
              <a:latin typeface="Arial"/>
              <a:cs typeface="Arial"/>
            </a:endParaRPr>
          </a:p>
        </p:txBody>
      </p:sp>
      <p:grpSp>
        <p:nvGrpSpPr>
          <p:cNvPr id="14" name="object 14"/>
          <p:cNvGrpSpPr/>
          <p:nvPr/>
        </p:nvGrpSpPr>
        <p:grpSpPr>
          <a:xfrm>
            <a:off x="0" y="0"/>
            <a:ext cx="2946797" cy="6645473"/>
            <a:chOff x="0" y="0"/>
            <a:chExt cx="4191000" cy="9451340"/>
          </a:xfrm>
        </p:grpSpPr>
        <p:sp>
          <p:nvSpPr>
            <p:cNvPr id="15" name="object 15"/>
            <p:cNvSpPr/>
            <p:nvPr/>
          </p:nvSpPr>
          <p:spPr>
            <a:xfrm>
              <a:off x="1118374" y="3114039"/>
              <a:ext cx="162560" cy="324485"/>
            </a:xfrm>
            <a:custGeom>
              <a:avLst/>
              <a:gdLst/>
              <a:ahLst/>
              <a:cxnLst/>
              <a:rect l="l" t="t" r="r" b="b"/>
              <a:pathLst>
                <a:path w="162559" h="324485">
                  <a:moveTo>
                    <a:pt x="0" y="0"/>
                  </a:moveTo>
                  <a:lnTo>
                    <a:pt x="0" y="324103"/>
                  </a:lnTo>
                  <a:lnTo>
                    <a:pt x="162039" y="162051"/>
                  </a:lnTo>
                  <a:lnTo>
                    <a:pt x="0" y="0"/>
                  </a:lnTo>
                  <a:close/>
                </a:path>
              </a:pathLst>
            </a:custGeom>
            <a:solidFill>
              <a:srgbClr val="FFFFFF"/>
            </a:solidFill>
          </p:spPr>
          <p:txBody>
            <a:bodyPr wrap="square" lIns="0" tIns="0" rIns="0" bIns="0" rtlCol="0"/>
            <a:lstStyle/>
            <a:p>
              <a:endParaRPr sz="1687"/>
            </a:p>
          </p:txBody>
        </p:sp>
        <p:sp>
          <p:nvSpPr>
            <p:cNvPr id="16" name="object 16"/>
            <p:cNvSpPr/>
            <p:nvPr/>
          </p:nvSpPr>
          <p:spPr>
            <a:xfrm>
              <a:off x="0" y="8260206"/>
              <a:ext cx="2590800" cy="1191260"/>
            </a:xfrm>
            <a:custGeom>
              <a:avLst/>
              <a:gdLst/>
              <a:ahLst/>
              <a:cxnLst/>
              <a:rect l="l" t="t" r="r" b="b"/>
              <a:pathLst>
                <a:path w="2590800" h="1191259">
                  <a:moveTo>
                    <a:pt x="2590800" y="0"/>
                  </a:moveTo>
                  <a:lnTo>
                    <a:pt x="0" y="0"/>
                  </a:lnTo>
                  <a:lnTo>
                    <a:pt x="0" y="1190904"/>
                  </a:lnTo>
                  <a:lnTo>
                    <a:pt x="2000504" y="1190904"/>
                  </a:lnTo>
                  <a:lnTo>
                    <a:pt x="2590800" y="0"/>
                  </a:lnTo>
                  <a:close/>
                </a:path>
              </a:pathLst>
            </a:custGeom>
            <a:solidFill>
              <a:srgbClr val="1D4888"/>
            </a:solidFill>
          </p:spPr>
          <p:txBody>
            <a:bodyPr wrap="square" lIns="0" tIns="0" rIns="0" bIns="0" rtlCol="0"/>
            <a:lstStyle/>
            <a:p>
              <a:endParaRPr sz="1687"/>
            </a:p>
          </p:txBody>
        </p:sp>
        <p:pic>
          <p:nvPicPr>
            <p:cNvPr id="17" name="object 17"/>
            <p:cNvPicPr/>
            <p:nvPr/>
          </p:nvPicPr>
          <p:blipFill>
            <a:blip r:embed="rId3" cstate="print"/>
            <a:stretch>
              <a:fillRect/>
            </a:stretch>
          </p:blipFill>
          <p:spPr>
            <a:xfrm>
              <a:off x="323849" y="8384044"/>
              <a:ext cx="1600200" cy="943203"/>
            </a:xfrm>
            <a:prstGeom prst="rect">
              <a:avLst/>
            </a:prstGeom>
          </p:spPr>
        </p:pic>
        <p:pic>
          <p:nvPicPr>
            <p:cNvPr id="18" name="object 18"/>
            <p:cNvPicPr/>
            <p:nvPr/>
          </p:nvPicPr>
          <p:blipFill>
            <a:blip r:embed="rId4" cstate="print"/>
            <a:stretch>
              <a:fillRect/>
            </a:stretch>
          </p:blipFill>
          <p:spPr>
            <a:xfrm>
              <a:off x="2447924" y="8536482"/>
              <a:ext cx="1685925" cy="762190"/>
            </a:xfrm>
            <a:prstGeom prst="rect">
              <a:avLst/>
            </a:prstGeom>
          </p:spPr>
        </p:pic>
        <p:pic>
          <p:nvPicPr>
            <p:cNvPr id="19" name="object 19"/>
            <p:cNvPicPr/>
            <p:nvPr/>
          </p:nvPicPr>
          <p:blipFill>
            <a:blip r:embed="rId5" cstate="print"/>
            <a:stretch>
              <a:fillRect/>
            </a:stretch>
          </p:blipFill>
          <p:spPr>
            <a:xfrm>
              <a:off x="0" y="0"/>
              <a:ext cx="4190999" cy="2353309"/>
            </a:xfrm>
            <a:prstGeom prst="rect">
              <a:avLst/>
            </a:prstGeom>
          </p:spPr>
        </p:pic>
        <p:sp>
          <p:nvSpPr>
            <p:cNvPr id="20" name="object 20"/>
            <p:cNvSpPr/>
            <p:nvPr/>
          </p:nvSpPr>
          <p:spPr>
            <a:xfrm>
              <a:off x="0" y="2545160"/>
              <a:ext cx="3352800" cy="1199515"/>
            </a:xfrm>
            <a:custGeom>
              <a:avLst/>
              <a:gdLst/>
              <a:ahLst/>
              <a:cxnLst/>
              <a:rect l="l" t="t" r="r" b="b"/>
              <a:pathLst>
                <a:path w="3352800" h="1199514">
                  <a:moveTo>
                    <a:pt x="0" y="0"/>
                  </a:moveTo>
                  <a:lnTo>
                    <a:pt x="0" y="1199053"/>
                  </a:lnTo>
                  <a:lnTo>
                    <a:pt x="2729484" y="1199053"/>
                  </a:lnTo>
                  <a:lnTo>
                    <a:pt x="3352800" y="9698"/>
                  </a:lnTo>
                  <a:lnTo>
                    <a:pt x="0" y="0"/>
                  </a:lnTo>
                  <a:close/>
                </a:path>
              </a:pathLst>
            </a:custGeom>
            <a:solidFill>
              <a:srgbClr val="1D4888"/>
            </a:solidFill>
          </p:spPr>
          <p:txBody>
            <a:bodyPr wrap="square" lIns="0" tIns="0" rIns="0" bIns="0" rtlCol="0"/>
            <a:lstStyle/>
            <a:p>
              <a:endParaRPr sz="1687"/>
            </a:p>
          </p:txBody>
        </p:sp>
        <p:sp>
          <p:nvSpPr>
            <p:cNvPr id="21" name="object 21"/>
            <p:cNvSpPr/>
            <p:nvPr/>
          </p:nvSpPr>
          <p:spPr>
            <a:xfrm>
              <a:off x="1468119" y="3055239"/>
              <a:ext cx="106045" cy="212090"/>
            </a:xfrm>
            <a:custGeom>
              <a:avLst/>
              <a:gdLst/>
              <a:ahLst/>
              <a:cxnLst/>
              <a:rect l="l" t="t" r="r" b="b"/>
              <a:pathLst>
                <a:path w="106044" h="212089">
                  <a:moveTo>
                    <a:pt x="0" y="0"/>
                  </a:moveTo>
                  <a:lnTo>
                    <a:pt x="0" y="212089"/>
                  </a:lnTo>
                  <a:lnTo>
                    <a:pt x="106045" y="106044"/>
                  </a:lnTo>
                  <a:lnTo>
                    <a:pt x="0" y="0"/>
                  </a:lnTo>
                  <a:close/>
                </a:path>
              </a:pathLst>
            </a:custGeom>
            <a:solidFill>
              <a:srgbClr val="FFFFFF"/>
            </a:solidFill>
          </p:spPr>
          <p:txBody>
            <a:bodyPr wrap="square" lIns="0" tIns="0" rIns="0" bIns="0" rtlCol="0"/>
            <a:lstStyle/>
            <a:p>
              <a:endParaRPr sz="1687"/>
            </a:p>
          </p:txBody>
        </p:sp>
      </p:grpSp>
      <p:sp>
        <p:nvSpPr>
          <p:cNvPr id="22" name="object 22"/>
          <p:cNvSpPr txBox="1"/>
          <p:nvPr/>
        </p:nvSpPr>
        <p:spPr>
          <a:xfrm>
            <a:off x="538014" y="1895370"/>
            <a:ext cx="1127373" cy="171369"/>
          </a:xfrm>
          <a:prstGeom prst="rect">
            <a:avLst/>
          </a:prstGeom>
        </p:spPr>
        <p:txBody>
          <a:bodyPr vert="horz" wrap="square" lIns="0" tIns="8930" rIns="0" bIns="0" rtlCol="0">
            <a:spAutoFit/>
          </a:bodyPr>
          <a:lstStyle/>
          <a:p>
            <a:pPr marL="8929">
              <a:spcBef>
                <a:spcPts val="70"/>
              </a:spcBef>
            </a:pPr>
            <a:r>
              <a:rPr sz="1055" b="1" dirty="0">
                <a:solidFill>
                  <a:srgbClr val="FFFFFF"/>
                </a:solidFill>
                <a:latin typeface="Arial"/>
                <a:cs typeface="Arial"/>
              </a:rPr>
              <a:t>HERS</a:t>
            </a:r>
            <a:r>
              <a:rPr sz="1055" b="1" spc="-28" dirty="0">
                <a:solidFill>
                  <a:srgbClr val="FFFFFF"/>
                </a:solidFill>
                <a:latin typeface="Arial"/>
                <a:cs typeface="Arial"/>
              </a:rPr>
              <a:t> </a:t>
            </a:r>
            <a:r>
              <a:rPr sz="1055" b="1" dirty="0">
                <a:solidFill>
                  <a:srgbClr val="FFFFFF"/>
                </a:solidFill>
                <a:latin typeface="Arial"/>
                <a:cs typeface="Arial"/>
              </a:rPr>
              <a:t>Index</a:t>
            </a:r>
            <a:r>
              <a:rPr sz="1055" b="1" spc="-14" dirty="0">
                <a:solidFill>
                  <a:srgbClr val="FFFFFF"/>
                </a:solidFill>
                <a:latin typeface="Arial"/>
                <a:cs typeface="Arial"/>
              </a:rPr>
              <a:t> (ERI)</a:t>
            </a:r>
            <a:endParaRPr sz="1055">
              <a:latin typeface="Arial"/>
              <a:cs typeface="Arial"/>
            </a:endParaRPr>
          </a:p>
        </p:txBody>
      </p:sp>
      <p:sp>
        <p:nvSpPr>
          <p:cNvPr id="23" name="object 23"/>
          <p:cNvSpPr txBox="1"/>
          <p:nvPr/>
        </p:nvSpPr>
        <p:spPr>
          <a:xfrm>
            <a:off x="620837" y="2047755"/>
            <a:ext cx="919311" cy="432660"/>
          </a:xfrm>
          <a:prstGeom prst="rect">
            <a:avLst/>
          </a:prstGeom>
        </p:spPr>
        <p:txBody>
          <a:bodyPr vert="horz" wrap="square" lIns="0" tIns="9376" rIns="0" bIns="0" rtlCol="0">
            <a:spAutoFit/>
          </a:bodyPr>
          <a:lstStyle/>
          <a:p>
            <a:pPr marL="8929">
              <a:lnSpc>
                <a:spcPts val="2415"/>
              </a:lnSpc>
              <a:spcBef>
                <a:spcPts val="74"/>
              </a:spcBef>
              <a:tabLst>
                <a:tab pos="588892" algn="l"/>
              </a:tabLst>
            </a:pPr>
            <a:r>
              <a:rPr sz="2109" spc="-18" dirty="0">
                <a:solidFill>
                  <a:srgbClr val="FFFFFF"/>
                </a:solidFill>
                <a:latin typeface="Arial"/>
                <a:cs typeface="Arial"/>
              </a:rPr>
              <a:t>52</a:t>
            </a:r>
            <a:r>
              <a:rPr sz="2109" dirty="0">
                <a:solidFill>
                  <a:srgbClr val="FFFFFF"/>
                </a:solidFill>
                <a:latin typeface="Arial"/>
                <a:cs typeface="Arial"/>
              </a:rPr>
              <a:t>	</a:t>
            </a:r>
            <a:r>
              <a:rPr sz="2109" spc="-18" dirty="0">
                <a:solidFill>
                  <a:srgbClr val="FFFFFF"/>
                </a:solidFill>
                <a:latin typeface="Arial"/>
                <a:cs typeface="Arial"/>
              </a:rPr>
              <a:t>42</a:t>
            </a:r>
            <a:endParaRPr sz="2109">
              <a:latin typeface="Arial"/>
              <a:cs typeface="Arial"/>
            </a:endParaRPr>
          </a:p>
          <a:p>
            <a:pPr marL="31253">
              <a:lnSpc>
                <a:spcPts val="896"/>
              </a:lnSpc>
              <a:tabLst>
                <a:tab pos="569247" algn="l"/>
              </a:tabLst>
            </a:pPr>
            <a:r>
              <a:rPr sz="1266" spc="-21" baseline="2314" dirty="0">
                <a:solidFill>
                  <a:srgbClr val="FFFFFF"/>
                </a:solidFill>
                <a:latin typeface="Arial"/>
                <a:cs typeface="Arial"/>
              </a:rPr>
              <a:t>Base</a:t>
            </a:r>
            <a:r>
              <a:rPr sz="1266" baseline="2314" dirty="0">
                <a:solidFill>
                  <a:srgbClr val="FFFFFF"/>
                </a:solidFill>
                <a:latin typeface="Arial"/>
                <a:cs typeface="Arial"/>
              </a:rPr>
              <a:t>	</a:t>
            </a:r>
            <a:r>
              <a:rPr sz="844" spc="-7" dirty="0">
                <a:solidFill>
                  <a:srgbClr val="FFFFFF"/>
                </a:solidFill>
                <a:latin typeface="Arial"/>
                <a:cs typeface="Arial"/>
              </a:rPr>
              <a:t>Stretch</a:t>
            </a:r>
            <a:endParaRPr sz="844">
              <a:latin typeface="Arial"/>
              <a:cs typeface="Arial"/>
            </a:endParaRPr>
          </a:p>
        </p:txBody>
      </p:sp>
      <p:sp>
        <p:nvSpPr>
          <p:cNvPr id="24" name="object 24"/>
          <p:cNvSpPr txBox="1"/>
          <p:nvPr/>
        </p:nvSpPr>
        <p:spPr>
          <a:xfrm>
            <a:off x="2153840" y="2311449"/>
            <a:ext cx="578644" cy="239850"/>
          </a:xfrm>
          <a:prstGeom prst="rect">
            <a:avLst/>
          </a:prstGeom>
        </p:spPr>
        <p:txBody>
          <a:bodyPr vert="horz" wrap="square" lIns="0" tIns="8930" rIns="0" bIns="0" rtlCol="0">
            <a:spAutoFit/>
          </a:bodyPr>
          <a:lstStyle/>
          <a:p>
            <a:pPr marL="1339" algn="ctr">
              <a:lnSpc>
                <a:spcPts val="900"/>
              </a:lnSpc>
              <a:spcBef>
                <a:spcPts val="70"/>
              </a:spcBef>
            </a:pPr>
            <a:r>
              <a:rPr sz="844" b="1" spc="-7" dirty="0">
                <a:latin typeface="Arial"/>
                <a:cs typeface="Arial"/>
              </a:rPr>
              <a:t>Electric</a:t>
            </a:r>
            <a:endParaRPr sz="844">
              <a:latin typeface="Arial"/>
              <a:cs typeface="Arial"/>
            </a:endParaRPr>
          </a:p>
          <a:p>
            <a:pPr algn="ctr">
              <a:lnSpc>
                <a:spcPts val="900"/>
              </a:lnSpc>
            </a:pPr>
            <a:r>
              <a:rPr sz="844" b="1" dirty="0">
                <a:latin typeface="Arial"/>
                <a:cs typeface="Arial"/>
              </a:rPr>
              <a:t>Heat</a:t>
            </a:r>
            <a:r>
              <a:rPr sz="844" b="1" spc="-21" dirty="0">
                <a:latin typeface="Arial"/>
                <a:cs typeface="Arial"/>
              </a:rPr>
              <a:t> </a:t>
            </a:r>
            <a:r>
              <a:rPr sz="844" b="1" spc="-14" dirty="0">
                <a:latin typeface="Arial"/>
                <a:cs typeface="Arial"/>
              </a:rPr>
              <a:t>Pump</a:t>
            </a:r>
            <a:endParaRPr sz="844">
              <a:latin typeface="Arial"/>
              <a:cs typeface="Arial"/>
            </a:endParaRPr>
          </a:p>
        </p:txBody>
      </p:sp>
      <p:grpSp>
        <p:nvGrpSpPr>
          <p:cNvPr id="25" name="object 25"/>
          <p:cNvGrpSpPr/>
          <p:nvPr/>
        </p:nvGrpSpPr>
        <p:grpSpPr>
          <a:xfrm>
            <a:off x="2356276" y="1921490"/>
            <a:ext cx="243780" cy="371029"/>
            <a:chOff x="3351148" y="2732785"/>
            <a:chExt cx="346710" cy="527685"/>
          </a:xfrm>
        </p:grpSpPr>
        <p:sp>
          <p:nvSpPr>
            <p:cNvPr id="26" name="object 26"/>
            <p:cNvSpPr/>
            <p:nvPr/>
          </p:nvSpPr>
          <p:spPr>
            <a:xfrm>
              <a:off x="3357498" y="2739135"/>
              <a:ext cx="334010" cy="514984"/>
            </a:xfrm>
            <a:custGeom>
              <a:avLst/>
              <a:gdLst/>
              <a:ahLst/>
              <a:cxnLst/>
              <a:rect l="l" t="t" r="r" b="b"/>
              <a:pathLst>
                <a:path w="334010" h="514985">
                  <a:moveTo>
                    <a:pt x="333501" y="0"/>
                  </a:moveTo>
                  <a:lnTo>
                    <a:pt x="26162" y="317881"/>
                  </a:lnTo>
                  <a:lnTo>
                    <a:pt x="143510" y="300482"/>
                  </a:lnTo>
                  <a:lnTo>
                    <a:pt x="0" y="514477"/>
                  </a:lnTo>
                  <a:lnTo>
                    <a:pt x="320548" y="218313"/>
                  </a:lnTo>
                  <a:lnTo>
                    <a:pt x="191642" y="237236"/>
                  </a:lnTo>
                  <a:lnTo>
                    <a:pt x="333501" y="0"/>
                  </a:lnTo>
                  <a:close/>
                </a:path>
              </a:pathLst>
            </a:custGeom>
            <a:solidFill>
              <a:srgbClr val="FFD931"/>
            </a:solidFill>
          </p:spPr>
          <p:txBody>
            <a:bodyPr wrap="square" lIns="0" tIns="0" rIns="0" bIns="0" rtlCol="0"/>
            <a:lstStyle/>
            <a:p>
              <a:endParaRPr sz="1687"/>
            </a:p>
          </p:txBody>
        </p:sp>
        <p:sp>
          <p:nvSpPr>
            <p:cNvPr id="27" name="object 27"/>
            <p:cNvSpPr/>
            <p:nvPr/>
          </p:nvSpPr>
          <p:spPr>
            <a:xfrm>
              <a:off x="3357498" y="2739135"/>
              <a:ext cx="334010" cy="514984"/>
            </a:xfrm>
            <a:custGeom>
              <a:avLst/>
              <a:gdLst/>
              <a:ahLst/>
              <a:cxnLst/>
              <a:rect l="l" t="t" r="r" b="b"/>
              <a:pathLst>
                <a:path w="334010" h="514985">
                  <a:moveTo>
                    <a:pt x="333501" y="0"/>
                  </a:moveTo>
                  <a:lnTo>
                    <a:pt x="26162" y="317881"/>
                  </a:lnTo>
                  <a:lnTo>
                    <a:pt x="143510" y="300482"/>
                  </a:lnTo>
                  <a:lnTo>
                    <a:pt x="0" y="514477"/>
                  </a:lnTo>
                  <a:lnTo>
                    <a:pt x="320548" y="218313"/>
                  </a:lnTo>
                  <a:lnTo>
                    <a:pt x="191642" y="237236"/>
                  </a:lnTo>
                  <a:lnTo>
                    <a:pt x="333501" y="0"/>
                  </a:lnTo>
                  <a:close/>
                </a:path>
              </a:pathLst>
            </a:custGeom>
            <a:ln w="12700">
              <a:solidFill>
                <a:srgbClr val="FFD931"/>
              </a:solidFill>
            </a:ln>
          </p:spPr>
          <p:txBody>
            <a:bodyPr wrap="square" lIns="0" tIns="0" rIns="0" bIns="0" rtlCol="0"/>
            <a:lstStyle/>
            <a:p>
              <a:endParaRPr sz="1687"/>
            </a:p>
          </p:txBody>
        </p:sp>
      </p:grpSp>
      <p:sp>
        <p:nvSpPr>
          <p:cNvPr id="28" name="object 28"/>
          <p:cNvSpPr txBox="1"/>
          <p:nvPr/>
        </p:nvSpPr>
        <p:spPr>
          <a:xfrm>
            <a:off x="3268265" y="4955084"/>
            <a:ext cx="3553123" cy="114056"/>
          </a:xfrm>
          <a:prstGeom prst="rect">
            <a:avLst/>
          </a:prstGeom>
        </p:spPr>
        <p:txBody>
          <a:bodyPr vert="horz" wrap="square" lIns="0" tIns="11162" rIns="0" bIns="0" rtlCol="0">
            <a:spAutoFit/>
          </a:bodyPr>
          <a:lstStyle/>
          <a:p>
            <a:pPr marL="8929">
              <a:spcBef>
                <a:spcPts val="88"/>
              </a:spcBef>
            </a:pPr>
            <a:r>
              <a:rPr sz="668" dirty="0">
                <a:solidFill>
                  <a:srgbClr val="5E5E5E"/>
                </a:solidFill>
                <a:latin typeface="Arial"/>
                <a:cs typeface="Arial"/>
              </a:rPr>
              <a:t>*Green</a:t>
            </a:r>
            <a:r>
              <a:rPr sz="668" spc="80" dirty="0">
                <a:solidFill>
                  <a:srgbClr val="5E5E5E"/>
                </a:solidFill>
                <a:latin typeface="Arial"/>
                <a:cs typeface="Arial"/>
              </a:rPr>
              <a:t> </a:t>
            </a:r>
            <a:r>
              <a:rPr sz="668" dirty="0">
                <a:solidFill>
                  <a:srgbClr val="5E5E5E"/>
                </a:solidFill>
                <a:latin typeface="Arial"/>
                <a:cs typeface="Arial"/>
              </a:rPr>
              <a:t>shaded</a:t>
            </a:r>
            <a:r>
              <a:rPr sz="668" spc="84" dirty="0">
                <a:solidFill>
                  <a:srgbClr val="5E5E5E"/>
                </a:solidFill>
                <a:latin typeface="Arial"/>
                <a:cs typeface="Arial"/>
              </a:rPr>
              <a:t> </a:t>
            </a:r>
            <a:r>
              <a:rPr sz="668" dirty="0">
                <a:solidFill>
                  <a:srgbClr val="5E5E5E"/>
                </a:solidFill>
                <a:latin typeface="Arial"/>
                <a:cs typeface="Arial"/>
              </a:rPr>
              <a:t>boxes</a:t>
            </a:r>
            <a:r>
              <a:rPr sz="668" spc="137" dirty="0">
                <a:solidFill>
                  <a:srgbClr val="5E5E5E"/>
                </a:solidFill>
                <a:latin typeface="Arial"/>
                <a:cs typeface="Arial"/>
              </a:rPr>
              <a:t> </a:t>
            </a:r>
            <a:r>
              <a:rPr sz="668" dirty="0">
                <a:solidFill>
                  <a:srgbClr val="5E5E5E"/>
                </a:solidFill>
                <a:latin typeface="Arial"/>
                <a:cs typeface="Arial"/>
              </a:rPr>
              <a:t>indicate</a:t>
            </a:r>
            <a:r>
              <a:rPr sz="668" spc="84" dirty="0">
                <a:solidFill>
                  <a:srgbClr val="5E5E5E"/>
                </a:solidFill>
                <a:latin typeface="Arial"/>
                <a:cs typeface="Arial"/>
              </a:rPr>
              <a:t> </a:t>
            </a:r>
            <a:r>
              <a:rPr sz="668" dirty="0">
                <a:solidFill>
                  <a:srgbClr val="5E5E5E"/>
                </a:solidFill>
                <a:latin typeface="Arial"/>
                <a:cs typeface="Arial"/>
              </a:rPr>
              <a:t>cost</a:t>
            </a:r>
            <a:r>
              <a:rPr sz="668" spc="56" dirty="0">
                <a:solidFill>
                  <a:srgbClr val="5E5E5E"/>
                </a:solidFill>
                <a:latin typeface="Arial"/>
                <a:cs typeface="Arial"/>
              </a:rPr>
              <a:t> </a:t>
            </a:r>
            <a:r>
              <a:rPr sz="668" dirty="0">
                <a:solidFill>
                  <a:srgbClr val="5E5E5E"/>
                </a:solidFill>
                <a:latin typeface="Arial"/>
                <a:cs typeface="Arial"/>
              </a:rPr>
              <a:t>savings,</a:t>
            </a:r>
            <a:r>
              <a:rPr sz="668" spc="56" dirty="0">
                <a:solidFill>
                  <a:srgbClr val="5E5E5E"/>
                </a:solidFill>
                <a:latin typeface="Arial"/>
                <a:cs typeface="Arial"/>
              </a:rPr>
              <a:t> </a:t>
            </a:r>
            <a:r>
              <a:rPr sz="668" dirty="0">
                <a:solidFill>
                  <a:srgbClr val="5E5E5E"/>
                </a:solidFill>
                <a:latin typeface="Arial"/>
                <a:cs typeface="Arial"/>
              </a:rPr>
              <a:t>while</a:t>
            </a:r>
            <a:r>
              <a:rPr sz="668" spc="84" dirty="0">
                <a:solidFill>
                  <a:srgbClr val="5E5E5E"/>
                </a:solidFill>
                <a:latin typeface="Arial"/>
                <a:cs typeface="Arial"/>
              </a:rPr>
              <a:t> </a:t>
            </a:r>
            <a:r>
              <a:rPr sz="668" dirty="0">
                <a:solidFill>
                  <a:srgbClr val="5E5E5E"/>
                </a:solidFill>
                <a:latin typeface="Arial"/>
                <a:cs typeface="Arial"/>
              </a:rPr>
              <a:t>red</a:t>
            </a:r>
            <a:r>
              <a:rPr sz="668" spc="84" dirty="0">
                <a:solidFill>
                  <a:srgbClr val="5E5E5E"/>
                </a:solidFill>
                <a:latin typeface="Arial"/>
                <a:cs typeface="Arial"/>
              </a:rPr>
              <a:t> </a:t>
            </a:r>
            <a:r>
              <a:rPr sz="668" dirty="0">
                <a:solidFill>
                  <a:srgbClr val="5E5E5E"/>
                </a:solidFill>
                <a:latin typeface="Arial"/>
                <a:cs typeface="Arial"/>
              </a:rPr>
              <a:t>shaded</a:t>
            </a:r>
            <a:r>
              <a:rPr sz="668" spc="80" dirty="0">
                <a:solidFill>
                  <a:srgbClr val="5E5E5E"/>
                </a:solidFill>
                <a:latin typeface="Arial"/>
                <a:cs typeface="Arial"/>
              </a:rPr>
              <a:t> </a:t>
            </a:r>
            <a:r>
              <a:rPr sz="668" dirty="0">
                <a:solidFill>
                  <a:srgbClr val="5E5E5E"/>
                </a:solidFill>
                <a:latin typeface="Arial"/>
                <a:cs typeface="Arial"/>
              </a:rPr>
              <a:t>boxes</a:t>
            </a:r>
            <a:r>
              <a:rPr sz="668" spc="67" dirty="0">
                <a:solidFill>
                  <a:srgbClr val="5E5E5E"/>
                </a:solidFill>
                <a:latin typeface="Arial"/>
                <a:cs typeface="Arial"/>
              </a:rPr>
              <a:t> </a:t>
            </a:r>
            <a:r>
              <a:rPr sz="668" dirty="0">
                <a:solidFill>
                  <a:srgbClr val="5E5E5E"/>
                </a:solidFill>
                <a:latin typeface="Arial"/>
                <a:cs typeface="Arial"/>
              </a:rPr>
              <a:t>indicate</a:t>
            </a:r>
            <a:r>
              <a:rPr sz="668" spc="84" dirty="0">
                <a:solidFill>
                  <a:srgbClr val="5E5E5E"/>
                </a:solidFill>
                <a:latin typeface="Arial"/>
                <a:cs typeface="Arial"/>
              </a:rPr>
              <a:t> </a:t>
            </a:r>
            <a:r>
              <a:rPr sz="668" dirty="0">
                <a:solidFill>
                  <a:srgbClr val="5E5E5E"/>
                </a:solidFill>
                <a:latin typeface="Arial"/>
                <a:cs typeface="Arial"/>
              </a:rPr>
              <a:t>added</a:t>
            </a:r>
            <a:r>
              <a:rPr sz="668" spc="84" dirty="0">
                <a:solidFill>
                  <a:srgbClr val="5E5E5E"/>
                </a:solidFill>
                <a:latin typeface="Arial"/>
                <a:cs typeface="Arial"/>
              </a:rPr>
              <a:t> </a:t>
            </a:r>
            <a:r>
              <a:rPr sz="668" spc="-7" dirty="0">
                <a:solidFill>
                  <a:srgbClr val="5E5E5E"/>
                </a:solidFill>
                <a:latin typeface="Arial"/>
                <a:cs typeface="Arial"/>
              </a:rPr>
              <a:t>costs.</a:t>
            </a:r>
            <a:endParaRPr sz="668">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1768" cy="1711375"/>
            <a:chOff x="0" y="0"/>
            <a:chExt cx="13001625" cy="2433955"/>
          </a:xfrm>
        </p:grpSpPr>
        <p:pic>
          <p:nvPicPr>
            <p:cNvPr id="3" name="object 3"/>
            <p:cNvPicPr/>
            <p:nvPr/>
          </p:nvPicPr>
          <p:blipFill>
            <a:blip r:embed="rId2" cstate="print"/>
            <a:stretch>
              <a:fillRect/>
            </a:stretch>
          </p:blipFill>
          <p:spPr>
            <a:xfrm>
              <a:off x="0" y="0"/>
              <a:ext cx="13001625" cy="2433684"/>
            </a:xfrm>
            <a:prstGeom prst="rect">
              <a:avLst/>
            </a:prstGeom>
          </p:spPr>
        </p:pic>
        <p:sp>
          <p:nvSpPr>
            <p:cNvPr id="4" name="object 4"/>
            <p:cNvSpPr/>
            <p:nvPr/>
          </p:nvSpPr>
          <p:spPr>
            <a:xfrm>
              <a:off x="0" y="0"/>
              <a:ext cx="13001625" cy="2353310"/>
            </a:xfrm>
            <a:custGeom>
              <a:avLst/>
              <a:gdLst/>
              <a:ahLst/>
              <a:cxnLst/>
              <a:rect l="l" t="t" r="r" b="b"/>
              <a:pathLst>
                <a:path w="13001625" h="2353310">
                  <a:moveTo>
                    <a:pt x="13001625" y="0"/>
                  </a:moveTo>
                  <a:lnTo>
                    <a:pt x="0" y="0"/>
                  </a:lnTo>
                  <a:lnTo>
                    <a:pt x="0" y="2353309"/>
                  </a:lnTo>
                  <a:lnTo>
                    <a:pt x="13001625" y="2353309"/>
                  </a:lnTo>
                  <a:lnTo>
                    <a:pt x="13001625" y="0"/>
                  </a:lnTo>
                  <a:close/>
                </a:path>
              </a:pathLst>
            </a:custGeom>
            <a:solidFill>
              <a:srgbClr val="FFFFFF"/>
            </a:solidFill>
          </p:spPr>
          <p:txBody>
            <a:bodyPr wrap="square" lIns="0" tIns="0" rIns="0" bIns="0" rtlCol="0"/>
            <a:lstStyle/>
            <a:p>
              <a:endParaRPr sz="1687"/>
            </a:p>
          </p:txBody>
        </p:sp>
        <p:sp>
          <p:nvSpPr>
            <p:cNvPr id="5" name="object 5"/>
            <p:cNvSpPr/>
            <p:nvPr/>
          </p:nvSpPr>
          <p:spPr>
            <a:xfrm>
              <a:off x="7820025" y="1172345"/>
              <a:ext cx="5181600" cy="1190625"/>
            </a:xfrm>
            <a:custGeom>
              <a:avLst/>
              <a:gdLst/>
              <a:ahLst/>
              <a:cxnLst/>
              <a:rect l="l" t="t" r="r" b="b"/>
              <a:pathLst>
                <a:path w="5181600" h="1190625">
                  <a:moveTo>
                    <a:pt x="5181600" y="0"/>
                  </a:moveTo>
                  <a:lnTo>
                    <a:pt x="613664" y="9517"/>
                  </a:lnTo>
                  <a:lnTo>
                    <a:pt x="0" y="1190490"/>
                  </a:lnTo>
                  <a:lnTo>
                    <a:pt x="5181600" y="1183367"/>
                  </a:lnTo>
                  <a:lnTo>
                    <a:pt x="5181600" y="0"/>
                  </a:lnTo>
                  <a:close/>
                </a:path>
              </a:pathLst>
            </a:custGeom>
            <a:solidFill>
              <a:srgbClr val="1D4888"/>
            </a:solidFill>
          </p:spPr>
          <p:txBody>
            <a:bodyPr wrap="square" lIns="0" tIns="0" rIns="0" bIns="0" rtlCol="0"/>
            <a:lstStyle/>
            <a:p>
              <a:endParaRPr sz="1687"/>
            </a:p>
          </p:txBody>
        </p:sp>
      </p:grpSp>
      <p:sp>
        <p:nvSpPr>
          <p:cNvPr id="6" name="object 6"/>
          <p:cNvSpPr txBox="1">
            <a:spLocks noGrp="1"/>
          </p:cNvSpPr>
          <p:nvPr>
            <p:ph type="title"/>
          </p:nvPr>
        </p:nvSpPr>
        <p:spPr>
          <a:xfrm>
            <a:off x="4393406" y="477884"/>
            <a:ext cx="4750594" cy="378799"/>
          </a:xfrm>
          <a:prstGeom prst="rect">
            <a:avLst/>
          </a:prstGeom>
        </p:spPr>
        <p:txBody>
          <a:bodyPr vert="horz" wrap="square" lIns="0" tIns="9376" rIns="0" bIns="0" numCol="1" rtlCol="0" anchor="b" anchorCtr="0" compatLnSpc="1">
            <a:prstTxWarp prst="textNoShape">
              <a:avLst/>
            </a:prstTxWarp>
            <a:spAutoFit/>
          </a:bodyPr>
          <a:lstStyle/>
          <a:p>
            <a:pPr marL="8929">
              <a:lnSpc>
                <a:spcPct val="100000"/>
              </a:lnSpc>
              <a:spcBef>
                <a:spcPts val="74"/>
              </a:spcBef>
            </a:pPr>
            <a:r>
              <a:rPr sz="2400" dirty="0"/>
              <a:t>Large</a:t>
            </a:r>
            <a:r>
              <a:rPr sz="2400" spc="-25" dirty="0"/>
              <a:t> </a:t>
            </a:r>
            <a:r>
              <a:rPr sz="2400" dirty="0"/>
              <a:t>Single</a:t>
            </a:r>
            <a:r>
              <a:rPr sz="2400" spc="-25" dirty="0"/>
              <a:t> </a:t>
            </a:r>
            <a:r>
              <a:rPr sz="2400" dirty="0"/>
              <a:t>Family</a:t>
            </a:r>
            <a:r>
              <a:rPr sz="2400" spc="-7" dirty="0"/>
              <a:t> </a:t>
            </a:r>
            <a:r>
              <a:rPr sz="2400" dirty="0"/>
              <a:t>-</a:t>
            </a:r>
            <a:r>
              <a:rPr sz="2400" spc="-18" dirty="0"/>
              <a:t> </a:t>
            </a:r>
            <a:r>
              <a:rPr sz="2400" spc="-7" dirty="0"/>
              <a:t>Electric</a:t>
            </a:r>
          </a:p>
        </p:txBody>
      </p:sp>
      <p:sp>
        <p:nvSpPr>
          <p:cNvPr id="7" name="object 7"/>
          <p:cNvSpPr txBox="1"/>
          <p:nvPr/>
        </p:nvSpPr>
        <p:spPr>
          <a:xfrm>
            <a:off x="3188792" y="200248"/>
            <a:ext cx="2933402" cy="211454"/>
          </a:xfrm>
          <a:prstGeom prst="rect">
            <a:avLst/>
          </a:prstGeom>
        </p:spPr>
        <p:txBody>
          <a:bodyPr vert="horz" wrap="square" lIns="0" tIns="11162" rIns="0" bIns="0" rtlCol="0">
            <a:spAutoFit/>
          </a:bodyPr>
          <a:lstStyle/>
          <a:p>
            <a:pPr marL="8929">
              <a:spcBef>
                <a:spcPts val="88"/>
              </a:spcBef>
              <a:tabLst>
                <a:tab pos="2410483" algn="l"/>
                <a:tab pos="2547996" algn="l"/>
              </a:tabLst>
            </a:pPr>
            <a:r>
              <a:rPr sz="1301" dirty="0">
                <a:latin typeface="Arial"/>
                <a:cs typeface="Arial"/>
              </a:rPr>
              <a:t>MA</a:t>
            </a:r>
            <a:r>
              <a:rPr sz="1301" spc="67" dirty="0">
                <a:latin typeface="Arial"/>
                <a:cs typeface="Arial"/>
              </a:rPr>
              <a:t> </a:t>
            </a:r>
            <a:r>
              <a:rPr sz="1301" dirty="0">
                <a:latin typeface="Arial"/>
                <a:cs typeface="Arial"/>
              </a:rPr>
              <a:t>10th</a:t>
            </a:r>
            <a:r>
              <a:rPr sz="1301" spc="63" dirty="0">
                <a:latin typeface="Arial"/>
                <a:cs typeface="Arial"/>
              </a:rPr>
              <a:t> </a:t>
            </a:r>
            <a:r>
              <a:rPr sz="1301" dirty="0">
                <a:latin typeface="Arial"/>
                <a:cs typeface="Arial"/>
              </a:rPr>
              <a:t>Edition</a:t>
            </a:r>
            <a:r>
              <a:rPr sz="1301" spc="56" dirty="0">
                <a:latin typeface="Arial"/>
                <a:cs typeface="Arial"/>
              </a:rPr>
              <a:t> </a:t>
            </a:r>
            <a:r>
              <a:rPr sz="1301" dirty="0">
                <a:latin typeface="Arial"/>
                <a:cs typeface="Arial"/>
              </a:rPr>
              <a:t>Building</a:t>
            </a:r>
            <a:r>
              <a:rPr sz="1301" spc="120" dirty="0">
                <a:latin typeface="Arial"/>
                <a:cs typeface="Arial"/>
              </a:rPr>
              <a:t> </a:t>
            </a:r>
            <a:r>
              <a:rPr sz="1301" spc="-14" dirty="0">
                <a:latin typeface="Arial"/>
                <a:cs typeface="Arial"/>
              </a:rPr>
              <a:t>Code</a:t>
            </a:r>
            <a:r>
              <a:rPr sz="1301" dirty="0">
                <a:latin typeface="Arial"/>
                <a:cs typeface="Arial"/>
              </a:rPr>
              <a:t>	</a:t>
            </a:r>
            <a:r>
              <a:rPr sz="1301" spc="-42" dirty="0">
                <a:solidFill>
                  <a:srgbClr val="D4D4D4"/>
                </a:solidFill>
                <a:latin typeface="Arial"/>
                <a:cs typeface="Arial"/>
              </a:rPr>
              <a:t>|</a:t>
            </a:r>
            <a:r>
              <a:rPr sz="1301" dirty="0">
                <a:solidFill>
                  <a:srgbClr val="D4D4D4"/>
                </a:solidFill>
                <a:latin typeface="Arial"/>
                <a:cs typeface="Arial"/>
              </a:rPr>
              <a:t>	</a:t>
            </a:r>
            <a:r>
              <a:rPr sz="1301" spc="-14" dirty="0">
                <a:latin typeface="Arial"/>
                <a:cs typeface="Arial"/>
              </a:rPr>
              <a:t>2025</a:t>
            </a:r>
            <a:endParaRPr sz="1301">
              <a:latin typeface="Arial"/>
              <a:cs typeface="Arial"/>
            </a:endParaRPr>
          </a:p>
        </p:txBody>
      </p:sp>
      <p:sp>
        <p:nvSpPr>
          <p:cNvPr id="8" name="object 8"/>
          <p:cNvSpPr txBox="1"/>
          <p:nvPr/>
        </p:nvSpPr>
        <p:spPr>
          <a:xfrm>
            <a:off x="5963245" y="997178"/>
            <a:ext cx="2659707" cy="477106"/>
          </a:xfrm>
          <a:prstGeom prst="rect">
            <a:avLst/>
          </a:prstGeom>
        </p:spPr>
        <p:txBody>
          <a:bodyPr vert="horz" wrap="square" lIns="0" tIns="11609" rIns="0" bIns="0" rtlCol="0">
            <a:spAutoFit/>
          </a:bodyPr>
          <a:lstStyle/>
          <a:p>
            <a:pPr marL="26788">
              <a:spcBef>
                <a:spcPts val="91"/>
              </a:spcBef>
            </a:pPr>
            <a:r>
              <a:rPr sz="1512" b="1" dirty="0">
                <a:solidFill>
                  <a:srgbClr val="FFFFFF"/>
                </a:solidFill>
                <a:latin typeface="Arial"/>
                <a:cs typeface="Arial"/>
              </a:rPr>
              <a:t>4000</a:t>
            </a:r>
            <a:r>
              <a:rPr sz="1512" b="1" spc="105" dirty="0">
                <a:solidFill>
                  <a:srgbClr val="FFFFFF"/>
                </a:solidFill>
                <a:latin typeface="Arial"/>
                <a:cs typeface="Arial"/>
              </a:rPr>
              <a:t> </a:t>
            </a:r>
            <a:r>
              <a:rPr sz="1512" b="1" dirty="0">
                <a:solidFill>
                  <a:srgbClr val="FFFFFF"/>
                </a:solidFill>
                <a:latin typeface="Arial"/>
                <a:cs typeface="Arial"/>
              </a:rPr>
              <a:t>ft</a:t>
            </a:r>
            <a:r>
              <a:rPr sz="1582" b="1" baseline="24074" dirty="0">
                <a:solidFill>
                  <a:srgbClr val="FFFFFF"/>
                </a:solidFill>
                <a:latin typeface="Arial"/>
                <a:cs typeface="Arial"/>
              </a:rPr>
              <a:t>2</a:t>
            </a:r>
            <a:r>
              <a:rPr sz="1582" b="1" spc="252" baseline="24074" dirty="0">
                <a:solidFill>
                  <a:srgbClr val="FFFFFF"/>
                </a:solidFill>
                <a:latin typeface="Arial"/>
                <a:cs typeface="Arial"/>
              </a:rPr>
              <a:t> </a:t>
            </a:r>
            <a:r>
              <a:rPr sz="1512" b="1" dirty="0">
                <a:solidFill>
                  <a:srgbClr val="FFFFFF"/>
                </a:solidFill>
                <a:latin typeface="Arial"/>
                <a:cs typeface="Arial"/>
              </a:rPr>
              <a:t>Large</a:t>
            </a:r>
            <a:r>
              <a:rPr sz="1512" b="1" spc="53" dirty="0">
                <a:solidFill>
                  <a:srgbClr val="FFFFFF"/>
                </a:solidFill>
                <a:latin typeface="Arial"/>
                <a:cs typeface="Arial"/>
              </a:rPr>
              <a:t> </a:t>
            </a:r>
            <a:r>
              <a:rPr sz="1512" b="1" dirty="0">
                <a:solidFill>
                  <a:srgbClr val="FFFFFF"/>
                </a:solidFill>
                <a:latin typeface="Arial"/>
                <a:cs typeface="Arial"/>
              </a:rPr>
              <a:t>Single</a:t>
            </a:r>
            <a:r>
              <a:rPr sz="1512" b="1" spc="42" dirty="0">
                <a:solidFill>
                  <a:srgbClr val="FFFFFF"/>
                </a:solidFill>
                <a:latin typeface="Arial"/>
                <a:cs typeface="Arial"/>
              </a:rPr>
              <a:t> </a:t>
            </a:r>
            <a:r>
              <a:rPr sz="1512" b="1" spc="-7" dirty="0">
                <a:solidFill>
                  <a:srgbClr val="FFFFFF"/>
                </a:solidFill>
                <a:latin typeface="Arial"/>
                <a:cs typeface="Arial"/>
              </a:rPr>
              <a:t>Family</a:t>
            </a:r>
            <a:endParaRPr sz="1512">
              <a:latin typeface="Arial"/>
              <a:cs typeface="Arial"/>
            </a:endParaRPr>
          </a:p>
          <a:p>
            <a:pPr marL="26788">
              <a:spcBef>
                <a:spcPts val="35"/>
              </a:spcBef>
            </a:pPr>
            <a:r>
              <a:rPr sz="1512" b="1" dirty="0">
                <a:solidFill>
                  <a:srgbClr val="FFFFFF"/>
                </a:solidFill>
                <a:latin typeface="Arial"/>
                <a:cs typeface="Arial"/>
              </a:rPr>
              <a:t>5</a:t>
            </a:r>
            <a:r>
              <a:rPr sz="1512" b="1" spc="63" dirty="0">
                <a:solidFill>
                  <a:srgbClr val="FFFFFF"/>
                </a:solidFill>
                <a:latin typeface="Arial"/>
                <a:cs typeface="Arial"/>
              </a:rPr>
              <a:t> </a:t>
            </a:r>
            <a:r>
              <a:rPr sz="1512" b="1" dirty="0">
                <a:solidFill>
                  <a:srgbClr val="FFFFFF"/>
                </a:solidFill>
                <a:latin typeface="Arial"/>
                <a:cs typeface="Arial"/>
              </a:rPr>
              <a:t>Bedroom</a:t>
            </a:r>
            <a:r>
              <a:rPr sz="1512" b="1" spc="67" dirty="0">
                <a:solidFill>
                  <a:srgbClr val="FFFFFF"/>
                </a:solidFill>
                <a:latin typeface="Arial"/>
                <a:cs typeface="Arial"/>
              </a:rPr>
              <a:t> </a:t>
            </a:r>
            <a:r>
              <a:rPr sz="1512" b="1" dirty="0">
                <a:solidFill>
                  <a:srgbClr val="FFFFFF"/>
                </a:solidFill>
                <a:latin typeface="Arial"/>
                <a:cs typeface="Arial"/>
              </a:rPr>
              <a:t>-</a:t>
            </a:r>
            <a:r>
              <a:rPr sz="1512" b="1" spc="67" dirty="0">
                <a:solidFill>
                  <a:srgbClr val="FFFFFF"/>
                </a:solidFill>
                <a:latin typeface="Arial"/>
                <a:cs typeface="Arial"/>
              </a:rPr>
              <a:t> </a:t>
            </a:r>
            <a:r>
              <a:rPr sz="1512" b="1" dirty="0">
                <a:solidFill>
                  <a:srgbClr val="FFFFFF"/>
                </a:solidFill>
                <a:latin typeface="Arial"/>
                <a:cs typeface="Arial"/>
              </a:rPr>
              <a:t>Worcester,</a:t>
            </a:r>
            <a:r>
              <a:rPr sz="1512" b="1" spc="105" dirty="0">
                <a:solidFill>
                  <a:srgbClr val="FFFFFF"/>
                </a:solidFill>
                <a:latin typeface="Arial"/>
                <a:cs typeface="Arial"/>
              </a:rPr>
              <a:t> </a:t>
            </a:r>
            <a:r>
              <a:rPr sz="1512" b="1" spc="-18" dirty="0">
                <a:solidFill>
                  <a:srgbClr val="FFFFFF"/>
                </a:solidFill>
                <a:latin typeface="Arial"/>
                <a:cs typeface="Arial"/>
              </a:rPr>
              <a:t>MA</a:t>
            </a:r>
            <a:endParaRPr sz="1512">
              <a:latin typeface="Arial"/>
              <a:cs typeface="Arial"/>
            </a:endParaRPr>
          </a:p>
        </p:txBody>
      </p:sp>
      <p:graphicFrame>
        <p:nvGraphicFramePr>
          <p:cNvPr id="9" name="object 9"/>
          <p:cNvGraphicFramePr>
            <a:graphicFrameLocks noGrp="1"/>
          </p:cNvGraphicFramePr>
          <p:nvPr/>
        </p:nvGraphicFramePr>
        <p:xfrm>
          <a:off x="517627" y="2010251"/>
          <a:ext cx="8228259" cy="3396411"/>
        </p:xfrm>
        <a:graphic>
          <a:graphicData uri="http://schemas.openxmlformats.org/drawingml/2006/table">
            <a:tbl>
              <a:tblPr firstRow="1" bandRow="1">
                <a:tableStyleId>{2D5ABB26-0587-4C30-8999-92F81FD0307C}</a:tableStyleId>
              </a:tblPr>
              <a:tblGrid>
                <a:gridCol w="1870323">
                  <a:extLst>
                    <a:ext uri="{9D8B030D-6E8A-4147-A177-3AD203B41FA5}">
                      <a16:colId xmlns:a16="http://schemas.microsoft.com/office/drawing/2014/main" val="20000"/>
                    </a:ext>
                  </a:extLst>
                </a:gridCol>
                <a:gridCol w="1873894">
                  <a:extLst>
                    <a:ext uri="{9D8B030D-6E8A-4147-A177-3AD203B41FA5}">
                      <a16:colId xmlns:a16="http://schemas.microsoft.com/office/drawing/2014/main" val="20001"/>
                    </a:ext>
                  </a:extLst>
                </a:gridCol>
                <a:gridCol w="2846338">
                  <a:extLst>
                    <a:ext uri="{9D8B030D-6E8A-4147-A177-3AD203B41FA5}">
                      <a16:colId xmlns:a16="http://schemas.microsoft.com/office/drawing/2014/main" val="20002"/>
                    </a:ext>
                  </a:extLst>
                </a:gridCol>
                <a:gridCol w="1637704">
                  <a:extLst>
                    <a:ext uri="{9D8B030D-6E8A-4147-A177-3AD203B41FA5}">
                      <a16:colId xmlns:a16="http://schemas.microsoft.com/office/drawing/2014/main" val="20003"/>
                    </a:ext>
                  </a:extLst>
                </a:gridCol>
              </a:tblGrid>
              <a:tr h="199579">
                <a:tc>
                  <a:txBody>
                    <a:bodyPr/>
                    <a:lstStyle/>
                    <a:p>
                      <a:pPr marL="3175" algn="ctr">
                        <a:lnSpc>
                          <a:spcPct val="100000"/>
                        </a:lnSpc>
                        <a:spcBef>
                          <a:spcPts val="430"/>
                        </a:spcBef>
                      </a:pPr>
                      <a:r>
                        <a:rPr sz="800" b="1" spc="-10" dirty="0">
                          <a:solidFill>
                            <a:srgbClr val="FFFFFF"/>
                          </a:solidFill>
                          <a:latin typeface="Arial"/>
                          <a:cs typeface="Arial"/>
                        </a:rPr>
                        <a:t>FEATURE</a:t>
                      </a:r>
                      <a:endParaRPr sz="800">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tc>
                  <a:txBody>
                    <a:bodyPr/>
                    <a:lstStyle/>
                    <a:p>
                      <a:pPr marL="7620" algn="ctr">
                        <a:lnSpc>
                          <a:spcPct val="100000"/>
                        </a:lnSpc>
                        <a:spcBef>
                          <a:spcPts val="430"/>
                        </a:spcBef>
                      </a:pPr>
                      <a:r>
                        <a:rPr sz="800" b="1" dirty="0">
                          <a:solidFill>
                            <a:srgbClr val="FFFFFF"/>
                          </a:solidFill>
                          <a:latin typeface="Arial"/>
                          <a:cs typeface="Arial"/>
                        </a:rPr>
                        <a:t>BASE</a:t>
                      </a:r>
                      <a:r>
                        <a:rPr sz="800" b="1" spc="-15" dirty="0">
                          <a:solidFill>
                            <a:srgbClr val="FFFFFF"/>
                          </a:solidFill>
                          <a:latin typeface="Arial"/>
                          <a:cs typeface="Arial"/>
                        </a:rPr>
                        <a:t> </a:t>
                      </a:r>
                      <a:r>
                        <a:rPr sz="800" b="1" spc="-10" dirty="0">
                          <a:solidFill>
                            <a:srgbClr val="FFFFFF"/>
                          </a:solidFill>
                          <a:latin typeface="Arial"/>
                          <a:cs typeface="Arial"/>
                        </a:rPr>
                        <a:t>CODE</a:t>
                      </a:r>
                      <a:r>
                        <a:rPr sz="800" b="1" spc="-15" baseline="24305" dirty="0">
                          <a:solidFill>
                            <a:srgbClr val="FFFFFF"/>
                          </a:solidFill>
                          <a:latin typeface="Arial"/>
                          <a:cs typeface="Arial"/>
                        </a:rPr>
                        <a:t>3</a:t>
                      </a:r>
                      <a:endParaRPr sz="800" baseline="24305">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29538A"/>
                    </a:solidFill>
                  </a:tcPr>
                </a:tc>
                <a:tc>
                  <a:txBody>
                    <a:bodyPr/>
                    <a:lstStyle/>
                    <a:p>
                      <a:pPr marL="12700" algn="ctr">
                        <a:lnSpc>
                          <a:spcPct val="100000"/>
                        </a:lnSpc>
                        <a:spcBef>
                          <a:spcPts val="430"/>
                        </a:spcBef>
                      </a:pPr>
                      <a:r>
                        <a:rPr sz="800" b="1" dirty="0">
                          <a:solidFill>
                            <a:srgbClr val="FFFFFF"/>
                          </a:solidFill>
                          <a:latin typeface="Arial"/>
                          <a:cs typeface="Arial"/>
                        </a:rPr>
                        <a:t>STRETCH</a:t>
                      </a:r>
                      <a:r>
                        <a:rPr sz="800" b="1" spc="-30" dirty="0">
                          <a:solidFill>
                            <a:srgbClr val="FFFFFF"/>
                          </a:solidFill>
                          <a:latin typeface="Arial"/>
                          <a:cs typeface="Arial"/>
                        </a:rPr>
                        <a:t> </a:t>
                      </a:r>
                      <a:r>
                        <a:rPr sz="800" b="1" spc="-20" dirty="0">
                          <a:solidFill>
                            <a:srgbClr val="FFFFFF"/>
                          </a:solidFill>
                          <a:latin typeface="Arial"/>
                          <a:cs typeface="Arial"/>
                        </a:rPr>
                        <a:t>CODE</a:t>
                      </a:r>
                      <a:r>
                        <a:rPr sz="800" b="1" spc="-30" baseline="24305" dirty="0">
                          <a:solidFill>
                            <a:srgbClr val="FFFFFF"/>
                          </a:solidFill>
                          <a:latin typeface="Arial"/>
                          <a:cs typeface="Arial"/>
                        </a:rPr>
                        <a:t>4</a:t>
                      </a:r>
                      <a:endParaRPr sz="800" baseline="24305">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4D825B"/>
                    </a:solidFill>
                  </a:tcPr>
                </a:tc>
                <a:tc>
                  <a:txBody>
                    <a:bodyPr/>
                    <a:lstStyle/>
                    <a:p>
                      <a:pPr marL="17780" algn="ctr">
                        <a:lnSpc>
                          <a:spcPct val="100000"/>
                        </a:lnSpc>
                        <a:spcBef>
                          <a:spcPts val="430"/>
                        </a:spcBef>
                      </a:pPr>
                      <a:r>
                        <a:rPr sz="800" b="1" dirty="0">
                          <a:solidFill>
                            <a:srgbClr val="FFFFFF"/>
                          </a:solidFill>
                          <a:latin typeface="Arial"/>
                          <a:cs typeface="Arial"/>
                        </a:rPr>
                        <a:t>COST</a:t>
                      </a:r>
                      <a:r>
                        <a:rPr sz="800" b="1" spc="-25" dirty="0">
                          <a:solidFill>
                            <a:srgbClr val="FFFFFF"/>
                          </a:solidFill>
                          <a:latin typeface="Arial"/>
                          <a:cs typeface="Arial"/>
                        </a:rPr>
                        <a:t> </a:t>
                      </a:r>
                      <a:r>
                        <a:rPr sz="800" b="1" spc="-10" dirty="0">
                          <a:solidFill>
                            <a:srgbClr val="FFFFFF"/>
                          </a:solidFill>
                          <a:latin typeface="Arial"/>
                          <a:cs typeface="Arial"/>
                        </a:rPr>
                        <a:t>DIFFERENTIAL</a:t>
                      </a:r>
                      <a:r>
                        <a:rPr sz="900" b="1" spc="-15" baseline="27777" dirty="0">
                          <a:solidFill>
                            <a:srgbClr val="FFFFFF"/>
                          </a:solidFill>
                          <a:latin typeface="Arial"/>
                          <a:cs typeface="Arial"/>
                        </a:rPr>
                        <a:t>1</a:t>
                      </a:r>
                      <a:endParaRPr sz="900" baseline="27777">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extLst>
                  <a:ext uri="{0D108BD9-81ED-4DB2-BD59-A6C34878D82A}">
                    <a16:rowId xmlns:a16="http://schemas.microsoft.com/office/drawing/2014/main" val="10000"/>
                  </a:ext>
                </a:extLst>
              </a:tr>
              <a:tr h="200025">
                <a:tc>
                  <a:txBody>
                    <a:bodyPr/>
                    <a:lstStyle/>
                    <a:p>
                      <a:pPr marL="51435">
                        <a:lnSpc>
                          <a:spcPct val="100000"/>
                        </a:lnSpc>
                        <a:spcBef>
                          <a:spcPts val="430"/>
                        </a:spcBef>
                      </a:pPr>
                      <a:r>
                        <a:rPr sz="800" dirty="0">
                          <a:solidFill>
                            <a:srgbClr val="151515"/>
                          </a:solidFill>
                          <a:latin typeface="Arial"/>
                          <a:cs typeface="Arial"/>
                        </a:rPr>
                        <a:t>HERS</a:t>
                      </a:r>
                      <a:r>
                        <a:rPr sz="800" spc="-15" dirty="0">
                          <a:solidFill>
                            <a:srgbClr val="151515"/>
                          </a:solidFill>
                          <a:latin typeface="Arial"/>
                          <a:cs typeface="Arial"/>
                        </a:rPr>
                        <a:t> </a:t>
                      </a:r>
                      <a:r>
                        <a:rPr sz="800" spc="-10" dirty="0">
                          <a:solidFill>
                            <a:srgbClr val="151515"/>
                          </a:solidFill>
                          <a:latin typeface="Arial"/>
                          <a:cs typeface="Arial"/>
                        </a:rPr>
                        <a:t>INDEX</a:t>
                      </a:r>
                      <a:endParaRPr sz="800">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10160" algn="ctr">
                        <a:lnSpc>
                          <a:spcPct val="100000"/>
                        </a:lnSpc>
                        <a:spcBef>
                          <a:spcPts val="430"/>
                        </a:spcBef>
                      </a:pPr>
                      <a:r>
                        <a:rPr sz="800" b="1" spc="-25" dirty="0">
                          <a:solidFill>
                            <a:srgbClr val="151515"/>
                          </a:solidFill>
                          <a:latin typeface="Arial"/>
                          <a:cs typeface="Arial"/>
                        </a:rPr>
                        <a:t>52</a:t>
                      </a:r>
                      <a:endParaRPr sz="800">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4604" algn="ctr">
                        <a:lnSpc>
                          <a:spcPct val="100000"/>
                        </a:lnSpc>
                        <a:spcBef>
                          <a:spcPts val="430"/>
                        </a:spcBef>
                      </a:pPr>
                      <a:r>
                        <a:rPr sz="800" b="1" spc="-25" dirty="0">
                          <a:solidFill>
                            <a:srgbClr val="151515"/>
                          </a:solidFill>
                          <a:latin typeface="Arial"/>
                          <a:cs typeface="Arial"/>
                        </a:rPr>
                        <a:t>42</a:t>
                      </a:r>
                      <a:endParaRPr sz="800">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a:lnSpc>
                          <a:spcPct val="100000"/>
                        </a:lnSpc>
                      </a:pPr>
                      <a:endParaRPr sz="800">
                        <a:latin typeface="Times New Roman"/>
                        <a:cs typeface="Times New Roman"/>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1"/>
                  </a:ext>
                </a:extLst>
              </a:tr>
              <a:tr h="199579">
                <a:tc>
                  <a:txBody>
                    <a:bodyPr/>
                    <a:lstStyle/>
                    <a:p>
                      <a:pPr marL="51435">
                        <a:lnSpc>
                          <a:spcPct val="100000"/>
                        </a:lnSpc>
                        <a:spcBef>
                          <a:spcPts val="434"/>
                        </a:spcBef>
                      </a:pPr>
                      <a:r>
                        <a:rPr sz="800" dirty="0">
                          <a:solidFill>
                            <a:srgbClr val="151515"/>
                          </a:solidFill>
                          <a:latin typeface="Arial"/>
                          <a:cs typeface="Arial"/>
                        </a:rPr>
                        <a:t>Windows</a:t>
                      </a:r>
                      <a:r>
                        <a:rPr sz="800" spc="-70" dirty="0">
                          <a:solidFill>
                            <a:srgbClr val="151515"/>
                          </a:solidFill>
                          <a:latin typeface="Arial"/>
                          <a:cs typeface="Arial"/>
                        </a:rPr>
                        <a:t> </a:t>
                      </a:r>
                      <a:r>
                        <a:rPr sz="800" dirty="0">
                          <a:solidFill>
                            <a:srgbClr val="151515"/>
                          </a:solidFill>
                          <a:latin typeface="Arial"/>
                          <a:cs typeface="Arial"/>
                        </a:rPr>
                        <a:t>(U-</a:t>
                      </a:r>
                      <a:r>
                        <a:rPr sz="800" spc="-10" dirty="0">
                          <a:solidFill>
                            <a:srgbClr val="151515"/>
                          </a:solidFill>
                          <a:latin typeface="Arial"/>
                          <a:cs typeface="Arial"/>
                        </a:rPr>
                        <a:t>Value/SHGC)</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8255" algn="ctr">
                        <a:lnSpc>
                          <a:spcPct val="100000"/>
                        </a:lnSpc>
                        <a:spcBef>
                          <a:spcPts val="434"/>
                        </a:spcBef>
                      </a:pPr>
                      <a:r>
                        <a:rPr sz="800" b="1" spc="-10" dirty="0">
                          <a:solidFill>
                            <a:srgbClr val="151515"/>
                          </a:solidFill>
                          <a:latin typeface="Arial"/>
                          <a:cs typeface="Arial"/>
                        </a:rPr>
                        <a:t>U-</a:t>
                      </a:r>
                      <a:r>
                        <a:rPr sz="800" b="1" dirty="0">
                          <a:solidFill>
                            <a:srgbClr val="151515"/>
                          </a:solidFill>
                          <a:latin typeface="Arial"/>
                          <a:cs typeface="Arial"/>
                        </a:rPr>
                        <a:t>0.25,</a:t>
                      </a:r>
                      <a:r>
                        <a:rPr sz="800" b="1" spc="-20" dirty="0">
                          <a:solidFill>
                            <a:srgbClr val="151515"/>
                          </a:solidFill>
                          <a:latin typeface="Arial"/>
                          <a:cs typeface="Arial"/>
                        </a:rPr>
                        <a:t> </a:t>
                      </a:r>
                      <a:r>
                        <a:rPr sz="800" b="1" dirty="0">
                          <a:solidFill>
                            <a:srgbClr val="151515"/>
                          </a:solidFill>
                          <a:latin typeface="Arial"/>
                          <a:cs typeface="Arial"/>
                        </a:rPr>
                        <a:t>0.29</a:t>
                      </a:r>
                      <a:r>
                        <a:rPr sz="800" b="1" spc="-50" dirty="0">
                          <a:solidFill>
                            <a:srgbClr val="151515"/>
                          </a:solidFill>
                          <a:latin typeface="Arial"/>
                          <a:cs typeface="Arial"/>
                        </a:rPr>
                        <a:t> </a:t>
                      </a:r>
                      <a:r>
                        <a:rPr sz="800" b="1" spc="-20" dirty="0">
                          <a:solidFill>
                            <a:srgbClr val="151515"/>
                          </a:solidFill>
                          <a:latin typeface="Arial"/>
                          <a:cs typeface="Arial"/>
                        </a:rPr>
                        <a:t>SHGC</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8255" algn="ctr">
                        <a:lnSpc>
                          <a:spcPct val="100000"/>
                        </a:lnSpc>
                        <a:spcBef>
                          <a:spcPts val="434"/>
                        </a:spcBef>
                      </a:pPr>
                      <a:r>
                        <a:rPr sz="800" b="1" spc="-10" dirty="0">
                          <a:solidFill>
                            <a:srgbClr val="151515"/>
                          </a:solidFill>
                          <a:latin typeface="Arial"/>
                          <a:cs typeface="Arial"/>
                        </a:rPr>
                        <a:t>U-</a:t>
                      </a:r>
                      <a:r>
                        <a:rPr sz="800" b="1" dirty="0">
                          <a:solidFill>
                            <a:srgbClr val="151515"/>
                          </a:solidFill>
                          <a:latin typeface="Arial"/>
                          <a:cs typeface="Arial"/>
                        </a:rPr>
                        <a:t>0.28,</a:t>
                      </a:r>
                      <a:r>
                        <a:rPr sz="800" b="1" spc="-35" dirty="0">
                          <a:solidFill>
                            <a:srgbClr val="151515"/>
                          </a:solidFill>
                          <a:latin typeface="Arial"/>
                          <a:cs typeface="Arial"/>
                        </a:rPr>
                        <a:t> </a:t>
                      </a:r>
                      <a:r>
                        <a:rPr sz="800" b="1" dirty="0">
                          <a:solidFill>
                            <a:srgbClr val="151515"/>
                          </a:solidFill>
                          <a:latin typeface="Arial"/>
                          <a:cs typeface="Arial"/>
                        </a:rPr>
                        <a:t>0.29</a:t>
                      </a:r>
                      <a:r>
                        <a:rPr sz="800" b="1" spc="-70" dirty="0">
                          <a:solidFill>
                            <a:srgbClr val="151515"/>
                          </a:solidFill>
                          <a:latin typeface="Arial"/>
                          <a:cs typeface="Arial"/>
                        </a:rPr>
                        <a:t> </a:t>
                      </a:r>
                      <a:r>
                        <a:rPr sz="800" b="1" spc="-20" dirty="0">
                          <a:solidFill>
                            <a:srgbClr val="151515"/>
                          </a:solidFill>
                          <a:latin typeface="Arial"/>
                          <a:cs typeface="Arial"/>
                        </a:rPr>
                        <a:t>SHGC</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6510" algn="ctr">
                        <a:lnSpc>
                          <a:spcPct val="100000"/>
                        </a:lnSpc>
                        <a:spcBef>
                          <a:spcPts val="434"/>
                        </a:spcBef>
                      </a:pPr>
                      <a:r>
                        <a:rPr sz="800" b="1" spc="-10" dirty="0">
                          <a:solidFill>
                            <a:srgbClr val="151515"/>
                          </a:solidFill>
                          <a:latin typeface="Arial"/>
                          <a:cs typeface="Arial"/>
                        </a:rPr>
                        <a:t>-$4,110</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2"/>
                  </a:ext>
                </a:extLst>
              </a:tr>
              <a:tr h="200025">
                <a:tc>
                  <a:txBody>
                    <a:bodyPr/>
                    <a:lstStyle/>
                    <a:p>
                      <a:pPr marL="51435">
                        <a:lnSpc>
                          <a:spcPct val="100000"/>
                        </a:lnSpc>
                        <a:spcBef>
                          <a:spcPts val="434"/>
                        </a:spcBef>
                      </a:pPr>
                      <a:r>
                        <a:rPr sz="800" spc="-25" dirty="0">
                          <a:solidFill>
                            <a:srgbClr val="151515"/>
                          </a:solidFill>
                          <a:latin typeface="Arial"/>
                          <a:cs typeface="Arial"/>
                        </a:rPr>
                        <a:t>DHW</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5715" algn="ctr">
                        <a:lnSpc>
                          <a:spcPct val="100000"/>
                        </a:lnSpc>
                        <a:spcBef>
                          <a:spcPts val="434"/>
                        </a:spcBef>
                      </a:pPr>
                      <a:r>
                        <a:rPr sz="800" b="1" dirty="0">
                          <a:solidFill>
                            <a:srgbClr val="151515"/>
                          </a:solidFill>
                          <a:latin typeface="Arial"/>
                          <a:cs typeface="Arial"/>
                        </a:rPr>
                        <a:t>Gas</a:t>
                      </a:r>
                      <a:r>
                        <a:rPr sz="800" b="1" spc="25" dirty="0">
                          <a:solidFill>
                            <a:srgbClr val="151515"/>
                          </a:solidFill>
                          <a:latin typeface="Arial"/>
                          <a:cs typeface="Arial"/>
                        </a:rPr>
                        <a:t> </a:t>
                      </a:r>
                      <a:r>
                        <a:rPr sz="800" b="1" spc="-10" dirty="0">
                          <a:solidFill>
                            <a:srgbClr val="151515"/>
                          </a:solidFill>
                          <a:latin typeface="Arial"/>
                          <a:cs typeface="Arial"/>
                        </a:rPr>
                        <a:t>Tankless</a:t>
                      </a:r>
                      <a:r>
                        <a:rPr sz="800" b="1" spc="-45" dirty="0">
                          <a:solidFill>
                            <a:srgbClr val="151515"/>
                          </a:solidFill>
                          <a:latin typeface="Arial"/>
                          <a:cs typeface="Arial"/>
                        </a:rPr>
                        <a:t> </a:t>
                      </a:r>
                      <a:r>
                        <a:rPr sz="800" b="1" dirty="0">
                          <a:solidFill>
                            <a:srgbClr val="151515"/>
                          </a:solidFill>
                          <a:latin typeface="Arial"/>
                          <a:cs typeface="Arial"/>
                        </a:rPr>
                        <a:t>0.94</a:t>
                      </a:r>
                      <a:r>
                        <a:rPr sz="800" b="1" spc="-45" dirty="0">
                          <a:solidFill>
                            <a:srgbClr val="151515"/>
                          </a:solidFill>
                          <a:latin typeface="Arial"/>
                          <a:cs typeface="Arial"/>
                        </a:rPr>
                        <a:t> </a:t>
                      </a:r>
                      <a:r>
                        <a:rPr sz="800" b="1" spc="-25" dirty="0">
                          <a:solidFill>
                            <a:srgbClr val="151515"/>
                          </a:solidFill>
                          <a:latin typeface="Arial"/>
                          <a:cs typeface="Arial"/>
                        </a:rPr>
                        <a:t>EF</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5715" algn="ctr">
                        <a:lnSpc>
                          <a:spcPct val="100000"/>
                        </a:lnSpc>
                        <a:spcBef>
                          <a:spcPts val="434"/>
                        </a:spcBef>
                      </a:pPr>
                      <a:r>
                        <a:rPr sz="800" b="1" dirty="0">
                          <a:solidFill>
                            <a:srgbClr val="151515"/>
                          </a:solidFill>
                          <a:latin typeface="Arial"/>
                          <a:cs typeface="Arial"/>
                        </a:rPr>
                        <a:t>HPWH,</a:t>
                      </a:r>
                      <a:r>
                        <a:rPr sz="800" b="1" spc="-25" dirty="0">
                          <a:solidFill>
                            <a:srgbClr val="151515"/>
                          </a:solidFill>
                          <a:latin typeface="Arial"/>
                          <a:cs typeface="Arial"/>
                        </a:rPr>
                        <a:t> </a:t>
                      </a:r>
                      <a:r>
                        <a:rPr sz="800" b="1" dirty="0">
                          <a:solidFill>
                            <a:srgbClr val="151515"/>
                          </a:solidFill>
                          <a:latin typeface="Arial"/>
                          <a:cs typeface="Arial"/>
                        </a:rPr>
                        <a:t>50</a:t>
                      </a:r>
                      <a:r>
                        <a:rPr sz="800" b="1" spc="-50" dirty="0">
                          <a:solidFill>
                            <a:srgbClr val="151515"/>
                          </a:solidFill>
                          <a:latin typeface="Arial"/>
                          <a:cs typeface="Arial"/>
                        </a:rPr>
                        <a:t> </a:t>
                      </a:r>
                      <a:r>
                        <a:rPr sz="800" b="1" dirty="0">
                          <a:solidFill>
                            <a:srgbClr val="151515"/>
                          </a:solidFill>
                          <a:latin typeface="Arial"/>
                          <a:cs typeface="Arial"/>
                        </a:rPr>
                        <a:t>gal,</a:t>
                      </a:r>
                      <a:r>
                        <a:rPr sz="800" b="1" spc="-20" dirty="0">
                          <a:solidFill>
                            <a:srgbClr val="151515"/>
                          </a:solidFill>
                          <a:latin typeface="Arial"/>
                          <a:cs typeface="Arial"/>
                        </a:rPr>
                        <a:t> </a:t>
                      </a:r>
                      <a:r>
                        <a:rPr sz="800" b="1" dirty="0">
                          <a:solidFill>
                            <a:srgbClr val="151515"/>
                          </a:solidFill>
                          <a:latin typeface="Arial"/>
                          <a:cs typeface="Arial"/>
                        </a:rPr>
                        <a:t>2.35</a:t>
                      </a:r>
                      <a:r>
                        <a:rPr sz="800" b="1" spc="15" dirty="0">
                          <a:solidFill>
                            <a:srgbClr val="151515"/>
                          </a:solidFill>
                          <a:latin typeface="Arial"/>
                          <a:cs typeface="Arial"/>
                        </a:rPr>
                        <a:t> </a:t>
                      </a:r>
                      <a:r>
                        <a:rPr sz="800" b="1" spc="-25" dirty="0">
                          <a:solidFill>
                            <a:srgbClr val="151515"/>
                          </a:solidFill>
                          <a:latin typeface="Arial"/>
                          <a:cs typeface="Arial"/>
                        </a:rPr>
                        <a:t>EF</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20955" algn="ctr">
                        <a:lnSpc>
                          <a:spcPct val="100000"/>
                        </a:lnSpc>
                        <a:spcBef>
                          <a:spcPts val="434"/>
                        </a:spcBef>
                      </a:pPr>
                      <a:r>
                        <a:rPr sz="800" b="1" spc="-10" dirty="0">
                          <a:solidFill>
                            <a:srgbClr val="151515"/>
                          </a:solidFill>
                          <a:latin typeface="Arial"/>
                          <a:cs typeface="Arial"/>
                        </a:rPr>
                        <a:t>-</a:t>
                      </a:r>
                      <a:r>
                        <a:rPr sz="800" b="1" spc="-20" dirty="0">
                          <a:solidFill>
                            <a:srgbClr val="151515"/>
                          </a:solidFill>
                          <a:latin typeface="Arial"/>
                          <a:cs typeface="Arial"/>
                        </a:rPr>
                        <a:t>$316</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3"/>
                  </a:ext>
                </a:extLst>
              </a:tr>
              <a:tr h="199579">
                <a:tc>
                  <a:txBody>
                    <a:bodyPr/>
                    <a:lstStyle/>
                    <a:p>
                      <a:pPr marL="51435">
                        <a:lnSpc>
                          <a:spcPct val="100000"/>
                        </a:lnSpc>
                        <a:spcBef>
                          <a:spcPts val="439"/>
                        </a:spcBef>
                      </a:pPr>
                      <a:r>
                        <a:rPr sz="800" spc="-10" dirty="0">
                          <a:solidFill>
                            <a:srgbClr val="151515"/>
                          </a:solidFill>
                          <a:latin typeface="Arial"/>
                          <a:cs typeface="Arial"/>
                        </a:rPr>
                        <a:t>Heating</a:t>
                      </a:r>
                      <a:endParaRPr sz="800">
                        <a:latin typeface="Arial"/>
                        <a:cs typeface="Arial"/>
                      </a:endParaRPr>
                    </a:p>
                  </a:txBody>
                  <a:tcPr marL="0" marR="0" marT="3929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1905" algn="ctr">
                        <a:lnSpc>
                          <a:spcPct val="100000"/>
                        </a:lnSpc>
                        <a:spcBef>
                          <a:spcPts val="439"/>
                        </a:spcBef>
                      </a:pPr>
                      <a:r>
                        <a:rPr sz="800" b="1" dirty="0">
                          <a:solidFill>
                            <a:srgbClr val="151515"/>
                          </a:solidFill>
                          <a:latin typeface="Arial"/>
                          <a:cs typeface="Arial"/>
                        </a:rPr>
                        <a:t>Gas,</a:t>
                      </a:r>
                      <a:r>
                        <a:rPr sz="800" b="1" spc="-25" dirty="0">
                          <a:solidFill>
                            <a:srgbClr val="151515"/>
                          </a:solidFill>
                          <a:latin typeface="Arial"/>
                          <a:cs typeface="Arial"/>
                        </a:rPr>
                        <a:t> </a:t>
                      </a:r>
                      <a:r>
                        <a:rPr sz="800" b="1" dirty="0">
                          <a:solidFill>
                            <a:srgbClr val="151515"/>
                          </a:solidFill>
                          <a:latin typeface="Arial"/>
                          <a:cs typeface="Arial"/>
                        </a:rPr>
                        <a:t>98%</a:t>
                      </a:r>
                      <a:r>
                        <a:rPr sz="800" b="1" spc="-80" dirty="0">
                          <a:solidFill>
                            <a:srgbClr val="151515"/>
                          </a:solidFill>
                          <a:latin typeface="Arial"/>
                          <a:cs typeface="Arial"/>
                        </a:rPr>
                        <a:t> </a:t>
                      </a:r>
                      <a:r>
                        <a:rPr sz="800" b="1" spc="-20" dirty="0">
                          <a:solidFill>
                            <a:srgbClr val="151515"/>
                          </a:solidFill>
                          <a:latin typeface="Arial"/>
                          <a:cs typeface="Arial"/>
                        </a:rPr>
                        <a:t>AFUE</a:t>
                      </a:r>
                      <a:endParaRPr sz="800">
                        <a:latin typeface="Arial"/>
                        <a:cs typeface="Arial"/>
                      </a:endParaRPr>
                    </a:p>
                  </a:txBody>
                  <a:tcPr marL="0" marR="0" marT="3929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rowSpan="2">
                  <a:txBody>
                    <a:bodyPr/>
                    <a:lstStyle/>
                    <a:p>
                      <a:pPr>
                        <a:lnSpc>
                          <a:spcPct val="100000"/>
                        </a:lnSpc>
                        <a:spcBef>
                          <a:spcPts val="180"/>
                        </a:spcBef>
                      </a:pPr>
                      <a:endParaRPr sz="800">
                        <a:latin typeface="Times New Roman"/>
                        <a:cs typeface="Times New Roman"/>
                      </a:endParaRPr>
                    </a:p>
                    <a:p>
                      <a:pPr marL="1064260">
                        <a:lnSpc>
                          <a:spcPct val="100000"/>
                        </a:lnSpc>
                      </a:pPr>
                      <a:r>
                        <a:rPr sz="800" b="1" dirty="0">
                          <a:solidFill>
                            <a:srgbClr val="151515"/>
                          </a:solidFill>
                          <a:latin typeface="Arial"/>
                          <a:cs typeface="Arial"/>
                        </a:rPr>
                        <a:t>SEER</a:t>
                      </a:r>
                      <a:r>
                        <a:rPr sz="800" b="1" spc="-45" dirty="0">
                          <a:solidFill>
                            <a:srgbClr val="151515"/>
                          </a:solidFill>
                          <a:latin typeface="Arial"/>
                          <a:cs typeface="Arial"/>
                        </a:rPr>
                        <a:t> </a:t>
                      </a:r>
                      <a:r>
                        <a:rPr sz="800" b="1" dirty="0">
                          <a:solidFill>
                            <a:srgbClr val="151515"/>
                          </a:solidFill>
                          <a:latin typeface="Arial"/>
                          <a:cs typeface="Arial"/>
                        </a:rPr>
                        <a:t>20,</a:t>
                      </a:r>
                      <a:r>
                        <a:rPr sz="800" b="1" spc="-35" dirty="0">
                          <a:solidFill>
                            <a:srgbClr val="151515"/>
                          </a:solidFill>
                          <a:latin typeface="Arial"/>
                          <a:cs typeface="Arial"/>
                        </a:rPr>
                        <a:t> </a:t>
                      </a:r>
                      <a:r>
                        <a:rPr sz="800" b="1" dirty="0">
                          <a:solidFill>
                            <a:srgbClr val="151515"/>
                          </a:solidFill>
                          <a:latin typeface="Arial"/>
                          <a:cs typeface="Arial"/>
                        </a:rPr>
                        <a:t>12 HSPF,</a:t>
                      </a:r>
                      <a:r>
                        <a:rPr sz="800" b="1" spc="-35" dirty="0">
                          <a:solidFill>
                            <a:srgbClr val="151515"/>
                          </a:solidFill>
                          <a:latin typeface="Arial"/>
                          <a:cs typeface="Arial"/>
                        </a:rPr>
                        <a:t> </a:t>
                      </a:r>
                      <a:r>
                        <a:rPr sz="800" b="1" spc="-10" dirty="0">
                          <a:solidFill>
                            <a:srgbClr val="151515"/>
                          </a:solidFill>
                          <a:latin typeface="Arial"/>
                          <a:cs typeface="Arial"/>
                        </a:rPr>
                        <a:t>Ducted</a:t>
                      </a:r>
                      <a:endParaRPr sz="800">
                        <a:latin typeface="Arial"/>
                        <a:cs typeface="Arial"/>
                      </a:endParaRPr>
                    </a:p>
                  </a:txBody>
                  <a:tcPr marL="0" marR="0" marT="1607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rowSpan="2">
                  <a:txBody>
                    <a:bodyPr/>
                    <a:lstStyle/>
                    <a:p>
                      <a:pPr>
                        <a:lnSpc>
                          <a:spcPct val="100000"/>
                        </a:lnSpc>
                        <a:spcBef>
                          <a:spcPts val="180"/>
                        </a:spcBef>
                      </a:pPr>
                      <a:endParaRPr sz="800">
                        <a:latin typeface="Times New Roman"/>
                        <a:cs typeface="Times New Roman"/>
                      </a:endParaRPr>
                    </a:p>
                    <a:p>
                      <a:pPr marL="19685" algn="ctr">
                        <a:lnSpc>
                          <a:spcPct val="100000"/>
                        </a:lnSpc>
                      </a:pPr>
                      <a:r>
                        <a:rPr sz="800" b="1" spc="-10" dirty="0">
                          <a:solidFill>
                            <a:srgbClr val="151515"/>
                          </a:solidFill>
                          <a:latin typeface="Arial"/>
                          <a:cs typeface="Arial"/>
                        </a:rPr>
                        <a:t>-</a:t>
                      </a:r>
                      <a:r>
                        <a:rPr sz="800" b="1" spc="-25" dirty="0">
                          <a:solidFill>
                            <a:srgbClr val="151515"/>
                          </a:solidFill>
                          <a:latin typeface="Arial"/>
                          <a:cs typeface="Arial"/>
                        </a:rPr>
                        <a:t>$35</a:t>
                      </a:r>
                      <a:endParaRPr sz="800">
                        <a:latin typeface="Arial"/>
                        <a:cs typeface="Arial"/>
                      </a:endParaRPr>
                    </a:p>
                  </a:txBody>
                  <a:tcPr marL="0" marR="0" marT="1607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4"/>
                  </a:ext>
                </a:extLst>
              </a:tr>
              <a:tr h="199579">
                <a:tc>
                  <a:txBody>
                    <a:bodyPr/>
                    <a:lstStyle/>
                    <a:p>
                      <a:pPr marL="51435">
                        <a:lnSpc>
                          <a:spcPct val="100000"/>
                        </a:lnSpc>
                        <a:spcBef>
                          <a:spcPts val="440"/>
                        </a:spcBef>
                      </a:pPr>
                      <a:r>
                        <a:rPr sz="800" spc="-10" dirty="0">
                          <a:solidFill>
                            <a:srgbClr val="151515"/>
                          </a:solidFill>
                          <a:latin typeface="Arial"/>
                          <a:cs typeface="Arial"/>
                        </a:rPr>
                        <a:t>Cooling</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4445" algn="ctr">
                        <a:lnSpc>
                          <a:spcPct val="100000"/>
                        </a:lnSpc>
                        <a:spcBef>
                          <a:spcPts val="440"/>
                        </a:spcBef>
                      </a:pPr>
                      <a:r>
                        <a:rPr sz="800" b="1" dirty="0">
                          <a:solidFill>
                            <a:srgbClr val="151515"/>
                          </a:solidFill>
                          <a:latin typeface="Arial"/>
                          <a:cs typeface="Arial"/>
                        </a:rPr>
                        <a:t>SEER</a:t>
                      </a:r>
                      <a:r>
                        <a:rPr sz="800" b="1" spc="-30" dirty="0">
                          <a:solidFill>
                            <a:srgbClr val="151515"/>
                          </a:solidFill>
                          <a:latin typeface="Arial"/>
                          <a:cs typeface="Arial"/>
                        </a:rPr>
                        <a:t> </a:t>
                      </a:r>
                      <a:r>
                        <a:rPr sz="800" b="1" spc="-20" dirty="0">
                          <a:solidFill>
                            <a:srgbClr val="151515"/>
                          </a:solidFill>
                          <a:latin typeface="Arial"/>
                          <a:cs typeface="Arial"/>
                        </a:rPr>
                        <a:t>14.2</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vMerge="1">
                  <a:txBody>
                    <a:bodyPr/>
                    <a:lstStyle/>
                    <a:p>
                      <a:endParaRPr/>
                    </a:p>
                  </a:txBody>
                  <a:tcPr marL="0" marR="0" marT="228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vMerge="1">
                  <a:txBody>
                    <a:bodyPr/>
                    <a:lstStyle/>
                    <a:p>
                      <a:endParaRPr/>
                    </a:p>
                  </a:txBody>
                  <a:tcPr marL="0" marR="0" marT="228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5"/>
                  </a:ext>
                </a:extLst>
              </a:tr>
              <a:tr h="200025">
                <a:tc>
                  <a:txBody>
                    <a:bodyPr/>
                    <a:lstStyle/>
                    <a:p>
                      <a:pPr marL="51435">
                        <a:lnSpc>
                          <a:spcPct val="100000"/>
                        </a:lnSpc>
                        <a:spcBef>
                          <a:spcPts val="445"/>
                        </a:spcBef>
                      </a:pPr>
                      <a:r>
                        <a:rPr sz="800" dirty="0">
                          <a:solidFill>
                            <a:srgbClr val="151515"/>
                          </a:solidFill>
                          <a:latin typeface="Arial"/>
                          <a:cs typeface="Arial"/>
                        </a:rPr>
                        <a:t>Duct</a:t>
                      </a:r>
                      <a:r>
                        <a:rPr sz="800" spc="-55" dirty="0">
                          <a:solidFill>
                            <a:srgbClr val="151515"/>
                          </a:solidFill>
                          <a:latin typeface="Arial"/>
                          <a:cs typeface="Arial"/>
                        </a:rPr>
                        <a:t> </a:t>
                      </a:r>
                      <a:r>
                        <a:rPr sz="800" dirty="0">
                          <a:solidFill>
                            <a:srgbClr val="151515"/>
                          </a:solidFill>
                          <a:latin typeface="Arial"/>
                          <a:cs typeface="Arial"/>
                        </a:rPr>
                        <a:t>Leakage</a:t>
                      </a:r>
                      <a:r>
                        <a:rPr sz="800" spc="-15" dirty="0">
                          <a:solidFill>
                            <a:srgbClr val="151515"/>
                          </a:solidFill>
                          <a:latin typeface="Arial"/>
                          <a:cs typeface="Arial"/>
                        </a:rPr>
                        <a:t> </a:t>
                      </a:r>
                      <a:r>
                        <a:rPr sz="800" dirty="0">
                          <a:solidFill>
                            <a:srgbClr val="151515"/>
                          </a:solidFill>
                          <a:latin typeface="Arial"/>
                          <a:cs typeface="Arial"/>
                        </a:rPr>
                        <a:t>to</a:t>
                      </a:r>
                      <a:r>
                        <a:rPr sz="800" spc="-25" dirty="0">
                          <a:solidFill>
                            <a:srgbClr val="151515"/>
                          </a:solidFill>
                          <a:latin typeface="Arial"/>
                          <a:cs typeface="Arial"/>
                        </a:rPr>
                        <a:t> </a:t>
                      </a:r>
                      <a:r>
                        <a:rPr sz="800" spc="-10" dirty="0">
                          <a:solidFill>
                            <a:srgbClr val="151515"/>
                          </a:solidFill>
                          <a:latin typeface="Arial"/>
                          <a:cs typeface="Arial"/>
                        </a:rPr>
                        <a:t>Outside</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6985" algn="ctr">
                        <a:lnSpc>
                          <a:spcPct val="100000"/>
                        </a:lnSpc>
                        <a:spcBef>
                          <a:spcPts val="445"/>
                        </a:spcBef>
                      </a:pPr>
                      <a:r>
                        <a:rPr sz="800" dirty="0">
                          <a:solidFill>
                            <a:srgbClr val="151515"/>
                          </a:solidFill>
                          <a:latin typeface="Arial"/>
                          <a:cs typeface="Arial"/>
                        </a:rPr>
                        <a:t>2</a:t>
                      </a:r>
                      <a:r>
                        <a:rPr sz="800" spc="-40" dirty="0">
                          <a:solidFill>
                            <a:srgbClr val="151515"/>
                          </a:solidFill>
                          <a:latin typeface="Arial"/>
                          <a:cs typeface="Arial"/>
                        </a:rPr>
                        <a:t> </a:t>
                      </a:r>
                      <a:r>
                        <a:rPr sz="800" dirty="0">
                          <a:solidFill>
                            <a:srgbClr val="151515"/>
                          </a:solidFill>
                          <a:latin typeface="Arial"/>
                          <a:cs typeface="Arial"/>
                        </a:rPr>
                        <a:t>CFM25</a:t>
                      </a:r>
                      <a:r>
                        <a:rPr sz="800" spc="-35" dirty="0">
                          <a:solidFill>
                            <a:srgbClr val="151515"/>
                          </a:solidFill>
                          <a:latin typeface="Arial"/>
                          <a:cs typeface="Arial"/>
                        </a:rPr>
                        <a:t> </a:t>
                      </a:r>
                      <a:r>
                        <a:rPr sz="800" dirty="0">
                          <a:solidFill>
                            <a:srgbClr val="151515"/>
                          </a:solidFill>
                          <a:latin typeface="Arial"/>
                          <a:cs typeface="Arial"/>
                        </a:rPr>
                        <a:t>per</a:t>
                      </a:r>
                      <a:r>
                        <a:rPr sz="800" spc="15" dirty="0">
                          <a:solidFill>
                            <a:srgbClr val="151515"/>
                          </a:solidFill>
                          <a:latin typeface="Arial"/>
                          <a:cs typeface="Arial"/>
                        </a:rPr>
                        <a:t> </a:t>
                      </a:r>
                      <a:r>
                        <a:rPr sz="800" dirty="0">
                          <a:solidFill>
                            <a:srgbClr val="151515"/>
                          </a:solidFill>
                          <a:latin typeface="Arial"/>
                          <a:cs typeface="Arial"/>
                        </a:rPr>
                        <a:t>100ft2, </a:t>
                      </a:r>
                      <a:r>
                        <a:rPr sz="800" spc="-20" dirty="0">
                          <a:solidFill>
                            <a:srgbClr val="151515"/>
                          </a:solidFill>
                          <a:latin typeface="Arial"/>
                          <a:cs typeface="Arial"/>
                        </a:rPr>
                        <a:t>R-</a:t>
                      </a:r>
                      <a:r>
                        <a:rPr sz="800" spc="-50" dirty="0">
                          <a:solidFill>
                            <a:srgbClr val="151515"/>
                          </a:solidFill>
                          <a:latin typeface="Arial"/>
                          <a:cs typeface="Arial"/>
                        </a:rPr>
                        <a:t>6</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5715" algn="ctr">
                        <a:lnSpc>
                          <a:spcPct val="100000"/>
                        </a:lnSpc>
                        <a:spcBef>
                          <a:spcPts val="445"/>
                        </a:spcBef>
                      </a:pPr>
                      <a:r>
                        <a:rPr sz="800" dirty="0">
                          <a:solidFill>
                            <a:srgbClr val="151515"/>
                          </a:solidFill>
                          <a:latin typeface="Arial"/>
                          <a:cs typeface="Arial"/>
                        </a:rPr>
                        <a:t>In</a:t>
                      </a:r>
                      <a:r>
                        <a:rPr sz="800" spc="25" dirty="0">
                          <a:solidFill>
                            <a:srgbClr val="151515"/>
                          </a:solidFill>
                          <a:latin typeface="Arial"/>
                          <a:cs typeface="Arial"/>
                        </a:rPr>
                        <a:t> </a:t>
                      </a:r>
                      <a:r>
                        <a:rPr sz="800" spc="-10" dirty="0">
                          <a:solidFill>
                            <a:srgbClr val="151515"/>
                          </a:solidFill>
                          <a:latin typeface="Arial"/>
                          <a:cs typeface="Arial"/>
                        </a:rPr>
                        <a:t>Conditioned</a:t>
                      </a:r>
                      <a:r>
                        <a:rPr sz="800" spc="-40" dirty="0">
                          <a:solidFill>
                            <a:srgbClr val="151515"/>
                          </a:solidFill>
                          <a:latin typeface="Arial"/>
                          <a:cs typeface="Arial"/>
                        </a:rPr>
                        <a:t> </a:t>
                      </a:r>
                      <a:r>
                        <a:rPr sz="800" spc="-10" dirty="0">
                          <a:solidFill>
                            <a:srgbClr val="151515"/>
                          </a:solidFill>
                          <a:latin typeface="Arial"/>
                          <a:cs typeface="Arial"/>
                        </a:rPr>
                        <a:t>Space*</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45"/>
                        </a:spcBef>
                      </a:pPr>
                      <a:r>
                        <a:rPr sz="800" spc="-25" dirty="0">
                          <a:solidFill>
                            <a:srgbClr val="151515"/>
                          </a:solidFill>
                          <a:latin typeface="Arial"/>
                          <a:cs typeface="Arial"/>
                        </a:rPr>
                        <a:t>$0</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6"/>
                  </a:ext>
                </a:extLst>
              </a:tr>
              <a:tr h="199579">
                <a:tc>
                  <a:txBody>
                    <a:bodyPr/>
                    <a:lstStyle/>
                    <a:p>
                      <a:pPr marL="51435">
                        <a:lnSpc>
                          <a:spcPct val="100000"/>
                        </a:lnSpc>
                        <a:spcBef>
                          <a:spcPts val="450"/>
                        </a:spcBef>
                      </a:pPr>
                      <a:r>
                        <a:rPr sz="800" dirty="0">
                          <a:solidFill>
                            <a:srgbClr val="151515"/>
                          </a:solidFill>
                          <a:latin typeface="Arial"/>
                          <a:cs typeface="Arial"/>
                        </a:rPr>
                        <a:t>Foundation</a:t>
                      </a:r>
                      <a:r>
                        <a:rPr sz="800" spc="-60"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algn="ctr">
                        <a:lnSpc>
                          <a:spcPct val="100000"/>
                        </a:lnSpc>
                        <a:spcBef>
                          <a:spcPts val="450"/>
                        </a:spcBef>
                      </a:pPr>
                      <a:r>
                        <a:rPr sz="800" spc="-25" dirty="0">
                          <a:solidFill>
                            <a:srgbClr val="151515"/>
                          </a:solidFill>
                          <a:latin typeface="Arial"/>
                          <a:cs typeface="Arial"/>
                        </a:rPr>
                        <a:t>NA</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905" algn="ctr">
                        <a:lnSpc>
                          <a:spcPct val="100000"/>
                        </a:lnSpc>
                        <a:spcBef>
                          <a:spcPts val="450"/>
                        </a:spcBef>
                      </a:pPr>
                      <a:r>
                        <a:rPr sz="800" spc="-25" dirty="0">
                          <a:solidFill>
                            <a:srgbClr val="151515"/>
                          </a:solidFill>
                          <a:latin typeface="Arial"/>
                          <a:cs typeface="Arial"/>
                        </a:rPr>
                        <a:t>NA</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50"/>
                        </a:spcBef>
                      </a:pPr>
                      <a:r>
                        <a:rPr sz="800" spc="-25" dirty="0">
                          <a:solidFill>
                            <a:srgbClr val="151515"/>
                          </a:solidFill>
                          <a:latin typeface="Arial"/>
                          <a:cs typeface="Arial"/>
                        </a:rPr>
                        <a:t>$0</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7"/>
                  </a:ext>
                </a:extLst>
              </a:tr>
              <a:tr h="200025">
                <a:tc>
                  <a:txBody>
                    <a:bodyPr/>
                    <a:lstStyle/>
                    <a:p>
                      <a:pPr marL="51435">
                        <a:lnSpc>
                          <a:spcPct val="100000"/>
                        </a:lnSpc>
                        <a:spcBef>
                          <a:spcPts val="450"/>
                        </a:spcBef>
                      </a:pPr>
                      <a:r>
                        <a:rPr sz="800" dirty="0">
                          <a:solidFill>
                            <a:srgbClr val="151515"/>
                          </a:solidFill>
                          <a:latin typeface="Arial"/>
                          <a:cs typeface="Arial"/>
                        </a:rPr>
                        <a:t>Floor</a:t>
                      </a:r>
                      <a:r>
                        <a:rPr sz="800" spc="-25"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6350" algn="ctr">
                        <a:lnSpc>
                          <a:spcPct val="100000"/>
                        </a:lnSpc>
                        <a:spcBef>
                          <a:spcPts val="450"/>
                        </a:spcBef>
                      </a:pPr>
                      <a:r>
                        <a:rPr sz="800" spc="-10" dirty="0">
                          <a:solidFill>
                            <a:srgbClr val="151515"/>
                          </a:solidFill>
                          <a:latin typeface="Arial"/>
                          <a:cs typeface="Arial"/>
                        </a:rPr>
                        <a:t>R-</a:t>
                      </a:r>
                      <a:r>
                        <a:rPr sz="800" dirty="0">
                          <a:solidFill>
                            <a:srgbClr val="151515"/>
                          </a:solidFill>
                          <a:latin typeface="Arial"/>
                          <a:cs typeface="Arial"/>
                        </a:rPr>
                        <a:t>30</a:t>
                      </a:r>
                      <a:r>
                        <a:rPr sz="800" spc="-30" dirty="0">
                          <a:solidFill>
                            <a:srgbClr val="151515"/>
                          </a:solidFill>
                          <a:latin typeface="Arial"/>
                          <a:cs typeface="Arial"/>
                        </a:rPr>
                        <a:t> </a:t>
                      </a:r>
                      <a:r>
                        <a:rPr sz="800" dirty="0">
                          <a:solidFill>
                            <a:srgbClr val="151515"/>
                          </a:solidFill>
                          <a:latin typeface="Arial"/>
                          <a:cs typeface="Arial"/>
                        </a:rPr>
                        <a:t>Fiberglass</a:t>
                      </a:r>
                      <a:r>
                        <a:rPr sz="800" spc="-30" dirty="0">
                          <a:solidFill>
                            <a:srgbClr val="151515"/>
                          </a:solidFill>
                          <a:latin typeface="Arial"/>
                          <a:cs typeface="Arial"/>
                        </a:rPr>
                        <a:t> </a:t>
                      </a:r>
                      <a:r>
                        <a:rPr sz="800" spc="-20" dirty="0">
                          <a:solidFill>
                            <a:srgbClr val="151515"/>
                          </a:solidFill>
                          <a:latin typeface="Arial"/>
                          <a:cs typeface="Arial"/>
                        </a:rPr>
                        <a:t>Batt</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7620" algn="ctr">
                        <a:lnSpc>
                          <a:spcPct val="100000"/>
                        </a:lnSpc>
                        <a:spcBef>
                          <a:spcPts val="450"/>
                        </a:spcBef>
                      </a:pPr>
                      <a:r>
                        <a:rPr sz="800" spc="-10" dirty="0">
                          <a:solidFill>
                            <a:srgbClr val="151515"/>
                          </a:solidFill>
                          <a:latin typeface="Arial"/>
                          <a:cs typeface="Arial"/>
                        </a:rPr>
                        <a:t>R-</a:t>
                      </a:r>
                      <a:r>
                        <a:rPr sz="800" dirty="0">
                          <a:solidFill>
                            <a:srgbClr val="151515"/>
                          </a:solidFill>
                          <a:latin typeface="Arial"/>
                          <a:cs typeface="Arial"/>
                        </a:rPr>
                        <a:t>30</a:t>
                      </a:r>
                      <a:r>
                        <a:rPr sz="800" spc="-35" dirty="0">
                          <a:solidFill>
                            <a:srgbClr val="151515"/>
                          </a:solidFill>
                          <a:latin typeface="Arial"/>
                          <a:cs typeface="Arial"/>
                        </a:rPr>
                        <a:t> </a:t>
                      </a:r>
                      <a:r>
                        <a:rPr sz="800" dirty="0">
                          <a:solidFill>
                            <a:srgbClr val="151515"/>
                          </a:solidFill>
                          <a:latin typeface="Arial"/>
                          <a:cs typeface="Arial"/>
                        </a:rPr>
                        <a:t>Fiberglass</a:t>
                      </a:r>
                      <a:r>
                        <a:rPr sz="800" spc="-35" dirty="0">
                          <a:solidFill>
                            <a:srgbClr val="151515"/>
                          </a:solidFill>
                          <a:latin typeface="Arial"/>
                          <a:cs typeface="Arial"/>
                        </a:rPr>
                        <a:t> </a:t>
                      </a:r>
                      <a:r>
                        <a:rPr sz="800" spc="-20" dirty="0">
                          <a:solidFill>
                            <a:srgbClr val="151515"/>
                          </a:solidFill>
                          <a:latin typeface="Arial"/>
                          <a:cs typeface="Arial"/>
                        </a:rPr>
                        <a:t>Batt</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50"/>
                        </a:spcBef>
                      </a:pPr>
                      <a:r>
                        <a:rPr sz="800" spc="-25" dirty="0">
                          <a:solidFill>
                            <a:srgbClr val="151515"/>
                          </a:solidFill>
                          <a:latin typeface="Arial"/>
                          <a:cs typeface="Arial"/>
                        </a:rPr>
                        <a:t>$0</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8"/>
                  </a:ext>
                </a:extLst>
              </a:tr>
              <a:tr h="199579">
                <a:tc>
                  <a:txBody>
                    <a:bodyPr/>
                    <a:lstStyle/>
                    <a:p>
                      <a:pPr marL="51435">
                        <a:lnSpc>
                          <a:spcPct val="100000"/>
                        </a:lnSpc>
                        <a:spcBef>
                          <a:spcPts val="455"/>
                        </a:spcBef>
                      </a:pPr>
                      <a:r>
                        <a:rPr sz="800" dirty="0">
                          <a:solidFill>
                            <a:srgbClr val="151515"/>
                          </a:solidFill>
                          <a:latin typeface="Arial"/>
                          <a:cs typeface="Arial"/>
                        </a:rPr>
                        <a:t>Walls</a:t>
                      </a:r>
                      <a:r>
                        <a:rPr sz="800" spc="-25"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3175" algn="ctr">
                        <a:lnSpc>
                          <a:spcPct val="100000"/>
                        </a:lnSpc>
                        <a:spcBef>
                          <a:spcPts val="455"/>
                        </a:spcBef>
                      </a:pPr>
                      <a:r>
                        <a:rPr sz="800" spc="-10" dirty="0">
                          <a:solidFill>
                            <a:srgbClr val="151515"/>
                          </a:solidFill>
                          <a:latin typeface="Arial"/>
                          <a:cs typeface="Arial"/>
                        </a:rPr>
                        <a:t>R-</a:t>
                      </a:r>
                      <a:r>
                        <a:rPr sz="800" dirty="0">
                          <a:solidFill>
                            <a:srgbClr val="151515"/>
                          </a:solidFill>
                          <a:latin typeface="Arial"/>
                          <a:cs typeface="Arial"/>
                        </a:rPr>
                        <a:t>21,</a:t>
                      </a:r>
                      <a:r>
                        <a:rPr sz="800" spc="-5" dirty="0">
                          <a:solidFill>
                            <a:srgbClr val="151515"/>
                          </a:solidFill>
                          <a:latin typeface="Arial"/>
                          <a:cs typeface="Arial"/>
                        </a:rPr>
                        <a:t> </a:t>
                      </a:r>
                      <a:r>
                        <a:rPr sz="800" dirty="0">
                          <a:solidFill>
                            <a:srgbClr val="151515"/>
                          </a:solidFill>
                          <a:latin typeface="Arial"/>
                          <a:cs typeface="Arial"/>
                        </a:rPr>
                        <a:t>2x6, 16</a:t>
                      </a:r>
                      <a:r>
                        <a:rPr sz="800" spc="-30" dirty="0">
                          <a:solidFill>
                            <a:srgbClr val="151515"/>
                          </a:solidFill>
                          <a:latin typeface="Arial"/>
                          <a:cs typeface="Arial"/>
                        </a:rPr>
                        <a:t> </a:t>
                      </a:r>
                      <a:r>
                        <a:rPr sz="800" dirty="0">
                          <a:solidFill>
                            <a:srgbClr val="151515"/>
                          </a:solidFill>
                          <a:latin typeface="Arial"/>
                          <a:cs typeface="Arial"/>
                        </a:rPr>
                        <a:t>in </a:t>
                      </a:r>
                      <a:r>
                        <a:rPr sz="800" spc="-20" dirty="0">
                          <a:solidFill>
                            <a:srgbClr val="151515"/>
                          </a:solidFill>
                          <a:latin typeface="Arial"/>
                          <a:cs typeface="Arial"/>
                        </a:rPr>
                        <a:t>o.c.</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7620" algn="ctr">
                        <a:lnSpc>
                          <a:spcPct val="100000"/>
                        </a:lnSpc>
                        <a:spcBef>
                          <a:spcPts val="455"/>
                        </a:spcBef>
                      </a:pPr>
                      <a:r>
                        <a:rPr sz="800" spc="-10" dirty="0">
                          <a:solidFill>
                            <a:srgbClr val="151515"/>
                          </a:solidFill>
                          <a:latin typeface="Arial"/>
                          <a:cs typeface="Arial"/>
                        </a:rPr>
                        <a:t>R-</a:t>
                      </a:r>
                      <a:r>
                        <a:rPr sz="800" dirty="0">
                          <a:solidFill>
                            <a:srgbClr val="151515"/>
                          </a:solidFill>
                          <a:latin typeface="Arial"/>
                          <a:cs typeface="Arial"/>
                        </a:rPr>
                        <a:t>21,</a:t>
                      </a:r>
                      <a:r>
                        <a:rPr sz="800" spc="-5" dirty="0">
                          <a:solidFill>
                            <a:srgbClr val="151515"/>
                          </a:solidFill>
                          <a:latin typeface="Arial"/>
                          <a:cs typeface="Arial"/>
                        </a:rPr>
                        <a:t> </a:t>
                      </a:r>
                      <a:r>
                        <a:rPr sz="800" dirty="0">
                          <a:solidFill>
                            <a:srgbClr val="151515"/>
                          </a:solidFill>
                          <a:latin typeface="Arial"/>
                          <a:cs typeface="Arial"/>
                        </a:rPr>
                        <a:t>2x6, 16</a:t>
                      </a:r>
                      <a:r>
                        <a:rPr sz="800" spc="-30" dirty="0">
                          <a:solidFill>
                            <a:srgbClr val="151515"/>
                          </a:solidFill>
                          <a:latin typeface="Arial"/>
                          <a:cs typeface="Arial"/>
                        </a:rPr>
                        <a:t> </a:t>
                      </a:r>
                      <a:r>
                        <a:rPr sz="800" dirty="0">
                          <a:solidFill>
                            <a:srgbClr val="151515"/>
                          </a:solidFill>
                          <a:latin typeface="Arial"/>
                          <a:cs typeface="Arial"/>
                        </a:rPr>
                        <a:t>in </a:t>
                      </a:r>
                      <a:r>
                        <a:rPr sz="800" spc="-20" dirty="0">
                          <a:solidFill>
                            <a:srgbClr val="151515"/>
                          </a:solidFill>
                          <a:latin typeface="Arial"/>
                          <a:cs typeface="Arial"/>
                        </a:rPr>
                        <a:t>o.c.</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55"/>
                        </a:spcBef>
                      </a:pPr>
                      <a:r>
                        <a:rPr sz="800" spc="-25" dirty="0">
                          <a:solidFill>
                            <a:srgbClr val="151515"/>
                          </a:solidFill>
                          <a:latin typeface="Arial"/>
                          <a:cs typeface="Arial"/>
                        </a:rPr>
                        <a:t>$0</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9"/>
                  </a:ext>
                </a:extLst>
              </a:tr>
              <a:tr h="199579">
                <a:tc>
                  <a:txBody>
                    <a:bodyPr/>
                    <a:lstStyle/>
                    <a:p>
                      <a:pPr marL="51435">
                        <a:lnSpc>
                          <a:spcPct val="100000"/>
                        </a:lnSpc>
                        <a:spcBef>
                          <a:spcPts val="455"/>
                        </a:spcBef>
                      </a:pPr>
                      <a:r>
                        <a:rPr sz="800" dirty="0">
                          <a:solidFill>
                            <a:srgbClr val="151515"/>
                          </a:solidFill>
                          <a:latin typeface="Arial"/>
                          <a:cs typeface="Arial"/>
                        </a:rPr>
                        <a:t>High</a:t>
                      </a:r>
                      <a:r>
                        <a:rPr sz="800" spc="-50" dirty="0">
                          <a:solidFill>
                            <a:srgbClr val="151515"/>
                          </a:solidFill>
                          <a:latin typeface="Arial"/>
                          <a:cs typeface="Arial"/>
                        </a:rPr>
                        <a:t> </a:t>
                      </a:r>
                      <a:r>
                        <a:rPr sz="800" dirty="0">
                          <a:solidFill>
                            <a:srgbClr val="151515"/>
                          </a:solidFill>
                          <a:latin typeface="Arial"/>
                          <a:cs typeface="Arial"/>
                        </a:rPr>
                        <a:t>Efficacy</a:t>
                      </a:r>
                      <a:r>
                        <a:rPr sz="800" spc="20" dirty="0">
                          <a:solidFill>
                            <a:srgbClr val="151515"/>
                          </a:solidFill>
                          <a:latin typeface="Arial"/>
                          <a:cs typeface="Arial"/>
                        </a:rPr>
                        <a:t> </a:t>
                      </a:r>
                      <a:r>
                        <a:rPr sz="800" spc="-10" dirty="0">
                          <a:solidFill>
                            <a:srgbClr val="151515"/>
                          </a:solidFill>
                          <a:latin typeface="Arial"/>
                          <a:cs typeface="Arial"/>
                        </a:rPr>
                        <a:t>Lighting</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9525" algn="ctr">
                        <a:lnSpc>
                          <a:spcPct val="100000"/>
                        </a:lnSpc>
                        <a:spcBef>
                          <a:spcPts val="455"/>
                        </a:spcBef>
                      </a:pPr>
                      <a:r>
                        <a:rPr sz="800" dirty="0">
                          <a:solidFill>
                            <a:srgbClr val="151515"/>
                          </a:solidFill>
                          <a:latin typeface="Arial"/>
                          <a:cs typeface="Arial"/>
                        </a:rPr>
                        <a:t>100%</a:t>
                      </a:r>
                      <a:r>
                        <a:rPr sz="800" spc="-40" dirty="0">
                          <a:solidFill>
                            <a:srgbClr val="151515"/>
                          </a:solidFill>
                          <a:latin typeface="Arial"/>
                          <a:cs typeface="Arial"/>
                        </a:rPr>
                        <a:t> </a:t>
                      </a:r>
                      <a:r>
                        <a:rPr sz="800" spc="-25" dirty="0">
                          <a:solidFill>
                            <a:srgbClr val="151515"/>
                          </a:solidFill>
                          <a:latin typeface="Arial"/>
                          <a:cs typeface="Arial"/>
                        </a:rPr>
                        <a:t>LED</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5240" algn="ctr">
                        <a:lnSpc>
                          <a:spcPct val="100000"/>
                        </a:lnSpc>
                        <a:spcBef>
                          <a:spcPts val="455"/>
                        </a:spcBef>
                      </a:pPr>
                      <a:r>
                        <a:rPr sz="800" dirty="0">
                          <a:solidFill>
                            <a:srgbClr val="151515"/>
                          </a:solidFill>
                          <a:latin typeface="Arial"/>
                          <a:cs typeface="Arial"/>
                        </a:rPr>
                        <a:t>100%</a:t>
                      </a:r>
                      <a:r>
                        <a:rPr sz="800" spc="-35" dirty="0">
                          <a:solidFill>
                            <a:srgbClr val="151515"/>
                          </a:solidFill>
                          <a:latin typeface="Arial"/>
                          <a:cs typeface="Arial"/>
                        </a:rPr>
                        <a:t> </a:t>
                      </a:r>
                      <a:r>
                        <a:rPr sz="800" spc="-25" dirty="0">
                          <a:solidFill>
                            <a:srgbClr val="151515"/>
                          </a:solidFill>
                          <a:latin typeface="Arial"/>
                          <a:cs typeface="Arial"/>
                        </a:rPr>
                        <a:t>LED</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55"/>
                        </a:spcBef>
                      </a:pPr>
                      <a:r>
                        <a:rPr sz="800" spc="-25" dirty="0">
                          <a:solidFill>
                            <a:srgbClr val="151515"/>
                          </a:solidFill>
                          <a:latin typeface="Arial"/>
                          <a:cs typeface="Arial"/>
                        </a:rPr>
                        <a:t>$0</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0"/>
                  </a:ext>
                </a:extLst>
              </a:tr>
              <a:tr h="200025">
                <a:tc>
                  <a:txBody>
                    <a:bodyPr/>
                    <a:lstStyle/>
                    <a:p>
                      <a:pPr marL="51435">
                        <a:lnSpc>
                          <a:spcPct val="100000"/>
                        </a:lnSpc>
                        <a:spcBef>
                          <a:spcPts val="459"/>
                        </a:spcBef>
                      </a:pPr>
                      <a:r>
                        <a:rPr sz="800" dirty="0">
                          <a:solidFill>
                            <a:srgbClr val="151515"/>
                          </a:solidFill>
                          <a:latin typeface="Arial"/>
                          <a:cs typeface="Arial"/>
                        </a:rPr>
                        <a:t>Ceiling</a:t>
                      </a:r>
                      <a:r>
                        <a:rPr sz="800" spc="-50"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3175" algn="ctr">
                        <a:lnSpc>
                          <a:spcPct val="100000"/>
                        </a:lnSpc>
                        <a:spcBef>
                          <a:spcPts val="459"/>
                        </a:spcBef>
                      </a:pPr>
                      <a:r>
                        <a:rPr sz="800" b="1" dirty="0">
                          <a:solidFill>
                            <a:srgbClr val="151515"/>
                          </a:solidFill>
                          <a:latin typeface="Arial"/>
                          <a:cs typeface="Arial"/>
                        </a:rPr>
                        <a:t>Ceiling</a:t>
                      </a:r>
                      <a:r>
                        <a:rPr sz="800" b="1" spc="-35" dirty="0">
                          <a:solidFill>
                            <a:srgbClr val="151515"/>
                          </a:solidFill>
                          <a:latin typeface="Arial"/>
                          <a:cs typeface="Arial"/>
                        </a:rPr>
                        <a:t> </a:t>
                      </a:r>
                      <a:r>
                        <a:rPr sz="800" b="1" spc="-10" dirty="0">
                          <a:solidFill>
                            <a:srgbClr val="151515"/>
                          </a:solidFill>
                          <a:latin typeface="Arial"/>
                          <a:cs typeface="Arial"/>
                        </a:rPr>
                        <a:t>R-</a:t>
                      </a:r>
                      <a:r>
                        <a:rPr sz="800" b="1" dirty="0">
                          <a:solidFill>
                            <a:srgbClr val="151515"/>
                          </a:solidFill>
                          <a:latin typeface="Arial"/>
                          <a:cs typeface="Arial"/>
                        </a:rPr>
                        <a:t>49,</a:t>
                      </a:r>
                      <a:r>
                        <a:rPr sz="800" b="1" spc="-5" dirty="0">
                          <a:solidFill>
                            <a:srgbClr val="151515"/>
                          </a:solidFill>
                          <a:latin typeface="Arial"/>
                          <a:cs typeface="Arial"/>
                        </a:rPr>
                        <a:t> </a:t>
                      </a:r>
                      <a:r>
                        <a:rPr sz="800" b="1" spc="-10" dirty="0">
                          <a:solidFill>
                            <a:srgbClr val="151515"/>
                          </a:solidFill>
                          <a:latin typeface="Arial"/>
                          <a:cs typeface="Arial"/>
                        </a:rPr>
                        <a:t>Vented</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6510" algn="ctr">
                        <a:lnSpc>
                          <a:spcPct val="100000"/>
                        </a:lnSpc>
                        <a:spcBef>
                          <a:spcPts val="459"/>
                        </a:spcBef>
                      </a:pPr>
                      <a:r>
                        <a:rPr sz="800" b="1" spc="-10" dirty="0">
                          <a:solidFill>
                            <a:srgbClr val="151515"/>
                          </a:solidFill>
                          <a:latin typeface="Arial"/>
                          <a:cs typeface="Arial"/>
                        </a:rPr>
                        <a:t>R-</a:t>
                      </a:r>
                      <a:r>
                        <a:rPr sz="800" b="1" dirty="0">
                          <a:solidFill>
                            <a:srgbClr val="151515"/>
                          </a:solidFill>
                          <a:latin typeface="Arial"/>
                          <a:cs typeface="Arial"/>
                        </a:rPr>
                        <a:t>38</a:t>
                      </a:r>
                      <a:r>
                        <a:rPr sz="800" b="1" spc="-45" dirty="0">
                          <a:solidFill>
                            <a:srgbClr val="151515"/>
                          </a:solidFill>
                          <a:latin typeface="Arial"/>
                          <a:cs typeface="Arial"/>
                        </a:rPr>
                        <a:t> </a:t>
                      </a:r>
                      <a:r>
                        <a:rPr sz="800" b="1" dirty="0">
                          <a:solidFill>
                            <a:srgbClr val="151515"/>
                          </a:solidFill>
                          <a:latin typeface="Arial"/>
                          <a:cs typeface="Arial"/>
                        </a:rPr>
                        <a:t>Open</a:t>
                      </a:r>
                      <a:r>
                        <a:rPr sz="800" b="1" spc="35" dirty="0">
                          <a:solidFill>
                            <a:srgbClr val="151515"/>
                          </a:solidFill>
                          <a:latin typeface="Arial"/>
                          <a:cs typeface="Arial"/>
                        </a:rPr>
                        <a:t> </a:t>
                      </a:r>
                      <a:r>
                        <a:rPr sz="800" b="1" dirty="0">
                          <a:solidFill>
                            <a:srgbClr val="151515"/>
                          </a:solidFill>
                          <a:latin typeface="Arial"/>
                          <a:cs typeface="Arial"/>
                        </a:rPr>
                        <a:t>Cell</a:t>
                      </a:r>
                      <a:r>
                        <a:rPr sz="800" b="1" spc="-10" dirty="0">
                          <a:solidFill>
                            <a:srgbClr val="151515"/>
                          </a:solidFill>
                          <a:latin typeface="Arial"/>
                          <a:cs typeface="Arial"/>
                        </a:rPr>
                        <a:t> </a:t>
                      </a:r>
                      <a:r>
                        <a:rPr sz="800" b="1" dirty="0">
                          <a:solidFill>
                            <a:srgbClr val="151515"/>
                          </a:solidFill>
                          <a:latin typeface="Arial"/>
                          <a:cs typeface="Arial"/>
                        </a:rPr>
                        <a:t>Spray</a:t>
                      </a:r>
                      <a:r>
                        <a:rPr sz="800" b="1" spc="-45" dirty="0">
                          <a:solidFill>
                            <a:srgbClr val="151515"/>
                          </a:solidFill>
                          <a:latin typeface="Arial"/>
                          <a:cs typeface="Arial"/>
                        </a:rPr>
                        <a:t> </a:t>
                      </a:r>
                      <a:r>
                        <a:rPr sz="800" b="1" dirty="0">
                          <a:solidFill>
                            <a:srgbClr val="151515"/>
                          </a:solidFill>
                          <a:latin typeface="Arial"/>
                          <a:cs typeface="Arial"/>
                        </a:rPr>
                        <a:t>Foam,</a:t>
                      </a:r>
                      <a:r>
                        <a:rPr sz="800" b="1" spc="-10" dirty="0">
                          <a:solidFill>
                            <a:srgbClr val="151515"/>
                          </a:solidFill>
                          <a:latin typeface="Arial"/>
                          <a:cs typeface="Arial"/>
                        </a:rPr>
                        <a:t> Unvented</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6510" algn="ctr">
                        <a:lnSpc>
                          <a:spcPct val="100000"/>
                        </a:lnSpc>
                        <a:spcBef>
                          <a:spcPts val="459"/>
                        </a:spcBef>
                      </a:pPr>
                      <a:r>
                        <a:rPr sz="800" b="1" spc="-10" dirty="0">
                          <a:solidFill>
                            <a:srgbClr val="151515"/>
                          </a:solidFill>
                          <a:latin typeface="Arial"/>
                          <a:cs typeface="Arial"/>
                        </a:rPr>
                        <a:t>-$1,847</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1"/>
                  </a:ext>
                </a:extLst>
              </a:tr>
              <a:tr h="199579">
                <a:tc>
                  <a:txBody>
                    <a:bodyPr/>
                    <a:lstStyle/>
                    <a:p>
                      <a:pPr marL="51435">
                        <a:lnSpc>
                          <a:spcPct val="100000"/>
                        </a:lnSpc>
                        <a:spcBef>
                          <a:spcPts val="459"/>
                        </a:spcBef>
                      </a:pPr>
                      <a:r>
                        <a:rPr sz="800" dirty="0">
                          <a:solidFill>
                            <a:srgbClr val="151515"/>
                          </a:solidFill>
                          <a:latin typeface="Arial"/>
                          <a:cs typeface="Arial"/>
                        </a:rPr>
                        <a:t>Air</a:t>
                      </a:r>
                      <a:r>
                        <a:rPr sz="800" spc="-10" dirty="0">
                          <a:solidFill>
                            <a:srgbClr val="151515"/>
                          </a:solidFill>
                          <a:latin typeface="Arial"/>
                          <a:cs typeface="Arial"/>
                        </a:rPr>
                        <a:t> Infiltration</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9525" algn="ctr">
                        <a:lnSpc>
                          <a:spcPct val="100000"/>
                        </a:lnSpc>
                        <a:spcBef>
                          <a:spcPts val="459"/>
                        </a:spcBef>
                      </a:pPr>
                      <a:r>
                        <a:rPr sz="800" b="1" dirty="0">
                          <a:solidFill>
                            <a:srgbClr val="151515"/>
                          </a:solidFill>
                          <a:latin typeface="Arial"/>
                          <a:cs typeface="Arial"/>
                        </a:rPr>
                        <a:t>3</a:t>
                      </a:r>
                      <a:r>
                        <a:rPr sz="800" b="1" spc="-30" dirty="0">
                          <a:solidFill>
                            <a:srgbClr val="151515"/>
                          </a:solidFill>
                          <a:latin typeface="Arial"/>
                          <a:cs typeface="Arial"/>
                        </a:rPr>
                        <a:t> </a:t>
                      </a:r>
                      <a:r>
                        <a:rPr sz="800" b="1" spc="-20" dirty="0">
                          <a:solidFill>
                            <a:srgbClr val="151515"/>
                          </a:solidFill>
                          <a:latin typeface="Arial"/>
                          <a:cs typeface="Arial"/>
                        </a:rPr>
                        <a:t>ACH50</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654175">
                        <a:lnSpc>
                          <a:spcPct val="100000"/>
                        </a:lnSpc>
                        <a:spcBef>
                          <a:spcPts val="459"/>
                        </a:spcBef>
                      </a:pPr>
                      <a:r>
                        <a:rPr sz="800" b="1" dirty="0">
                          <a:solidFill>
                            <a:srgbClr val="151515"/>
                          </a:solidFill>
                          <a:latin typeface="Arial"/>
                          <a:cs typeface="Arial"/>
                        </a:rPr>
                        <a:t>1.5</a:t>
                      </a:r>
                      <a:r>
                        <a:rPr sz="800" b="1" spc="5" dirty="0">
                          <a:solidFill>
                            <a:srgbClr val="151515"/>
                          </a:solidFill>
                          <a:latin typeface="Arial"/>
                          <a:cs typeface="Arial"/>
                        </a:rPr>
                        <a:t> </a:t>
                      </a:r>
                      <a:r>
                        <a:rPr sz="800" b="1" spc="-10" dirty="0">
                          <a:solidFill>
                            <a:srgbClr val="151515"/>
                          </a:solidFill>
                          <a:latin typeface="Arial"/>
                          <a:cs typeface="Arial"/>
                        </a:rPr>
                        <a:t>ACH50</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6510" algn="ctr">
                        <a:lnSpc>
                          <a:spcPct val="100000"/>
                        </a:lnSpc>
                        <a:spcBef>
                          <a:spcPts val="459"/>
                        </a:spcBef>
                      </a:pPr>
                      <a:r>
                        <a:rPr sz="800" b="1" spc="-10" dirty="0">
                          <a:solidFill>
                            <a:srgbClr val="151515"/>
                          </a:solidFill>
                          <a:latin typeface="Arial"/>
                          <a:cs typeface="Arial"/>
                        </a:rPr>
                        <a:t>$3,246</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2"/>
                  </a:ext>
                </a:extLst>
              </a:tr>
              <a:tr h="200025">
                <a:tc>
                  <a:txBody>
                    <a:bodyPr/>
                    <a:lstStyle/>
                    <a:p>
                      <a:pPr marL="51435">
                        <a:lnSpc>
                          <a:spcPct val="100000"/>
                        </a:lnSpc>
                        <a:spcBef>
                          <a:spcPts val="465"/>
                        </a:spcBef>
                      </a:pPr>
                      <a:r>
                        <a:rPr sz="800" spc="-10" dirty="0">
                          <a:solidFill>
                            <a:srgbClr val="151515"/>
                          </a:solidFill>
                          <a:latin typeface="Arial"/>
                          <a:cs typeface="Arial"/>
                        </a:rPr>
                        <a:t>Mechanical</a:t>
                      </a:r>
                      <a:r>
                        <a:rPr sz="800" spc="15" dirty="0">
                          <a:solidFill>
                            <a:srgbClr val="151515"/>
                          </a:solidFill>
                          <a:latin typeface="Arial"/>
                          <a:cs typeface="Arial"/>
                        </a:rPr>
                        <a:t> </a:t>
                      </a:r>
                      <a:r>
                        <a:rPr sz="800" spc="-10" dirty="0">
                          <a:solidFill>
                            <a:srgbClr val="151515"/>
                          </a:solidFill>
                          <a:latin typeface="Arial"/>
                          <a:cs typeface="Arial"/>
                        </a:rPr>
                        <a:t>Ventilation</a:t>
                      </a:r>
                      <a:endParaRPr sz="800">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3175" algn="ctr">
                        <a:lnSpc>
                          <a:spcPct val="100000"/>
                        </a:lnSpc>
                        <a:spcBef>
                          <a:spcPts val="465"/>
                        </a:spcBef>
                      </a:pPr>
                      <a:r>
                        <a:rPr sz="800" dirty="0">
                          <a:solidFill>
                            <a:srgbClr val="151515"/>
                          </a:solidFill>
                          <a:latin typeface="Arial"/>
                          <a:cs typeface="Arial"/>
                        </a:rPr>
                        <a:t>HRV,</a:t>
                      </a:r>
                      <a:r>
                        <a:rPr sz="800" spc="5" dirty="0">
                          <a:solidFill>
                            <a:srgbClr val="151515"/>
                          </a:solidFill>
                          <a:latin typeface="Arial"/>
                          <a:cs typeface="Arial"/>
                        </a:rPr>
                        <a:t> </a:t>
                      </a:r>
                      <a:r>
                        <a:rPr sz="800" spc="-25" dirty="0">
                          <a:solidFill>
                            <a:srgbClr val="151515"/>
                          </a:solidFill>
                          <a:latin typeface="Arial"/>
                          <a:cs typeface="Arial"/>
                        </a:rPr>
                        <a:t>75%</a:t>
                      </a:r>
                      <a:endParaRPr sz="800">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9525" algn="ctr">
                        <a:lnSpc>
                          <a:spcPct val="100000"/>
                        </a:lnSpc>
                        <a:spcBef>
                          <a:spcPts val="465"/>
                        </a:spcBef>
                      </a:pPr>
                      <a:r>
                        <a:rPr sz="800" dirty="0">
                          <a:solidFill>
                            <a:srgbClr val="151515"/>
                          </a:solidFill>
                          <a:latin typeface="Arial"/>
                          <a:cs typeface="Arial"/>
                        </a:rPr>
                        <a:t>HRV,</a:t>
                      </a:r>
                      <a:r>
                        <a:rPr sz="800" spc="5" dirty="0">
                          <a:solidFill>
                            <a:srgbClr val="151515"/>
                          </a:solidFill>
                          <a:latin typeface="Arial"/>
                          <a:cs typeface="Arial"/>
                        </a:rPr>
                        <a:t> </a:t>
                      </a:r>
                      <a:r>
                        <a:rPr sz="800" spc="-25" dirty="0">
                          <a:solidFill>
                            <a:srgbClr val="151515"/>
                          </a:solidFill>
                          <a:latin typeface="Arial"/>
                          <a:cs typeface="Arial"/>
                        </a:rPr>
                        <a:t>75%</a:t>
                      </a:r>
                      <a:endParaRPr sz="800">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65"/>
                        </a:spcBef>
                      </a:pPr>
                      <a:r>
                        <a:rPr sz="800" spc="-25" dirty="0">
                          <a:solidFill>
                            <a:srgbClr val="151515"/>
                          </a:solidFill>
                          <a:latin typeface="Arial"/>
                          <a:cs typeface="Arial"/>
                        </a:rPr>
                        <a:t>$0</a:t>
                      </a:r>
                      <a:endParaRPr sz="800">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3"/>
                  </a:ext>
                </a:extLst>
              </a:tr>
              <a:tr h="200025">
                <a:tc>
                  <a:txBody>
                    <a:bodyPr/>
                    <a:lstStyle/>
                    <a:p>
                      <a:pPr marL="51435">
                        <a:lnSpc>
                          <a:spcPct val="100000"/>
                        </a:lnSpc>
                        <a:spcBef>
                          <a:spcPts val="465"/>
                        </a:spcBef>
                      </a:pPr>
                      <a:r>
                        <a:rPr sz="800" spc="-10" dirty="0">
                          <a:solidFill>
                            <a:srgbClr val="151515"/>
                          </a:solidFill>
                          <a:latin typeface="Arial"/>
                          <a:cs typeface="Arial"/>
                        </a:rPr>
                        <a:t>Pre-Wiring</a:t>
                      </a:r>
                      <a:r>
                        <a:rPr sz="800" spc="-15" baseline="24305" dirty="0">
                          <a:solidFill>
                            <a:srgbClr val="151515"/>
                          </a:solidFill>
                          <a:latin typeface="Arial"/>
                          <a:cs typeface="Arial"/>
                        </a:rPr>
                        <a:t>5</a:t>
                      </a:r>
                      <a:endParaRPr sz="800" baseline="24305">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6985" algn="ctr">
                        <a:lnSpc>
                          <a:spcPct val="100000"/>
                        </a:lnSpc>
                        <a:spcBef>
                          <a:spcPts val="465"/>
                        </a:spcBef>
                      </a:pPr>
                      <a:r>
                        <a:rPr sz="800" spc="-25" dirty="0">
                          <a:solidFill>
                            <a:srgbClr val="151515"/>
                          </a:solidFill>
                          <a:latin typeface="Arial"/>
                          <a:cs typeface="Arial"/>
                        </a:rPr>
                        <a:t>N/A</a:t>
                      </a:r>
                      <a:endParaRPr sz="800">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1430" algn="ctr">
                        <a:lnSpc>
                          <a:spcPct val="100000"/>
                        </a:lnSpc>
                        <a:spcBef>
                          <a:spcPts val="465"/>
                        </a:spcBef>
                      </a:pPr>
                      <a:r>
                        <a:rPr sz="800" spc="-25" dirty="0">
                          <a:solidFill>
                            <a:srgbClr val="151515"/>
                          </a:solidFill>
                          <a:latin typeface="Arial"/>
                          <a:cs typeface="Arial"/>
                        </a:rPr>
                        <a:t>N/A</a:t>
                      </a:r>
                      <a:endParaRPr sz="800">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65"/>
                        </a:spcBef>
                      </a:pPr>
                      <a:r>
                        <a:rPr sz="800" spc="-25" dirty="0">
                          <a:solidFill>
                            <a:srgbClr val="151515"/>
                          </a:solidFill>
                          <a:latin typeface="Arial"/>
                          <a:cs typeface="Arial"/>
                        </a:rPr>
                        <a:t>$0</a:t>
                      </a:r>
                      <a:endParaRPr sz="800">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4"/>
                  </a:ext>
                </a:extLst>
              </a:tr>
              <a:tr h="200025">
                <a:tc>
                  <a:txBody>
                    <a:bodyPr/>
                    <a:lstStyle/>
                    <a:p>
                      <a:pPr marL="51435">
                        <a:lnSpc>
                          <a:spcPct val="100000"/>
                        </a:lnSpc>
                        <a:spcBef>
                          <a:spcPts val="470"/>
                        </a:spcBef>
                      </a:pPr>
                      <a:r>
                        <a:rPr sz="800" dirty="0">
                          <a:solidFill>
                            <a:srgbClr val="151515"/>
                          </a:solidFill>
                          <a:latin typeface="Arial"/>
                          <a:cs typeface="Arial"/>
                        </a:rPr>
                        <a:t>Solar</a:t>
                      </a:r>
                      <a:r>
                        <a:rPr sz="800" spc="-5" dirty="0">
                          <a:solidFill>
                            <a:srgbClr val="151515"/>
                          </a:solidFill>
                          <a:latin typeface="Arial"/>
                          <a:cs typeface="Arial"/>
                        </a:rPr>
                        <a:t> </a:t>
                      </a:r>
                      <a:r>
                        <a:rPr sz="800" spc="-10" dirty="0">
                          <a:solidFill>
                            <a:srgbClr val="151515"/>
                          </a:solidFill>
                          <a:latin typeface="Arial"/>
                          <a:cs typeface="Arial"/>
                        </a:rPr>
                        <a:t>Array</a:t>
                      </a:r>
                      <a:r>
                        <a:rPr sz="800" spc="-15" baseline="24305" dirty="0">
                          <a:solidFill>
                            <a:srgbClr val="151515"/>
                          </a:solidFill>
                          <a:latin typeface="Arial"/>
                          <a:cs typeface="Arial"/>
                        </a:rPr>
                        <a:t>5</a:t>
                      </a:r>
                      <a:endParaRPr sz="800" baseline="24305">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6985" algn="ctr">
                        <a:lnSpc>
                          <a:spcPct val="100000"/>
                        </a:lnSpc>
                        <a:spcBef>
                          <a:spcPts val="470"/>
                        </a:spcBef>
                      </a:pPr>
                      <a:r>
                        <a:rPr sz="800" spc="-25" dirty="0">
                          <a:solidFill>
                            <a:srgbClr val="151515"/>
                          </a:solidFill>
                          <a:latin typeface="Arial"/>
                          <a:cs typeface="Arial"/>
                        </a:rPr>
                        <a:t>N/A</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1430" algn="ctr">
                        <a:lnSpc>
                          <a:spcPct val="100000"/>
                        </a:lnSpc>
                        <a:spcBef>
                          <a:spcPts val="470"/>
                        </a:spcBef>
                      </a:pPr>
                      <a:r>
                        <a:rPr sz="800" spc="-25" dirty="0">
                          <a:solidFill>
                            <a:srgbClr val="151515"/>
                          </a:solidFill>
                          <a:latin typeface="Arial"/>
                          <a:cs typeface="Arial"/>
                        </a:rPr>
                        <a:t>N/A</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70"/>
                        </a:spcBef>
                      </a:pPr>
                      <a:r>
                        <a:rPr sz="800" spc="-25" dirty="0">
                          <a:solidFill>
                            <a:srgbClr val="151515"/>
                          </a:solidFill>
                          <a:latin typeface="Arial"/>
                          <a:cs typeface="Arial"/>
                        </a:rPr>
                        <a:t>$0</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5"/>
                  </a:ext>
                </a:extLst>
              </a:tr>
              <a:tr h="199579">
                <a:tc>
                  <a:txBody>
                    <a:bodyPr/>
                    <a:lstStyle/>
                    <a:p>
                      <a:pPr marL="51435">
                        <a:lnSpc>
                          <a:spcPct val="100000"/>
                        </a:lnSpc>
                        <a:spcBef>
                          <a:spcPts val="470"/>
                        </a:spcBef>
                      </a:pPr>
                      <a:r>
                        <a:rPr sz="800" spc="-10" dirty="0">
                          <a:solidFill>
                            <a:srgbClr val="151515"/>
                          </a:solidFill>
                          <a:latin typeface="Arial"/>
                          <a:cs typeface="Arial"/>
                        </a:rPr>
                        <a:t>TOTAL</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a:lnSpc>
                          <a:spcPct val="100000"/>
                        </a:lnSpc>
                      </a:pPr>
                      <a:endParaRPr sz="800">
                        <a:latin typeface="Times New Roman"/>
                        <a:cs typeface="Times New Roman"/>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a:lnSpc>
                          <a:spcPct val="100000"/>
                        </a:lnSpc>
                      </a:pPr>
                      <a:endParaRPr sz="800">
                        <a:latin typeface="Times New Roman"/>
                        <a:cs typeface="Times New Roman"/>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7780" algn="ctr">
                        <a:lnSpc>
                          <a:spcPct val="100000"/>
                        </a:lnSpc>
                        <a:spcBef>
                          <a:spcPts val="470"/>
                        </a:spcBef>
                      </a:pPr>
                      <a:r>
                        <a:rPr sz="800" b="1" spc="-10" dirty="0">
                          <a:solidFill>
                            <a:srgbClr val="151515"/>
                          </a:solidFill>
                          <a:latin typeface="Arial"/>
                          <a:cs typeface="Arial"/>
                        </a:rPr>
                        <a:t>-$3,062</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6"/>
                  </a:ext>
                </a:extLst>
              </a:tr>
            </a:tbl>
          </a:graphicData>
        </a:graphic>
      </p:graphicFrame>
      <p:sp>
        <p:nvSpPr>
          <p:cNvPr id="10" name="object 10"/>
          <p:cNvSpPr txBox="1"/>
          <p:nvPr/>
        </p:nvSpPr>
        <p:spPr>
          <a:xfrm>
            <a:off x="4943474" y="1262836"/>
            <a:ext cx="579090" cy="239850"/>
          </a:xfrm>
          <a:prstGeom prst="rect">
            <a:avLst/>
          </a:prstGeom>
        </p:spPr>
        <p:txBody>
          <a:bodyPr vert="horz" wrap="square" lIns="0" tIns="8930" rIns="0" bIns="0" rtlCol="0">
            <a:spAutoFit/>
          </a:bodyPr>
          <a:lstStyle/>
          <a:p>
            <a:pPr algn="ctr">
              <a:lnSpc>
                <a:spcPts val="903"/>
              </a:lnSpc>
              <a:spcBef>
                <a:spcPts val="70"/>
              </a:spcBef>
            </a:pPr>
            <a:r>
              <a:rPr sz="844" b="1" spc="-7" dirty="0">
                <a:latin typeface="Arial"/>
                <a:cs typeface="Arial"/>
              </a:rPr>
              <a:t>Electric</a:t>
            </a:r>
            <a:endParaRPr sz="844">
              <a:latin typeface="Arial"/>
              <a:cs typeface="Arial"/>
            </a:endParaRPr>
          </a:p>
          <a:p>
            <a:pPr algn="ctr">
              <a:lnSpc>
                <a:spcPts val="900"/>
              </a:lnSpc>
            </a:pPr>
            <a:r>
              <a:rPr sz="844" b="1" dirty="0">
                <a:latin typeface="Arial"/>
                <a:cs typeface="Arial"/>
              </a:rPr>
              <a:t>Heat</a:t>
            </a:r>
            <a:r>
              <a:rPr sz="844" b="1" spc="-21" dirty="0">
                <a:latin typeface="Arial"/>
                <a:cs typeface="Arial"/>
              </a:rPr>
              <a:t> </a:t>
            </a:r>
            <a:r>
              <a:rPr sz="844" b="1" spc="-14" dirty="0">
                <a:latin typeface="Arial"/>
                <a:cs typeface="Arial"/>
              </a:rPr>
              <a:t>Pump</a:t>
            </a:r>
            <a:endParaRPr sz="844">
              <a:latin typeface="Arial"/>
              <a:cs typeface="Arial"/>
            </a:endParaRPr>
          </a:p>
        </p:txBody>
      </p:sp>
      <p:sp>
        <p:nvSpPr>
          <p:cNvPr id="11" name="object 11"/>
          <p:cNvSpPr txBox="1"/>
          <p:nvPr/>
        </p:nvSpPr>
        <p:spPr>
          <a:xfrm>
            <a:off x="1841927" y="1727671"/>
            <a:ext cx="5449342" cy="227612"/>
          </a:xfrm>
          <a:prstGeom prst="rect">
            <a:avLst/>
          </a:prstGeom>
        </p:spPr>
        <p:txBody>
          <a:bodyPr vert="horz" wrap="square" lIns="0" tIns="11162" rIns="0" bIns="0" rtlCol="0">
            <a:spAutoFit/>
          </a:bodyPr>
          <a:lstStyle/>
          <a:p>
            <a:pPr marL="8929">
              <a:spcBef>
                <a:spcPts val="88"/>
              </a:spcBef>
            </a:pPr>
            <a:r>
              <a:rPr sz="1406" dirty="0">
                <a:latin typeface="Arial Black"/>
                <a:cs typeface="Arial Black"/>
              </a:rPr>
              <a:t>Breakdown</a:t>
            </a:r>
            <a:r>
              <a:rPr sz="1406" spc="-53" dirty="0">
                <a:latin typeface="Arial Black"/>
                <a:cs typeface="Arial Black"/>
              </a:rPr>
              <a:t> </a:t>
            </a:r>
            <a:r>
              <a:rPr sz="1406" dirty="0">
                <a:latin typeface="Arial Black"/>
                <a:cs typeface="Arial Black"/>
              </a:rPr>
              <a:t>of</a:t>
            </a:r>
            <a:r>
              <a:rPr sz="1406" spc="-25" dirty="0">
                <a:latin typeface="Arial Black"/>
                <a:cs typeface="Arial Black"/>
              </a:rPr>
              <a:t> </a:t>
            </a:r>
            <a:r>
              <a:rPr sz="1406" dirty="0">
                <a:latin typeface="Arial Black"/>
                <a:cs typeface="Arial Black"/>
              </a:rPr>
              <a:t>Construction</a:t>
            </a:r>
            <a:r>
              <a:rPr sz="1406" spc="4" dirty="0">
                <a:latin typeface="Arial Black"/>
                <a:cs typeface="Arial Black"/>
              </a:rPr>
              <a:t> </a:t>
            </a:r>
            <a:r>
              <a:rPr sz="1406" dirty="0">
                <a:latin typeface="Arial Black"/>
                <a:cs typeface="Arial Black"/>
              </a:rPr>
              <a:t>Costs</a:t>
            </a:r>
            <a:r>
              <a:rPr sz="1406" spc="-25" dirty="0">
                <a:latin typeface="Arial Black"/>
                <a:cs typeface="Arial Black"/>
              </a:rPr>
              <a:t> </a:t>
            </a:r>
            <a:r>
              <a:rPr sz="1406" dirty="0">
                <a:latin typeface="Arial Black"/>
                <a:cs typeface="Arial Black"/>
              </a:rPr>
              <a:t>to</a:t>
            </a:r>
            <a:r>
              <a:rPr sz="1406" spc="4" dirty="0">
                <a:latin typeface="Arial Black"/>
                <a:cs typeface="Arial Black"/>
              </a:rPr>
              <a:t> </a:t>
            </a:r>
            <a:r>
              <a:rPr sz="1406" dirty="0">
                <a:latin typeface="Arial Black"/>
                <a:cs typeface="Arial Black"/>
              </a:rPr>
              <a:t>Meet</a:t>
            </a:r>
            <a:r>
              <a:rPr sz="1406" spc="-53" dirty="0">
                <a:latin typeface="Arial Black"/>
                <a:cs typeface="Arial Black"/>
              </a:rPr>
              <a:t> </a:t>
            </a:r>
            <a:r>
              <a:rPr sz="1406" dirty="0">
                <a:latin typeface="Arial Black"/>
                <a:cs typeface="Arial Black"/>
              </a:rPr>
              <a:t>Stretch</a:t>
            </a:r>
            <a:r>
              <a:rPr sz="1406" spc="-53" dirty="0">
                <a:latin typeface="Arial Black"/>
                <a:cs typeface="Arial Black"/>
              </a:rPr>
              <a:t> </a:t>
            </a:r>
            <a:r>
              <a:rPr sz="1406" spc="-14" dirty="0">
                <a:latin typeface="Arial Black"/>
                <a:cs typeface="Arial Black"/>
              </a:rPr>
              <a:t>Code</a:t>
            </a:r>
            <a:endParaRPr sz="1406">
              <a:latin typeface="Arial Black"/>
              <a:cs typeface="Arial Black"/>
            </a:endParaRPr>
          </a:p>
        </p:txBody>
      </p:sp>
      <p:sp>
        <p:nvSpPr>
          <p:cNvPr id="12" name="object 12"/>
          <p:cNvSpPr txBox="1"/>
          <p:nvPr/>
        </p:nvSpPr>
        <p:spPr>
          <a:xfrm>
            <a:off x="2978497" y="5608692"/>
            <a:ext cx="5896272" cy="1094970"/>
          </a:xfrm>
          <a:prstGeom prst="rect">
            <a:avLst/>
          </a:prstGeom>
        </p:spPr>
        <p:txBody>
          <a:bodyPr vert="horz" wrap="square" lIns="0" tIns="40630" rIns="0" bIns="0" rtlCol="0">
            <a:spAutoFit/>
          </a:bodyPr>
          <a:lstStyle/>
          <a:p>
            <a:pPr marL="169658" indent="-160729">
              <a:spcBef>
                <a:spcPts val="320"/>
              </a:spcBef>
              <a:buAutoNum type="arabicPeriod"/>
              <a:tabLst>
                <a:tab pos="169658" algn="l"/>
              </a:tabLst>
            </a:pPr>
            <a:r>
              <a:rPr sz="668" dirty="0">
                <a:solidFill>
                  <a:srgbClr val="5E5E5E"/>
                </a:solidFill>
                <a:latin typeface="Arial"/>
                <a:cs typeface="Arial"/>
              </a:rPr>
              <a:t>Additional</a:t>
            </a:r>
            <a:r>
              <a:rPr sz="668" spc="80" dirty="0">
                <a:solidFill>
                  <a:srgbClr val="5E5E5E"/>
                </a:solidFill>
                <a:latin typeface="Arial"/>
                <a:cs typeface="Arial"/>
              </a:rPr>
              <a:t> </a:t>
            </a:r>
            <a:r>
              <a:rPr sz="668" dirty="0">
                <a:solidFill>
                  <a:srgbClr val="5E5E5E"/>
                </a:solidFill>
                <a:latin typeface="Arial"/>
                <a:cs typeface="Arial"/>
              </a:rPr>
              <a:t>Cost</a:t>
            </a:r>
            <a:r>
              <a:rPr sz="668" spc="102" dirty="0">
                <a:solidFill>
                  <a:srgbClr val="5E5E5E"/>
                </a:solidFill>
                <a:latin typeface="Arial"/>
                <a:cs typeface="Arial"/>
              </a:rPr>
              <a:t> </a:t>
            </a:r>
            <a:r>
              <a:rPr sz="668" dirty="0">
                <a:solidFill>
                  <a:srgbClr val="5E5E5E"/>
                </a:solidFill>
                <a:latin typeface="Arial"/>
                <a:cs typeface="Arial"/>
              </a:rPr>
              <a:t>are</a:t>
            </a:r>
            <a:r>
              <a:rPr sz="668" spc="63" dirty="0">
                <a:solidFill>
                  <a:srgbClr val="5E5E5E"/>
                </a:solidFill>
                <a:latin typeface="Arial"/>
                <a:cs typeface="Arial"/>
              </a:rPr>
              <a:t> </a:t>
            </a:r>
            <a:r>
              <a:rPr sz="668" dirty="0">
                <a:solidFill>
                  <a:srgbClr val="5E5E5E"/>
                </a:solidFill>
                <a:latin typeface="Arial"/>
                <a:cs typeface="Arial"/>
              </a:rPr>
              <a:t>the</a:t>
            </a:r>
            <a:r>
              <a:rPr sz="668" spc="60" dirty="0">
                <a:solidFill>
                  <a:srgbClr val="5E5E5E"/>
                </a:solidFill>
                <a:latin typeface="Arial"/>
                <a:cs typeface="Arial"/>
              </a:rPr>
              <a:t> </a:t>
            </a:r>
            <a:r>
              <a:rPr sz="668" dirty="0">
                <a:solidFill>
                  <a:srgbClr val="5E5E5E"/>
                </a:solidFill>
                <a:latin typeface="Arial"/>
                <a:cs typeface="Arial"/>
              </a:rPr>
              <a:t>costs</a:t>
            </a:r>
            <a:r>
              <a:rPr sz="668" spc="42" dirty="0">
                <a:solidFill>
                  <a:srgbClr val="5E5E5E"/>
                </a:solidFill>
                <a:latin typeface="Arial"/>
                <a:cs typeface="Arial"/>
              </a:rPr>
              <a:t> </a:t>
            </a:r>
            <a:r>
              <a:rPr sz="668" dirty="0">
                <a:solidFill>
                  <a:srgbClr val="5E5E5E"/>
                </a:solidFill>
                <a:latin typeface="Arial"/>
                <a:cs typeface="Arial"/>
              </a:rPr>
              <a:t>above</a:t>
            </a:r>
            <a:r>
              <a:rPr sz="668" spc="63" dirty="0">
                <a:solidFill>
                  <a:srgbClr val="5E5E5E"/>
                </a:solidFill>
                <a:latin typeface="Arial"/>
                <a:cs typeface="Arial"/>
              </a:rPr>
              <a:t> </a:t>
            </a:r>
            <a:r>
              <a:rPr sz="668" dirty="0">
                <a:solidFill>
                  <a:srgbClr val="5E5E5E"/>
                </a:solidFill>
                <a:latin typeface="Arial"/>
                <a:cs typeface="Arial"/>
              </a:rPr>
              <a:t>Base</a:t>
            </a:r>
            <a:r>
              <a:rPr sz="668" spc="60" dirty="0">
                <a:solidFill>
                  <a:srgbClr val="5E5E5E"/>
                </a:solidFill>
                <a:latin typeface="Arial"/>
                <a:cs typeface="Arial"/>
              </a:rPr>
              <a:t> </a:t>
            </a:r>
            <a:r>
              <a:rPr sz="668" dirty="0">
                <a:solidFill>
                  <a:srgbClr val="5E5E5E"/>
                </a:solidFill>
                <a:latin typeface="Arial"/>
                <a:cs typeface="Arial"/>
              </a:rPr>
              <a:t>Code</a:t>
            </a:r>
            <a:r>
              <a:rPr sz="668" spc="63" dirty="0">
                <a:solidFill>
                  <a:srgbClr val="5E5E5E"/>
                </a:solidFill>
                <a:latin typeface="Arial"/>
                <a:cs typeface="Arial"/>
              </a:rPr>
              <a:t> </a:t>
            </a:r>
            <a:r>
              <a:rPr sz="668" dirty="0">
                <a:solidFill>
                  <a:srgbClr val="5E5E5E"/>
                </a:solidFill>
                <a:latin typeface="Arial"/>
                <a:cs typeface="Arial"/>
              </a:rPr>
              <a:t>to</a:t>
            </a:r>
            <a:r>
              <a:rPr sz="668" spc="60" dirty="0">
                <a:solidFill>
                  <a:srgbClr val="5E5E5E"/>
                </a:solidFill>
                <a:latin typeface="Arial"/>
                <a:cs typeface="Arial"/>
              </a:rPr>
              <a:t> </a:t>
            </a:r>
            <a:r>
              <a:rPr sz="668" dirty="0">
                <a:solidFill>
                  <a:srgbClr val="5E5E5E"/>
                </a:solidFill>
                <a:latin typeface="Arial"/>
                <a:cs typeface="Arial"/>
              </a:rPr>
              <a:t>reach</a:t>
            </a:r>
            <a:r>
              <a:rPr sz="668" spc="63" dirty="0">
                <a:solidFill>
                  <a:srgbClr val="5E5E5E"/>
                </a:solidFill>
                <a:latin typeface="Arial"/>
                <a:cs typeface="Arial"/>
              </a:rPr>
              <a:t> </a:t>
            </a:r>
            <a:r>
              <a:rPr sz="668" dirty="0">
                <a:solidFill>
                  <a:srgbClr val="5E5E5E"/>
                </a:solidFill>
                <a:latin typeface="Arial"/>
                <a:cs typeface="Arial"/>
              </a:rPr>
              <a:t>Stretch</a:t>
            </a:r>
            <a:r>
              <a:rPr sz="668" spc="123" dirty="0">
                <a:solidFill>
                  <a:srgbClr val="5E5E5E"/>
                </a:solidFill>
                <a:latin typeface="Arial"/>
                <a:cs typeface="Arial"/>
              </a:rPr>
              <a:t> </a:t>
            </a:r>
            <a:r>
              <a:rPr sz="668" spc="-7" dirty="0">
                <a:solidFill>
                  <a:srgbClr val="5E5E5E"/>
                </a:solidFill>
                <a:latin typeface="Arial"/>
                <a:cs typeface="Arial"/>
              </a:rPr>
              <a:t>Code.</a:t>
            </a:r>
            <a:endParaRPr sz="668">
              <a:latin typeface="Arial"/>
              <a:cs typeface="Arial"/>
            </a:endParaRPr>
          </a:p>
          <a:p>
            <a:pPr marL="169658" indent="-160729">
              <a:spcBef>
                <a:spcPts val="257"/>
              </a:spcBef>
              <a:buAutoNum type="arabicPeriod"/>
              <a:tabLst>
                <a:tab pos="169658" algn="l"/>
              </a:tabLst>
            </a:pPr>
            <a:r>
              <a:rPr sz="668" dirty="0">
                <a:solidFill>
                  <a:srgbClr val="5E5E5E"/>
                </a:solidFill>
                <a:latin typeface="Arial"/>
                <a:cs typeface="Arial"/>
              </a:rPr>
              <a:t>Cost</a:t>
            </a:r>
            <a:r>
              <a:rPr sz="668" spc="49" dirty="0">
                <a:solidFill>
                  <a:srgbClr val="5E5E5E"/>
                </a:solidFill>
                <a:latin typeface="Arial"/>
                <a:cs typeface="Arial"/>
              </a:rPr>
              <a:t> </a:t>
            </a:r>
            <a:r>
              <a:rPr sz="668" dirty="0">
                <a:solidFill>
                  <a:srgbClr val="5E5E5E"/>
                </a:solidFill>
                <a:latin typeface="Arial"/>
                <a:cs typeface="Arial"/>
              </a:rPr>
              <a:t>included</a:t>
            </a:r>
            <a:r>
              <a:rPr sz="668" spc="80" dirty="0">
                <a:solidFill>
                  <a:srgbClr val="5E5E5E"/>
                </a:solidFill>
                <a:latin typeface="Arial"/>
                <a:cs typeface="Arial"/>
              </a:rPr>
              <a:t> </a:t>
            </a:r>
            <a:r>
              <a:rPr sz="668" dirty="0">
                <a:solidFill>
                  <a:srgbClr val="5E5E5E"/>
                </a:solidFill>
                <a:latin typeface="Arial"/>
                <a:cs typeface="Arial"/>
              </a:rPr>
              <a:t>in</a:t>
            </a:r>
            <a:r>
              <a:rPr sz="668" spc="77" dirty="0">
                <a:solidFill>
                  <a:srgbClr val="5E5E5E"/>
                </a:solidFill>
                <a:latin typeface="Arial"/>
                <a:cs typeface="Arial"/>
              </a:rPr>
              <a:t> </a:t>
            </a:r>
            <a:r>
              <a:rPr sz="668" dirty="0">
                <a:solidFill>
                  <a:srgbClr val="5E5E5E"/>
                </a:solidFill>
                <a:latin typeface="Arial"/>
                <a:cs typeface="Arial"/>
              </a:rPr>
              <a:t>basement</a:t>
            </a:r>
            <a:r>
              <a:rPr sz="668" spc="123" dirty="0">
                <a:solidFill>
                  <a:srgbClr val="5E5E5E"/>
                </a:solidFill>
                <a:latin typeface="Arial"/>
                <a:cs typeface="Arial"/>
              </a:rPr>
              <a:t> </a:t>
            </a:r>
            <a:r>
              <a:rPr sz="668" dirty="0">
                <a:solidFill>
                  <a:srgbClr val="5E5E5E"/>
                </a:solidFill>
                <a:latin typeface="Arial"/>
                <a:cs typeface="Arial"/>
              </a:rPr>
              <a:t>and/or</a:t>
            </a:r>
            <a:r>
              <a:rPr sz="668" spc="70" dirty="0">
                <a:solidFill>
                  <a:srgbClr val="5E5E5E"/>
                </a:solidFill>
                <a:latin typeface="Arial"/>
                <a:cs typeface="Arial"/>
              </a:rPr>
              <a:t> </a:t>
            </a:r>
            <a:r>
              <a:rPr sz="668" dirty="0">
                <a:solidFill>
                  <a:srgbClr val="5E5E5E"/>
                </a:solidFill>
                <a:latin typeface="Arial"/>
                <a:cs typeface="Arial"/>
              </a:rPr>
              <a:t>attic</a:t>
            </a:r>
            <a:r>
              <a:rPr sz="668" spc="60" dirty="0">
                <a:solidFill>
                  <a:srgbClr val="5E5E5E"/>
                </a:solidFill>
                <a:latin typeface="Arial"/>
                <a:cs typeface="Arial"/>
              </a:rPr>
              <a:t> </a:t>
            </a:r>
            <a:r>
              <a:rPr sz="668" dirty="0">
                <a:solidFill>
                  <a:srgbClr val="5E5E5E"/>
                </a:solidFill>
                <a:latin typeface="Arial"/>
                <a:cs typeface="Arial"/>
              </a:rPr>
              <a:t>thermal</a:t>
            </a:r>
            <a:r>
              <a:rPr sz="668" spc="105" dirty="0">
                <a:solidFill>
                  <a:srgbClr val="5E5E5E"/>
                </a:solidFill>
                <a:latin typeface="Arial"/>
                <a:cs typeface="Arial"/>
              </a:rPr>
              <a:t> </a:t>
            </a:r>
            <a:r>
              <a:rPr sz="668" dirty="0">
                <a:solidFill>
                  <a:srgbClr val="5E5E5E"/>
                </a:solidFill>
                <a:latin typeface="Arial"/>
                <a:cs typeface="Arial"/>
              </a:rPr>
              <a:t>boundary</a:t>
            </a:r>
            <a:r>
              <a:rPr sz="668" spc="130" dirty="0">
                <a:solidFill>
                  <a:srgbClr val="5E5E5E"/>
                </a:solidFill>
                <a:latin typeface="Arial"/>
                <a:cs typeface="Arial"/>
              </a:rPr>
              <a:t> </a:t>
            </a:r>
            <a:r>
              <a:rPr sz="668" spc="-7" dirty="0">
                <a:solidFill>
                  <a:srgbClr val="5E5E5E"/>
                </a:solidFill>
                <a:latin typeface="Arial"/>
                <a:cs typeface="Arial"/>
              </a:rPr>
              <a:t>change</a:t>
            </a:r>
            <a:endParaRPr sz="668">
              <a:latin typeface="Arial"/>
              <a:cs typeface="Arial"/>
            </a:endParaRPr>
          </a:p>
          <a:p>
            <a:pPr marL="169658" indent="-160729">
              <a:lnSpc>
                <a:spcPts val="770"/>
              </a:lnSpc>
              <a:spcBef>
                <a:spcPts val="253"/>
              </a:spcBef>
              <a:buAutoNum type="arabicPeriod"/>
              <a:tabLst>
                <a:tab pos="169658" algn="l"/>
              </a:tabLst>
            </a:pPr>
            <a:r>
              <a:rPr sz="668" dirty="0">
                <a:solidFill>
                  <a:srgbClr val="5E5E5E"/>
                </a:solidFill>
                <a:latin typeface="Arial"/>
                <a:cs typeface="Arial"/>
              </a:rPr>
              <a:t>Base</a:t>
            </a:r>
            <a:r>
              <a:rPr sz="668" spc="70" dirty="0">
                <a:solidFill>
                  <a:srgbClr val="5E5E5E"/>
                </a:solidFill>
                <a:latin typeface="Arial"/>
                <a:cs typeface="Arial"/>
              </a:rPr>
              <a:t> </a:t>
            </a:r>
            <a:r>
              <a:rPr sz="668" dirty="0">
                <a:solidFill>
                  <a:srgbClr val="5E5E5E"/>
                </a:solidFill>
                <a:latin typeface="Arial"/>
                <a:cs typeface="Arial"/>
              </a:rPr>
              <a:t>Code</a:t>
            </a:r>
            <a:r>
              <a:rPr sz="668" spc="70" dirty="0">
                <a:solidFill>
                  <a:srgbClr val="5E5E5E"/>
                </a:solidFill>
                <a:latin typeface="Arial"/>
                <a:cs typeface="Arial"/>
              </a:rPr>
              <a:t> </a:t>
            </a:r>
            <a:r>
              <a:rPr sz="668" dirty="0">
                <a:solidFill>
                  <a:srgbClr val="5E5E5E"/>
                </a:solidFill>
                <a:latin typeface="Arial"/>
                <a:cs typeface="Arial"/>
              </a:rPr>
              <a:t>home</a:t>
            </a:r>
            <a:r>
              <a:rPr sz="668" spc="74" dirty="0">
                <a:solidFill>
                  <a:srgbClr val="5E5E5E"/>
                </a:solidFill>
                <a:latin typeface="Arial"/>
                <a:cs typeface="Arial"/>
              </a:rPr>
              <a:t> </a:t>
            </a:r>
            <a:r>
              <a:rPr sz="668" dirty="0">
                <a:solidFill>
                  <a:srgbClr val="5E5E5E"/>
                </a:solidFill>
                <a:latin typeface="Arial"/>
                <a:cs typeface="Arial"/>
              </a:rPr>
              <a:t>features</a:t>
            </a:r>
            <a:r>
              <a:rPr sz="668" spc="53" dirty="0">
                <a:solidFill>
                  <a:srgbClr val="5E5E5E"/>
                </a:solidFill>
                <a:latin typeface="Arial"/>
                <a:cs typeface="Arial"/>
              </a:rPr>
              <a:t> </a:t>
            </a:r>
            <a:r>
              <a:rPr sz="668" dirty="0">
                <a:solidFill>
                  <a:srgbClr val="5E5E5E"/>
                </a:solidFill>
                <a:latin typeface="Arial"/>
                <a:cs typeface="Arial"/>
              </a:rPr>
              <a:t>are</a:t>
            </a:r>
            <a:r>
              <a:rPr sz="668" spc="70" dirty="0">
                <a:solidFill>
                  <a:srgbClr val="5E5E5E"/>
                </a:solidFill>
                <a:latin typeface="Arial"/>
                <a:cs typeface="Arial"/>
              </a:rPr>
              <a:t> </a:t>
            </a:r>
            <a:r>
              <a:rPr sz="668" dirty="0">
                <a:solidFill>
                  <a:srgbClr val="5E5E5E"/>
                </a:solidFill>
                <a:latin typeface="Arial"/>
                <a:cs typeface="Arial"/>
              </a:rPr>
              <a:t>based</a:t>
            </a:r>
            <a:r>
              <a:rPr sz="668" spc="70" dirty="0">
                <a:solidFill>
                  <a:srgbClr val="5E5E5E"/>
                </a:solidFill>
                <a:latin typeface="Arial"/>
                <a:cs typeface="Arial"/>
              </a:rPr>
              <a:t> </a:t>
            </a:r>
            <a:r>
              <a:rPr sz="668" dirty="0">
                <a:solidFill>
                  <a:srgbClr val="5E5E5E"/>
                </a:solidFill>
                <a:latin typeface="Arial"/>
                <a:cs typeface="Arial"/>
              </a:rPr>
              <a:t>on</a:t>
            </a:r>
            <a:r>
              <a:rPr sz="668" spc="74" dirty="0">
                <a:solidFill>
                  <a:srgbClr val="5E5E5E"/>
                </a:solidFill>
                <a:latin typeface="Arial"/>
                <a:cs typeface="Arial"/>
              </a:rPr>
              <a:t> </a:t>
            </a:r>
            <a:r>
              <a:rPr sz="668" dirty="0">
                <a:solidFill>
                  <a:srgbClr val="5E5E5E"/>
                </a:solidFill>
                <a:latin typeface="Arial"/>
                <a:cs typeface="Arial"/>
              </a:rPr>
              <a:t>an</a:t>
            </a:r>
            <a:r>
              <a:rPr sz="668" spc="70" dirty="0">
                <a:solidFill>
                  <a:srgbClr val="5E5E5E"/>
                </a:solidFill>
                <a:latin typeface="Arial"/>
                <a:cs typeface="Arial"/>
              </a:rPr>
              <a:t> </a:t>
            </a:r>
            <a:r>
              <a:rPr sz="668" dirty="0">
                <a:solidFill>
                  <a:srgbClr val="5E5E5E"/>
                </a:solidFill>
                <a:latin typeface="Arial"/>
                <a:cs typeface="Arial"/>
              </a:rPr>
              <a:t>analysis</a:t>
            </a:r>
            <a:r>
              <a:rPr sz="668" spc="53" dirty="0">
                <a:solidFill>
                  <a:srgbClr val="5E5E5E"/>
                </a:solidFill>
                <a:latin typeface="Arial"/>
                <a:cs typeface="Arial"/>
              </a:rPr>
              <a:t> </a:t>
            </a:r>
            <a:r>
              <a:rPr sz="668" dirty="0">
                <a:solidFill>
                  <a:srgbClr val="5E5E5E"/>
                </a:solidFill>
                <a:latin typeface="Arial"/>
                <a:cs typeface="Arial"/>
              </a:rPr>
              <a:t>of</a:t>
            </a:r>
            <a:r>
              <a:rPr sz="668" spc="46" dirty="0">
                <a:solidFill>
                  <a:srgbClr val="5E5E5E"/>
                </a:solidFill>
                <a:latin typeface="Arial"/>
                <a:cs typeface="Arial"/>
              </a:rPr>
              <a:t> </a:t>
            </a:r>
            <a:r>
              <a:rPr sz="668" dirty="0">
                <a:solidFill>
                  <a:srgbClr val="5E5E5E"/>
                </a:solidFill>
                <a:latin typeface="Arial"/>
                <a:cs typeface="Arial"/>
              </a:rPr>
              <a:t>typical</a:t>
            </a:r>
            <a:r>
              <a:rPr sz="668" spc="25" dirty="0">
                <a:solidFill>
                  <a:srgbClr val="5E5E5E"/>
                </a:solidFill>
                <a:latin typeface="Arial"/>
                <a:cs typeface="Arial"/>
              </a:rPr>
              <a:t> </a:t>
            </a:r>
            <a:r>
              <a:rPr sz="668" dirty="0">
                <a:solidFill>
                  <a:srgbClr val="5E5E5E"/>
                </a:solidFill>
                <a:latin typeface="Arial"/>
                <a:cs typeface="Arial"/>
              </a:rPr>
              <a:t>practices</a:t>
            </a:r>
            <a:r>
              <a:rPr sz="668" spc="53" dirty="0">
                <a:solidFill>
                  <a:srgbClr val="5E5E5E"/>
                </a:solidFill>
                <a:latin typeface="Arial"/>
                <a:cs typeface="Arial"/>
              </a:rPr>
              <a:t> </a:t>
            </a:r>
            <a:r>
              <a:rPr sz="668" dirty="0">
                <a:solidFill>
                  <a:srgbClr val="5E5E5E"/>
                </a:solidFill>
                <a:latin typeface="Arial"/>
                <a:cs typeface="Arial"/>
              </a:rPr>
              <a:t>for</a:t>
            </a:r>
            <a:r>
              <a:rPr sz="668" spc="67" dirty="0">
                <a:solidFill>
                  <a:srgbClr val="5E5E5E"/>
                </a:solidFill>
                <a:latin typeface="Arial"/>
                <a:cs typeface="Arial"/>
              </a:rPr>
              <a:t> </a:t>
            </a:r>
            <a:r>
              <a:rPr sz="668" dirty="0">
                <a:solidFill>
                  <a:srgbClr val="5E5E5E"/>
                </a:solidFill>
                <a:latin typeface="Arial"/>
                <a:cs typeface="Arial"/>
              </a:rPr>
              <a:t>achieving</a:t>
            </a:r>
            <a:r>
              <a:rPr sz="668" spc="74" dirty="0">
                <a:solidFill>
                  <a:srgbClr val="5E5E5E"/>
                </a:solidFill>
                <a:latin typeface="Arial"/>
                <a:cs typeface="Arial"/>
              </a:rPr>
              <a:t> </a:t>
            </a:r>
            <a:r>
              <a:rPr sz="668" dirty="0">
                <a:solidFill>
                  <a:srgbClr val="5E5E5E"/>
                </a:solidFill>
                <a:latin typeface="Arial"/>
                <a:cs typeface="Arial"/>
              </a:rPr>
              <a:t>a</a:t>
            </a:r>
            <a:r>
              <a:rPr sz="668" spc="70" dirty="0">
                <a:solidFill>
                  <a:srgbClr val="5E5E5E"/>
                </a:solidFill>
                <a:latin typeface="Arial"/>
                <a:cs typeface="Arial"/>
              </a:rPr>
              <a:t> </a:t>
            </a:r>
            <a:r>
              <a:rPr sz="668" dirty="0">
                <a:solidFill>
                  <a:srgbClr val="5E5E5E"/>
                </a:solidFill>
                <a:latin typeface="Arial"/>
                <a:cs typeface="Arial"/>
              </a:rPr>
              <a:t>HERS</a:t>
            </a:r>
            <a:r>
              <a:rPr sz="668" spc="109" dirty="0">
                <a:solidFill>
                  <a:srgbClr val="5E5E5E"/>
                </a:solidFill>
                <a:latin typeface="Arial"/>
                <a:cs typeface="Arial"/>
              </a:rPr>
              <a:t> </a:t>
            </a:r>
            <a:r>
              <a:rPr sz="668" dirty="0">
                <a:solidFill>
                  <a:srgbClr val="5E5E5E"/>
                </a:solidFill>
                <a:latin typeface="Arial"/>
                <a:cs typeface="Arial"/>
              </a:rPr>
              <a:t>52</a:t>
            </a:r>
            <a:r>
              <a:rPr sz="668" spc="70" dirty="0">
                <a:solidFill>
                  <a:srgbClr val="5E5E5E"/>
                </a:solidFill>
                <a:latin typeface="Arial"/>
                <a:cs typeface="Arial"/>
              </a:rPr>
              <a:t> </a:t>
            </a:r>
            <a:r>
              <a:rPr sz="668" dirty="0">
                <a:solidFill>
                  <a:srgbClr val="5E5E5E"/>
                </a:solidFill>
                <a:latin typeface="Arial"/>
                <a:cs typeface="Arial"/>
              </a:rPr>
              <a:t>using</a:t>
            </a:r>
            <a:r>
              <a:rPr sz="668" spc="74" dirty="0">
                <a:solidFill>
                  <a:srgbClr val="5E5E5E"/>
                </a:solidFill>
                <a:latin typeface="Arial"/>
                <a:cs typeface="Arial"/>
              </a:rPr>
              <a:t> </a:t>
            </a:r>
            <a:r>
              <a:rPr sz="668" dirty="0">
                <a:solidFill>
                  <a:srgbClr val="5E5E5E"/>
                </a:solidFill>
                <a:latin typeface="Arial"/>
                <a:cs typeface="Arial"/>
              </a:rPr>
              <a:t>HERS</a:t>
            </a:r>
            <a:r>
              <a:rPr sz="668" spc="105" dirty="0">
                <a:solidFill>
                  <a:srgbClr val="5E5E5E"/>
                </a:solidFill>
                <a:latin typeface="Arial"/>
                <a:cs typeface="Arial"/>
              </a:rPr>
              <a:t> </a:t>
            </a:r>
            <a:r>
              <a:rPr sz="668" dirty="0">
                <a:solidFill>
                  <a:srgbClr val="5E5E5E"/>
                </a:solidFill>
                <a:latin typeface="Arial"/>
                <a:cs typeface="Arial"/>
              </a:rPr>
              <a:t>Provider</a:t>
            </a:r>
            <a:r>
              <a:rPr sz="668" spc="70" dirty="0">
                <a:solidFill>
                  <a:srgbClr val="5E5E5E"/>
                </a:solidFill>
                <a:latin typeface="Arial"/>
                <a:cs typeface="Arial"/>
              </a:rPr>
              <a:t> </a:t>
            </a:r>
            <a:r>
              <a:rPr sz="668" dirty="0">
                <a:solidFill>
                  <a:srgbClr val="5E5E5E"/>
                </a:solidFill>
                <a:latin typeface="Arial"/>
                <a:cs typeface="Arial"/>
              </a:rPr>
              <a:t>data</a:t>
            </a:r>
            <a:r>
              <a:rPr sz="668" spc="70" dirty="0">
                <a:solidFill>
                  <a:srgbClr val="5E5E5E"/>
                </a:solidFill>
                <a:latin typeface="Arial"/>
                <a:cs typeface="Arial"/>
              </a:rPr>
              <a:t> </a:t>
            </a:r>
            <a:r>
              <a:rPr sz="668" dirty="0">
                <a:solidFill>
                  <a:srgbClr val="5E5E5E"/>
                </a:solidFill>
                <a:latin typeface="Arial"/>
                <a:cs typeface="Arial"/>
              </a:rPr>
              <a:t>on</a:t>
            </a:r>
            <a:r>
              <a:rPr sz="668" spc="70" dirty="0">
                <a:solidFill>
                  <a:srgbClr val="5E5E5E"/>
                </a:solidFill>
                <a:latin typeface="Arial"/>
                <a:cs typeface="Arial"/>
              </a:rPr>
              <a:t> </a:t>
            </a:r>
            <a:r>
              <a:rPr sz="668" spc="-7" dirty="0">
                <a:solidFill>
                  <a:srgbClr val="5E5E5E"/>
                </a:solidFill>
                <a:latin typeface="Arial"/>
                <a:cs typeface="Arial"/>
              </a:rPr>
              <a:t>pre</a:t>
            </a:r>
            <a:r>
              <a:rPr sz="668" spc="-35" dirty="0">
                <a:solidFill>
                  <a:srgbClr val="5E5E5E"/>
                </a:solidFill>
                <a:latin typeface="Arial"/>
                <a:cs typeface="Arial"/>
              </a:rPr>
              <a:t> </a:t>
            </a:r>
            <a:r>
              <a:rPr sz="668" dirty="0">
                <a:solidFill>
                  <a:srgbClr val="5E5E5E"/>
                </a:solidFill>
                <a:latin typeface="Arial"/>
                <a:cs typeface="Arial"/>
              </a:rPr>
              <a:t>viously</a:t>
            </a:r>
            <a:r>
              <a:rPr sz="668" spc="56" dirty="0">
                <a:solidFill>
                  <a:srgbClr val="5E5E5E"/>
                </a:solidFill>
                <a:latin typeface="Arial"/>
                <a:cs typeface="Arial"/>
              </a:rPr>
              <a:t> </a:t>
            </a:r>
            <a:r>
              <a:rPr sz="668" spc="-7" dirty="0">
                <a:solidFill>
                  <a:srgbClr val="5E5E5E"/>
                </a:solidFill>
                <a:latin typeface="Arial"/>
                <a:cs typeface="Arial"/>
              </a:rPr>
              <a:t>built</a:t>
            </a:r>
            <a:endParaRPr sz="668">
              <a:latin typeface="Arial"/>
              <a:cs typeface="Arial"/>
            </a:endParaRPr>
          </a:p>
          <a:p>
            <a:pPr marL="169658">
              <a:lnSpc>
                <a:spcPts val="770"/>
              </a:lnSpc>
            </a:pPr>
            <a:r>
              <a:rPr sz="668" dirty="0">
                <a:solidFill>
                  <a:srgbClr val="5E5E5E"/>
                </a:solidFill>
                <a:latin typeface="Arial"/>
                <a:cs typeface="Arial"/>
              </a:rPr>
              <a:t>homes</a:t>
            </a:r>
            <a:r>
              <a:rPr sz="668" spc="39" dirty="0">
                <a:solidFill>
                  <a:srgbClr val="5E5E5E"/>
                </a:solidFill>
                <a:latin typeface="Arial"/>
                <a:cs typeface="Arial"/>
              </a:rPr>
              <a:t> </a:t>
            </a:r>
            <a:r>
              <a:rPr sz="668" dirty="0">
                <a:solidFill>
                  <a:srgbClr val="5E5E5E"/>
                </a:solidFill>
                <a:latin typeface="Arial"/>
                <a:cs typeface="Arial"/>
              </a:rPr>
              <a:t>in</a:t>
            </a:r>
            <a:r>
              <a:rPr sz="668" spc="56" dirty="0">
                <a:solidFill>
                  <a:srgbClr val="5E5E5E"/>
                </a:solidFill>
                <a:latin typeface="Arial"/>
                <a:cs typeface="Arial"/>
              </a:rPr>
              <a:t> </a:t>
            </a:r>
            <a:r>
              <a:rPr sz="668" spc="-7" dirty="0">
                <a:solidFill>
                  <a:srgbClr val="5E5E5E"/>
                </a:solidFill>
                <a:latin typeface="Arial"/>
                <a:cs typeface="Arial"/>
              </a:rPr>
              <a:t>Massachusetts.</a:t>
            </a:r>
            <a:endParaRPr sz="668">
              <a:latin typeface="Arial"/>
              <a:cs typeface="Arial"/>
            </a:endParaRPr>
          </a:p>
          <a:p>
            <a:pPr marL="169658" marR="3572" indent="-161175">
              <a:lnSpc>
                <a:spcPct val="94400"/>
              </a:lnSpc>
              <a:spcBef>
                <a:spcPts val="302"/>
              </a:spcBef>
              <a:buAutoNum type="arabicPeriod" startAt="4"/>
              <a:tabLst>
                <a:tab pos="169658" algn="l"/>
              </a:tabLst>
            </a:pPr>
            <a:r>
              <a:rPr sz="668" dirty="0">
                <a:solidFill>
                  <a:srgbClr val="5E5E5E"/>
                </a:solidFill>
                <a:latin typeface="Arial"/>
                <a:cs typeface="Arial"/>
              </a:rPr>
              <a:t>Stretch</a:t>
            </a:r>
            <a:r>
              <a:rPr sz="668" spc="80" dirty="0">
                <a:solidFill>
                  <a:srgbClr val="5E5E5E"/>
                </a:solidFill>
                <a:latin typeface="Arial"/>
                <a:cs typeface="Arial"/>
              </a:rPr>
              <a:t> </a:t>
            </a:r>
            <a:r>
              <a:rPr sz="668" dirty="0">
                <a:solidFill>
                  <a:srgbClr val="5E5E5E"/>
                </a:solidFill>
                <a:latin typeface="Arial"/>
                <a:cs typeface="Arial"/>
              </a:rPr>
              <a:t>Code</a:t>
            </a:r>
            <a:r>
              <a:rPr sz="668" spc="80" dirty="0">
                <a:solidFill>
                  <a:srgbClr val="5E5E5E"/>
                </a:solidFill>
                <a:latin typeface="Arial"/>
                <a:cs typeface="Arial"/>
              </a:rPr>
              <a:t> </a:t>
            </a:r>
            <a:r>
              <a:rPr sz="668" dirty="0">
                <a:solidFill>
                  <a:srgbClr val="5E5E5E"/>
                </a:solidFill>
                <a:latin typeface="Arial"/>
                <a:cs typeface="Arial"/>
              </a:rPr>
              <a:t>home</a:t>
            </a:r>
            <a:r>
              <a:rPr sz="668" spc="80" dirty="0">
                <a:solidFill>
                  <a:srgbClr val="5E5E5E"/>
                </a:solidFill>
                <a:latin typeface="Arial"/>
                <a:cs typeface="Arial"/>
              </a:rPr>
              <a:t> </a:t>
            </a:r>
            <a:r>
              <a:rPr sz="668" dirty="0">
                <a:solidFill>
                  <a:srgbClr val="5E5E5E"/>
                </a:solidFill>
                <a:latin typeface="Arial"/>
                <a:cs typeface="Arial"/>
              </a:rPr>
              <a:t>features</a:t>
            </a:r>
            <a:r>
              <a:rPr sz="668" spc="63" dirty="0">
                <a:solidFill>
                  <a:srgbClr val="5E5E5E"/>
                </a:solidFill>
                <a:latin typeface="Arial"/>
                <a:cs typeface="Arial"/>
              </a:rPr>
              <a:t> </a:t>
            </a:r>
            <a:r>
              <a:rPr sz="668" dirty="0">
                <a:solidFill>
                  <a:srgbClr val="5E5E5E"/>
                </a:solidFill>
                <a:latin typeface="Arial"/>
                <a:cs typeface="Arial"/>
              </a:rPr>
              <a:t>are</a:t>
            </a:r>
            <a:r>
              <a:rPr sz="668" spc="80" dirty="0">
                <a:solidFill>
                  <a:srgbClr val="5E5E5E"/>
                </a:solidFill>
                <a:latin typeface="Arial"/>
                <a:cs typeface="Arial"/>
              </a:rPr>
              <a:t> </a:t>
            </a:r>
            <a:r>
              <a:rPr sz="668" dirty="0">
                <a:solidFill>
                  <a:srgbClr val="5E5E5E"/>
                </a:solidFill>
                <a:latin typeface="Arial"/>
                <a:cs typeface="Arial"/>
              </a:rPr>
              <a:t>based</a:t>
            </a:r>
            <a:r>
              <a:rPr sz="668" spc="80" dirty="0">
                <a:solidFill>
                  <a:srgbClr val="5E5E5E"/>
                </a:solidFill>
                <a:latin typeface="Arial"/>
                <a:cs typeface="Arial"/>
              </a:rPr>
              <a:t> </a:t>
            </a:r>
            <a:r>
              <a:rPr sz="668" dirty="0">
                <a:solidFill>
                  <a:srgbClr val="5E5E5E"/>
                </a:solidFill>
                <a:latin typeface="Arial"/>
                <a:cs typeface="Arial"/>
              </a:rPr>
              <a:t>on</a:t>
            </a:r>
            <a:r>
              <a:rPr sz="668" spc="80" dirty="0">
                <a:solidFill>
                  <a:srgbClr val="5E5E5E"/>
                </a:solidFill>
                <a:latin typeface="Arial"/>
                <a:cs typeface="Arial"/>
              </a:rPr>
              <a:t> </a:t>
            </a:r>
            <a:r>
              <a:rPr sz="668" dirty="0">
                <a:solidFill>
                  <a:srgbClr val="5E5E5E"/>
                </a:solidFill>
                <a:latin typeface="Arial"/>
                <a:cs typeface="Arial"/>
              </a:rPr>
              <a:t>cost</a:t>
            </a:r>
            <a:r>
              <a:rPr sz="668" spc="53" dirty="0">
                <a:solidFill>
                  <a:srgbClr val="5E5E5E"/>
                </a:solidFill>
                <a:latin typeface="Arial"/>
                <a:cs typeface="Arial"/>
              </a:rPr>
              <a:t> </a:t>
            </a:r>
            <a:r>
              <a:rPr sz="668" dirty="0">
                <a:solidFill>
                  <a:srgbClr val="5E5E5E"/>
                </a:solidFill>
                <a:latin typeface="Arial"/>
                <a:cs typeface="Arial"/>
              </a:rPr>
              <a:t>optimization</a:t>
            </a:r>
            <a:r>
              <a:rPr sz="668" spc="80" dirty="0">
                <a:solidFill>
                  <a:srgbClr val="5E5E5E"/>
                </a:solidFill>
                <a:latin typeface="Arial"/>
                <a:cs typeface="Arial"/>
              </a:rPr>
              <a:t> </a:t>
            </a:r>
            <a:r>
              <a:rPr sz="668" dirty="0">
                <a:solidFill>
                  <a:srgbClr val="5E5E5E"/>
                </a:solidFill>
                <a:latin typeface="Arial"/>
                <a:cs typeface="Arial"/>
              </a:rPr>
              <a:t>modeling</a:t>
            </a:r>
            <a:r>
              <a:rPr sz="668" spc="84" dirty="0">
                <a:solidFill>
                  <a:srgbClr val="5E5E5E"/>
                </a:solidFill>
                <a:latin typeface="Arial"/>
                <a:cs typeface="Arial"/>
              </a:rPr>
              <a:t> </a:t>
            </a:r>
            <a:r>
              <a:rPr sz="668" dirty="0">
                <a:solidFill>
                  <a:srgbClr val="5E5E5E"/>
                </a:solidFill>
                <a:latin typeface="Arial"/>
                <a:cs typeface="Arial"/>
              </a:rPr>
              <a:t>using</a:t>
            </a:r>
            <a:r>
              <a:rPr sz="668" spc="165" dirty="0">
                <a:solidFill>
                  <a:srgbClr val="5E5E5E"/>
                </a:solidFill>
                <a:latin typeface="Arial"/>
                <a:cs typeface="Arial"/>
              </a:rPr>
              <a:t> </a:t>
            </a:r>
            <a:r>
              <a:rPr sz="668" dirty="0">
                <a:solidFill>
                  <a:srgbClr val="5E5E5E"/>
                </a:solidFill>
                <a:latin typeface="Arial"/>
                <a:cs typeface="Arial"/>
              </a:rPr>
              <a:t>BEopt</a:t>
            </a:r>
            <a:r>
              <a:rPr sz="668" spc="102" dirty="0">
                <a:solidFill>
                  <a:srgbClr val="5E5E5E"/>
                </a:solidFill>
                <a:latin typeface="Arial"/>
                <a:cs typeface="Arial"/>
              </a:rPr>
              <a:t> </a:t>
            </a:r>
            <a:r>
              <a:rPr sz="668" dirty="0">
                <a:solidFill>
                  <a:srgbClr val="5E5E5E"/>
                </a:solidFill>
                <a:latin typeface="Arial"/>
                <a:cs typeface="Arial"/>
              </a:rPr>
              <a:t>software.</a:t>
            </a:r>
            <a:r>
              <a:rPr sz="668" spc="53" dirty="0">
                <a:solidFill>
                  <a:srgbClr val="5E5E5E"/>
                </a:solidFill>
                <a:latin typeface="Arial"/>
                <a:cs typeface="Arial"/>
              </a:rPr>
              <a:t> </a:t>
            </a:r>
            <a:r>
              <a:rPr sz="668" dirty="0">
                <a:solidFill>
                  <a:srgbClr val="5E5E5E"/>
                </a:solidFill>
                <a:latin typeface="Arial"/>
                <a:cs typeface="Arial"/>
              </a:rPr>
              <a:t>Some</a:t>
            </a:r>
            <a:r>
              <a:rPr sz="668" spc="80" dirty="0">
                <a:solidFill>
                  <a:srgbClr val="5E5E5E"/>
                </a:solidFill>
                <a:latin typeface="Arial"/>
                <a:cs typeface="Arial"/>
              </a:rPr>
              <a:t> </a:t>
            </a:r>
            <a:r>
              <a:rPr sz="668" dirty="0">
                <a:solidFill>
                  <a:srgbClr val="5E5E5E"/>
                </a:solidFill>
                <a:latin typeface="Arial"/>
                <a:cs typeface="Arial"/>
              </a:rPr>
              <a:t>individual</a:t>
            </a:r>
            <a:r>
              <a:rPr sz="668" spc="105" dirty="0">
                <a:solidFill>
                  <a:srgbClr val="5E5E5E"/>
                </a:solidFill>
                <a:latin typeface="Arial"/>
                <a:cs typeface="Arial"/>
              </a:rPr>
              <a:t> </a:t>
            </a:r>
            <a:r>
              <a:rPr sz="668" dirty="0">
                <a:solidFill>
                  <a:srgbClr val="5E5E5E"/>
                </a:solidFill>
                <a:latin typeface="Arial"/>
                <a:cs typeface="Arial"/>
              </a:rPr>
              <a:t>features</a:t>
            </a:r>
            <a:r>
              <a:rPr sz="668" spc="63" dirty="0">
                <a:solidFill>
                  <a:srgbClr val="5E5E5E"/>
                </a:solidFill>
                <a:latin typeface="Arial"/>
                <a:cs typeface="Arial"/>
              </a:rPr>
              <a:t> </a:t>
            </a:r>
            <a:r>
              <a:rPr sz="668" dirty="0">
                <a:solidFill>
                  <a:srgbClr val="5E5E5E"/>
                </a:solidFill>
                <a:latin typeface="Arial"/>
                <a:cs typeface="Arial"/>
              </a:rPr>
              <a:t>are</a:t>
            </a:r>
            <a:r>
              <a:rPr sz="668" spc="80" dirty="0">
                <a:solidFill>
                  <a:srgbClr val="5E5E5E"/>
                </a:solidFill>
                <a:latin typeface="Arial"/>
                <a:cs typeface="Arial"/>
              </a:rPr>
              <a:t> </a:t>
            </a:r>
            <a:r>
              <a:rPr sz="668" dirty="0">
                <a:solidFill>
                  <a:srgbClr val="5E5E5E"/>
                </a:solidFill>
                <a:latin typeface="Arial"/>
                <a:cs typeface="Arial"/>
              </a:rPr>
              <a:t>less</a:t>
            </a:r>
            <a:r>
              <a:rPr sz="668" spc="63" dirty="0">
                <a:solidFill>
                  <a:srgbClr val="5E5E5E"/>
                </a:solidFill>
                <a:latin typeface="Arial"/>
                <a:cs typeface="Arial"/>
              </a:rPr>
              <a:t> </a:t>
            </a:r>
            <a:r>
              <a:rPr sz="668" dirty="0">
                <a:solidFill>
                  <a:srgbClr val="5E5E5E"/>
                </a:solidFill>
                <a:latin typeface="Arial"/>
                <a:cs typeface="Arial"/>
              </a:rPr>
              <a:t>efficient</a:t>
            </a:r>
            <a:r>
              <a:rPr sz="668" spc="123" dirty="0">
                <a:solidFill>
                  <a:srgbClr val="5E5E5E"/>
                </a:solidFill>
                <a:latin typeface="Arial"/>
                <a:cs typeface="Arial"/>
              </a:rPr>
              <a:t> </a:t>
            </a:r>
            <a:r>
              <a:rPr sz="668" dirty="0">
                <a:solidFill>
                  <a:srgbClr val="5E5E5E"/>
                </a:solidFill>
                <a:latin typeface="Arial"/>
                <a:cs typeface="Arial"/>
              </a:rPr>
              <a:t>than</a:t>
            </a:r>
            <a:r>
              <a:rPr sz="668" spc="80" dirty="0">
                <a:solidFill>
                  <a:srgbClr val="5E5E5E"/>
                </a:solidFill>
                <a:latin typeface="Arial"/>
                <a:cs typeface="Arial"/>
              </a:rPr>
              <a:t> </a:t>
            </a:r>
            <a:r>
              <a:rPr sz="668" spc="-18" dirty="0">
                <a:solidFill>
                  <a:srgbClr val="5E5E5E"/>
                </a:solidFill>
                <a:latin typeface="Arial"/>
                <a:cs typeface="Arial"/>
              </a:rPr>
              <a:t>the </a:t>
            </a:r>
            <a:r>
              <a:rPr sz="668" dirty="0">
                <a:solidFill>
                  <a:srgbClr val="5E5E5E"/>
                </a:solidFill>
                <a:latin typeface="Arial"/>
                <a:cs typeface="Arial"/>
              </a:rPr>
              <a:t>Base</a:t>
            </a:r>
            <a:r>
              <a:rPr sz="668" spc="63" dirty="0">
                <a:solidFill>
                  <a:srgbClr val="5E5E5E"/>
                </a:solidFill>
                <a:latin typeface="Arial"/>
                <a:cs typeface="Arial"/>
              </a:rPr>
              <a:t> </a:t>
            </a:r>
            <a:r>
              <a:rPr sz="668" dirty="0">
                <a:solidFill>
                  <a:srgbClr val="5E5E5E"/>
                </a:solidFill>
                <a:latin typeface="Arial"/>
                <a:cs typeface="Arial"/>
              </a:rPr>
              <a:t>Code</a:t>
            </a:r>
            <a:r>
              <a:rPr sz="668" spc="63" dirty="0">
                <a:solidFill>
                  <a:srgbClr val="5E5E5E"/>
                </a:solidFill>
                <a:latin typeface="Arial"/>
                <a:cs typeface="Arial"/>
              </a:rPr>
              <a:t> </a:t>
            </a:r>
            <a:r>
              <a:rPr sz="668" dirty="0">
                <a:solidFill>
                  <a:srgbClr val="5E5E5E"/>
                </a:solidFill>
                <a:latin typeface="Arial"/>
                <a:cs typeface="Arial"/>
              </a:rPr>
              <a:t>home,</a:t>
            </a:r>
            <a:r>
              <a:rPr sz="668" spc="105" dirty="0">
                <a:solidFill>
                  <a:srgbClr val="5E5E5E"/>
                </a:solidFill>
                <a:latin typeface="Arial"/>
                <a:cs typeface="Arial"/>
              </a:rPr>
              <a:t> </a:t>
            </a:r>
            <a:r>
              <a:rPr sz="668" dirty="0">
                <a:solidFill>
                  <a:srgbClr val="5E5E5E"/>
                </a:solidFill>
                <a:latin typeface="Arial"/>
                <a:cs typeface="Arial"/>
              </a:rPr>
              <a:t>but</a:t>
            </a:r>
            <a:r>
              <a:rPr sz="668" spc="105" dirty="0">
                <a:solidFill>
                  <a:srgbClr val="5E5E5E"/>
                </a:solidFill>
                <a:latin typeface="Arial"/>
                <a:cs typeface="Arial"/>
              </a:rPr>
              <a:t> </a:t>
            </a:r>
            <a:r>
              <a:rPr sz="668" dirty="0">
                <a:solidFill>
                  <a:srgbClr val="5E5E5E"/>
                </a:solidFill>
                <a:latin typeface="Arial"/>
                <a:cs typeface="Arial"/>
              </a:rPr>
              <a:t>they</a:t>
            </a:r>
            <a:r>
              <a:rPr sz="668" spc="49" dirty="0">
                <a:solidFill>
                  <a:srgbClr val="5E5E5E"/>
                </a:solidFill>
                <a:latin typeface="Arial"/>
                <a:cs typeface="Arial"/>
              </a:rPr>
              <a:t> </a:t>
            </a:r>
            <a:r>
              <a:rPr sz="668" dirty="0">
                <a:solidFill>
                  <a:srgbClr val="5E5E5E"/>
                </a:solidFill>
                <a:latin typeface="Arial"/>
                <a:cs typeface="Arial"/>
              </a:rPr>
              <a:t>are</a:t>
            </a:r>
            <a:r>
              <a:rPr sz="668" spc="63" dirty="0">
                <a:solidFill>
                  <a:srgbClr val="5E5E5E"/>
                </a:solidFill>
                <a:latin typeface="Arial"/>
                <a:cs typeface="Arial"/>
              </a:rPr>
              <a:t> </a:t>
            </a:r>
            <a:r>
              <a:rPr sz="668" dirty="0">
                <a:solidFill>
                  <a:srgbClr val="5E5E5E"/>
                </a:solidFill>
                <a:latin typeface="Arial"/>
                <a:cs typeface="Arial"/>
              </a:rPr>
              <a:t>more</a:t>
            </a:r>
            <a:r>
              <a:rPr sz="668" spc="67" dirty="0">
                <a:solidFill>
                  <a:srgbClr val="5E5E5E"/>
                </a:solidFill>
                <a:latin typeface="Arial"/>
                <a:cs typeface="Arial"/>
              </a:rPr>
              <a:t> </a:t>
            </a:r>
            <a:r>
              <a:rPr sz="668" dirty="0">
                <a:solidFill>
                  <a:srgbClr val="5E5E5E"/>
                </a:solidFill>
                <a:latin typeface="Arial"/>
                <a:cs typeface="Arial"/>
              </a:rPr>
              <a:t>than</a:t>
            </a:r>
            <a:r>
              <a:rPr sz="668" spc="63" dirty="0">
                <a:solidFill>
                  <a:srgbClr val="5E5E5E"/>
                </a:solidFill>
                <a:latin typeface="Arial"/>
                <a:cs typeface="Arial"/>
              </a:rPr>
              <a:t> </a:t>
            </a:r>
            <a:r>
              <a:rPr sz="668" dirty="0">
                <a:solidFill>
                  <a:srgbClr val="5E5E5E"/>
                </a:solidFill>
                <a:latin typeface="Arial"/>
                <a:cs typeface="Arial"/>
              </a:rPr>
              <a:t>offset</a:t>
            </a:r>
            <a:r>
              <a:rPr sz="668" spc="39" dirty="0">
                <a:solidFill>
                  <a:srgbClr val="5E5E5E"/>
                </a:solidFill>
                <a:latin typeface="Arial"/>
                <a:cs typeface="Arial"/>
              </a:rPr>
              <a:t> </a:t>
            </a:r>
            <a:r>
              <a:rPr sz="668" dirty="0">
                <a:solidFill>
                  <a:srgbClr val="5E5E5E"/>
                </a:solidFill>
                <a:latin typeface="Arial"/>
                <a:cs typeface="Arial"/>
              </a:rPr>
              <a:t>by</a:t>
            </a:r>
            <a:r>
              <a:rPr sz="668" spc="46" dirty="0">
                <a:solidFill>
                  <a:srgbClr val="5E5E5E"/>
                </a:solidFill>
                <a:latin typeface="Arial"/>
                <a:cs typeface="Arial"/>
              </a:rPr>
              <a:t> </a:t>
            </a:r>
            <a:r>
              <a:rPr sz="668" dirty="0">
                <a:solidFill>
                  <a:srgbClr val="5E5E5E"/>
                </a:solidFill>
                <a:latin typeface="Arial"/>
                <a:cs typeface="Arial"/>
              </a:rPr>
              <a:t>other</a:t>
            </a:r>
            <a:r>
              <a:rPr sz="668" spc="60" dirty="0">
                <a:solidFill>
                  <a:srgbClr val="5E5E5E"/>
                </a:solidFill>
                <a:latin typeface="Arial"/>
                <a:cs typeface="Arial"/>
              </a:rPr>
              <a:t> </a:t>
            </a:r>
            <a:r>
              <a:rPr sz="668" dirty="0">
                <a:solidFill>
                  <a:srgbClr val="5E5E5E"/>
                </a:solidFill>
                <a:latin typeface="Arial"/>
                <a:cs typeface="Arial"/>
              </a:rPr>
              <a:t>features</a:t>
            </a:r>
            <a:r>
              <a:rPr sz="668" spc="49" dirty="0">
                <a:solidFill>
                  <a:srgbClr val="5E5E5E"/>
                </a:solidFill>
                <a:latin typeface="Arial"/>
                <a:cs typeface="Arial"/>
              </a:rPr>
              <a:t> </a:t>
            </a:r>
            <a:r>
              <a:rPr sz="668" dirty="0">
                <a:solidFill>
                  <a:srgbClr val="5E5E5E"/>
                </a:solidFill>
                <a:latin typeface="Arial"/>
                <a:cs typeface="Arial"/>
              </a:rPr>
              <a:t>that</a:t>
            </a:r>
            <a:r>
              <a:rPr sz="668" spc="39" dirty="0">
                <a:solidFill>
                  <a:srgbClr val="5E5E5E"/>
                </a:solidFill>
                <a:latin typeface="Arial"/>
                <a:cs typeface="Arial"/>
              </a:rPr>
              <a:t> </a:t>
            </a:r>
            <a:r>
              <a:rPr sz="668" dirty="0">
                <a:solidFill>
                  <a:srgbClr val="5E5E5E"/>
                </a:solidFill>
                <a:latin typeface="Arial"/>
                <a:cs typeface="Arial"/>
              </a:rPr>
              <a:t>are</a:t>
            </a:r>
            <a:r>
              <a:rPr sz="668" spc="63" dirty="0">
                <a:solidFill>
                  <a:srgbClr val="5E5E5E"/>
                </a:solidFill>
                <a:latin typeface="Arial"/>
                <a:cs typeface="Arial"/>
              </a:rPr>
              <a:t> </a:t>
            </a:r>
            <a:r>
              <a:rPr sz="668" dirty="0">
                <a:solidFill>
                  <a:srgbClr val="5E5E5E"/>
                </a:solidFill>
                <a:latin typeface="Arial"/>
                <a:cs typeface="Arial"/>
              </a:rPr>
              <a:t>more</a:t>
            </a:r>
            <a:r>
              <a:rPr sz="668" spc="67" dirty="0">
                <a:solidFill>
                  <a:srgbClr val="5E5E5E"/>
                </a:solidFill>
                <a:latin typeface="Arial"/>
                <a:cs typeface="Arial"/>
              </a:rPr>
              <a:t> </a:t>
            </a:r>
            <a:r>
              <a:rPr sz="668" dirty="0">
                <a:solidFill>
                  <a:srgbClr val="5E5E5E"/>
                </a:solidFill>
                <a:latin typeface="Arial"/>
                <a:cs typeface="Arial"/>
              </a:rPr>
              <a:t>efficient.</a:t>
            </a:r>
            <a:r>
              <a:rPr sz="668" spc="35" dirty="0">
                <a:solidFill>
                  <a:srgbClr val="5E5E5E"/>
                </a:solidFill>
                <a:latin typeface="Arial"/>
                <a:cs typeface="Arial"/>
              </a:rPr>
              <a:t> </a:t>
            </a:r>
            <a:r>
              <a:rPr sz="668" dirty="0">
                <a:solidFill>
                  <a:srgbClr val="5E5E5E"/>
                </a:solidFill>
                <a:latin typeface="Arial"/>
                <a:cs typeface="Arial"/>
              </a:rPr>
              <a:t>One</a:t>
            </a:r>
            <a:r>
              <a:rPr sz="668" spc="67" dirty="0">
                <a:solidFill>
                  <a:srgbClr val="5E5E5E"/>
                </a:solidFill>
                <a:latin typeface="Arial"/>
                <a:cs typeface="Arial"/>
              </a:rPr>
              <a:t> </a:t>
            </a:r>
            <a:r>
              <a:rPr sz="668" dirty="0">
                <a:solidFill>
                  <a:srgbClr val="5E5E5E"/>
                </a:solidFill>
                <a:latin typeface="Arial"/>
                <a:cs typeface="Arial"/>
              </a:rPr>
              <a:t>benefit</a:t>
            </a:r>
            <a:r>
              <a:rPr sz="668" spc="39" dirty="0">
                <a:solidFill>
                  <a:srgbClr val="5E5E5E"/>
                </a:solidFill>
                <a:latin typeface="Arial"/>
                <a:cs typeface="Arial"/>
              </a:rPr>
              <a:t> </a:t>
            </a:r>
            <a:r>
              <a:rPr sz="668" dirty="0">
                <a:solidFill>
                  <a:srgbClr val="5E5E5E"/>
                </a:solidFill>
                <a:latin typeface="Arial"/>
                <a:cs typeface="Arial"/>
              </a:rPr>
              <a:t>of</a:t>
            </a:r>
            <a:r>
              <a:rPr sz="668" spc="105" dirty="0">
                <a:solidFill>
                  <a:srgbClr val="5E5E5E"/>
                </a:solidFill>
                <a:latin typeface="Arial"/>
                <a:cs typeface="Arial"/>
              </a:rPr>
              <a:t> </a:t>
            </a:r>
            <a:r>
              <a:rPr sz="668" dirty="0">
                <a:solidFill>
                  <a:srgbClr val="5E5E5E"/>
                </a:solidFill>
                <a:latin typeface="Arial"/>
                <a:cs typeface="Arial"/>
              </a:rPr>
              <a:t>using</a:t>
            </a:r>
            <a:r>
              <a:rPr sz="668" spc="63" dirty="0">
                <a:solidFill>
                  <a:srgbClr val="5E5E5E"/>
                </a:solidFill>
                <a:latin typeface="Arial"/>
                <a:cs typeface="Arial"/>
              </a:rPr>
              <a:t> </a:t>
            </a:r>
            <a:r>
              <a:rPr sz="668" dirty="0">
                <a:solidFill>
                  <a:srgbClr val="5E5E5E"/>
                </a:solidFill>
                <a:latin typeface="Arial"/>
                <a:cs typeface="Arial"/>
              </a:rPr>
              <a:t>a</a:t>
            </a:r>
            <a:r>
              <a:rPr sz="668" spc="67" dirty="0">
                <a:solidFill>
                  <a:srgbClr val="5E5E5E"/>
                </a:solidFill>
                <a:latin typeface="Arial"/>
                <a:cs typeface="Arial"/>
              </a:rPr>
              <a:t> </a:t>
            </a:r>
            <a:r>
              <a:rPr sz="668" dirty="0">
                <a:solidFill>
                  <a:srgbClr val="5E5E5E"/>
                </a:solidFill>
                <a:latin typeface="Arial"/>
                <a:cs typeface="Arial"/>
              </a:rPr>
              <a:t>HERS</a:t>
            </a:r>
            <a:r>
              <a:rPr sz="668" spc="32" dirty="0">
                <a:solidFill>
                  <a:srgbClr val="5E5E5E"/>
                </a:solidFill>
                <a:latin typeface="Arial"/>
                <a:cs typeface="Arial"/>
              </a:rPr>
              <a:t> </a:t>
            </a:r>
            <a:r>
              <a:rPr sz="668" dirty="0">
                <a:solidFill>
                  <a:srgbClr val="5E5E5E"/>
                </a:solidFill>
                <a:latin typeface="Arial"/>
                <a:cs typeface="Arial"/>
              </a:rPr>
              <a:t>Index</a:t>
            </a:r>
            <a:r>
              <a:rPr sz="668" spc="46" dirty="0">
                <a:solidFill>
                  <a:srgbClr val="5E5E5E"/>
                </a:solidFill>
                <a:latin typeface="Arial"/>
                <a:cs typeface="Arial"/>
              </a:rPr>
              <a:t> </a:t>
            </a:r>
            <a:r>
              <a:rPr sz="668" dirty="0">
                <a:solidFill>
                  <a:srgbClr val="5E5E5E"/>
                </a:solidFill>
                <a:latin typeface="Arial"/>
                <a:cs typeface="Arial"/>
              </a:rPr>
              <a:t>ta</a:t>
            </a:r>
            <a:r>
              <a:rPr sz="668" spc="-63" dirty="0">
                <a:solidFill>
                  <a:srgbClr val="5E5E5E"/>
                </a:solidFill>
                <a:latin typeface="Arial"/>
                <a:cs typeface="Arial"/>
              </a:rPr>
              <a:t> </a:t>
            </a:r>
            <a:r>
              <a:rPr sz="668" dirty="0">
                <a:solidFill>
                  <a:srgbClr val="5E5E5E"/>
                </a:solidFill>
                <a:latin typeface="Arial"/>
                <a:cs typeface="Arial"/>
              </a:rPr>
              <a:t>rget</a:t>
            </a:r>
            <a:r>
              <a:rPr sz="668" spc="39" dirty="0">
                <a:solidFill>
                  <a:srgbClr val="5E5E5E"/>
                </a:solidFill>
                <a:latin typeface="Arial"/>
                <a:cs typeface="Arial"/>
              </a:rPr>
              <a:t> </a:t>
            </a:r>
            <a:r>
              <a:rPr sz="668" dirty="0">
                <a:solidFill>
                  <a:srgbClr val="5E5E5E"/>
                </a:solidFill>
                <a:latin typeface="Arial"/>
                <a:cs typeface="Arial"/>
              </a:rPr>
              <a:t>as</a:t>
            </a:r>
            <a:r>
              <a:rPr sz="668" spc="46" dirty="0">
                <a:solidFill>
                  <a:srgbClr val="5E5E5E"/>
                </a:solidFill>
                <a:latin typeface="Arial"/>
                <a:cs typeface="Arial"/>
              </a:rPr>
              <a:t> </a:t>
            </a:r>
            <a:r>
              <a:rPr sz="668" dirty="0">
                <a:solidFill>
                  <a:srgbClr val="5E5E5E"/>
                </a:solidFill>
                <a:latin typeface="Arial"/>
                <a:cs typeface="Arial"/>
              </a:rPr>
              <a:t>the</a:t>
            </a:r>
            <a:r>
              <a:rPr sz="668" spc="63" dirty="0">
                <a:solidFill>
                  <a:srgbClr val="5E5E5E"/>
                </a:solidFill>
                <a:latin typeface="Arial"/>
                <a:cs typeface="Arial"/>
              </a:rPr>
              <a:t> </a:t>
            </a:r>
            <a:r>
              <a:rPr sz="668" dirty="0">
                <a:solidFill>
                  <a:srgbClr val="5E5E5E"/>
                </a:solidFill>
                <a:latin typeface="Arial"/>
                <a:cs typeface="Arial"/>
              </a:rPr>
              <a:t>basis</a:t>
            </a:r>
            <a:r>
              <a:rPr sz="668" spc="116" dirty="0">
                <a:solidFill>
                  <a:srgbClr val="5E5E5E"/>
                </a:solidFill>
                <a:latin typeface="Arial"/>
                <a:cs typeface="Arial"/>
              </a:rPr>
              <a:t> </a:t>
            </a:r>
            <a:r>
              <a:rPr sz="668" spc="-18" dirty="0">
                <a:solidFill>
                  <a:srgbClr val="5E5E5E"/>
                </a:solidFill>
                <a:latin typeface="Arial"/>
                <a:cs typeface="Arial"/>
              </a:rPr>
              <a:t>of </a:t>
            </a:r>
            <a:r>
              <a:rPr sz="668" dirty="0">
                <a:solidFill>
                  <a:srgbClr val="5E5E5E"/>
                </a:solidFill>
                <a:latin typeface="Arial"/>
                <a:cs typeface="Arial"/>
              </a:rPr>
              <a:t>the</a:t>
            </a:r>
            <a:r>
              <a:rPr sz="668" spc="70" dirty="0">
                <a:solidFill>
                  <a:srgbClr val="5E5E5E"/>
                </a:solidFill>
                <a:latin typeface="Arial"/>
                <a:cs typeface="Arial"/>
              </a:rPr>
              <a:t> </a:t>
            </a:r>
            <a:r>
              <a:rPr sz="668" dirty="0">
                <a:solidFill>
                  <a:srgbClr val="5E5E5E"/>
                </a:solidFill>
                <a:latin typeface="Arial"/>
                <a:cs typeface="Arial"/>
              </a:rPr>
              <a:t>Stretch</a:t>
            </a:r>
            <a:r>
              <a:rPr sz="668" spc="70" dirty="0">
                <a:solidFill>
                  <a:srgbClr val="5E5E5E"/>
                </a:solidFill>
                <a:latin typeface="Arial"/>
                <a:cs typeface="Arial"/>
              </a:rPr>
              <a:t> </a:t>
            </a:r>
            <a:r>
              <a:rPr sz="668" dirty="0">
                <a:solidFill>
                  <a:srgbClr val="5E5E5E"/>
                </a:solidFill>
                <a:latin typeface="Arial"/>
                <a:cs typeface="Arial"/>
              </a:rPr>
              <a:t>Code</a:t>
            </a:r>
            <a:r>
              <a:rPr sz="668" spc="70" dirty="0">
                <a:solidFill>
                  <a:srgbClr val="5E5E5E"/>
                </a:solidFill>
                <a:latin typeface="Arial"/>
                <a:cs typeface="Arial"/>
              </a:rPr>
              <a:t> </a:t>
            </a:r>
            <a:r>
              <a:rPr sz="668" dirty="0">
                <a:solidFill>
                  <a:srgbClr val="5E5E5E"/>
                </a:solidFill>
                <a:latin typeface="Arial"/>
                <a:cs typeface="Arial"/>
              </a:rPr>
              <a:t>is</a:t>
            </a:r>
            <a:r>
              <a:rPr sz="668" spc="53" dirty="0">
                <a:solidFill>
                  <a:srgbClr val="5E5E5E"/>
                </a:solidFill>
                <a:latin typeface="Arial"/>
                <a:cs typeface="Arial"/>
              </a:rPr>
              <a:t> </a:t>
            </a:r>
            <a:r>
              <a:rPr sz="668" dirty="0">
                <a:solidFill>
                  <a:srgbClr val="5E5E5E"/>
                </a:solidFill>
                <a:latin typeface="Arial"/>
                <a:cs typeface="Arial"/>
              </a:rPr>
              <a:t>that</a:t>
            </a:r>
            <a:r>
              <a:rPr sz="668" spc="42" dirty="0">
                <a:solidFill>
                  <a:srgbClr val="5E5E5E"/>
                </a:solidFill>
                <a:latin typeface="Arial"/>
                <a:cs typeface="Arial"/>
              </a:rPr>
              <a:t> </a:t>
            </a:r>
            <a:r>
              <a:rPr sz="668" dirty="0">
                <a:solidFill>
                  <a:srgbClr val="5E5E5E"/>
                </a:solidFill>
                <a:latin typeface="Arial"/>
                <a:cs typeface="Arial"/>
              </a:rPr>
              <a:t>it</a:t>
            </a:r>
            <a:r>
              <a:rPr sz="668" spc="42" dirty="0">
                <a:solidFill>
                  <a:srgbClr val="5E5E5E"/>
                </a:solidFill>
                <a:latin typeface="Arial"/>
                <a:cs typeface="Arial"/>
              </a:rPr>
              <a:t> </a:t>
            </a:r>
            <a:r>
              <a:rPr sz="668" dirty="0">
                <a:solidFill>
                  <a:srgbClr val="5E5E5E"/>
                </a:solidFill>
                <a:latin typeface="Arial"/>
                <a:cs typeface="Arial"/>
              </a:rPr>
              <a:t>give</a:t>
            </a:r>
            <a:r>
              <a:rPr sz="668" spc="74" dirty="0">
                <a:solidFill>
                  <a:srgbClr val="5E5E5E"/>
                </a:solidFill>
                <a:latin typeface="Arial"/>
                <a:cs typeface="Arial"/>
              </a:rPr>
              <a:t> </a:t>
            </a:r>
            <a:r>
              <a:rPr sz="668" dirty="0">
                <a:solidFill>
                  <a:srgbClr val="5E5E5E"/>
                </a:solidFill>
                <a:latin typeface="Arial"/>
                <a:cs typeface="Arial"/>
              </a:rPr>
              <a:t>builders</a:t>
            </a:r>
            <a:r>
              <a:rPr sz="668" spc="53" dirty="0">
                <a:solidFill>
                  <a:srgbClr val="5E5E5E"/>
                </a:solidFill>
                <a:latin typeface="Arial"/>
                <a:cs typeface="Arial"/>
              </a:rPr>
              <a:t> </a:t>
            </a:r>
            <a:r>
              <a:rPr sz="668" dirty="0">
                <a:solidFill>
                  <a:srgbClr val="5E5E5E"/>
                </a:solidFill>
                <a:latin typeface="Arial"/>
                <a:cs typeface="Arial"/>
              </a:rPr>
              <a:t>the</a:t>
            </a:r>
            <a:r>
              <a:rPr sz="668" spc="70" dirty="0">
                <a:solidFill>
                  <a:srgbClr val="5E5E5E"/>
                </a:solidFill>
                <a:latin typeface="Arial"/>
                <a:cs typeface="Arial"/>
              </a:rPr>
              <a:t> </a:t>
            </a:r>
            <a:r>
              <a:rPr sz="668" dirty="0">
                <a:solidFill>
                  <a:srgbClr val="5E5E5E"/>
                </a:solidFill>
                <a:latin typeface="Arial"/>
                <a:cs typeface="Arial"/>
              </a:rPr>
              <a:t>flexibility</a:t>
            </a:r>
            <a:r>
              <a:rPr sz="668" spc="53" dirty="0">
                <a:solidFill>
                  <a:srgbClr val="5E5E5E"/>
                </a:solidFill>
                <a:latin typeface="Arial"/>
                <a:cs typeface="Arial"/>
              </a:rPr>
              <a:t> </a:t>
            </a:r>
            <a:r>
              <a:rPr sz="668" dirty="0">
                <a:solidFill>
                  <a:srgbClr val="5E5E5E"/>
                </a:solidFill>
                <a:latin typeface="Arial"/>
                <a:cs typeface="Arial"/>
              </a:rPr>
              <a:t>to</a:t>
            </a:r>
            <a:r>
              <a:rPr sz="668" spc="70" dirty="0">
                <a:solidFill>
                  <a:srgbClr val="5E5E5E"/>
                </a:solidFill>
                <a:latin typeface="Arial"/>
                <a:cs typeface="Arial"/>
              </a:rPr>
              <a:t> </a:t>
            </a:r>
            <a:r>
              <a:rPr sz="668" dirty="0">
                <a:solidFill>
                  <a:srgbClr val="5E5E5E"/>
                </a:solidFill>
                <a:latin typeface="Arial"/>
                <a:cs typeface="Arial"/>
              </a:rPr>
              <a:t>make</a:t>
            </a:r>
            <a:r>
              <a:rPr sz="668" spc="70" dirty="0">
                <a:solidFill>
                  <a:srgbClr val="5E5E5E"/>
                </a:solidFill>
                <a:latin typeface="Arial"/>
                <a:cs typeface="Arial"/>
              </a:rPr>
              <a:t> </a:t>
            </a:r>
            <a:r>
              <a:rPr sz="668" dirty="0">
                <a:solidFill>
                  <a:srgbClr val="5E5E5E"/>
                </a:solidFill>
                <a:latin typeface="Arial"/>
                <a:cs typeface="Arial"/>
              </a:rPr>
              <a:t>different</a:t>
            </a:r>
            <a:r>
              <a:rPr sz="668" spc="112" dirty="0">
                <a:solidFill>
                  <a:srgbClr val="5E5E5E"/>
                </a:solidFill>
                <a:latin typeface="Arial"/>
                <a:cs typeface="Arial"/>
              </a:rPr>
              <a:t> </a:t>
            </a:r>
            <a:r>
              <a:rPr sz="668" dirty="0">
                <a:solidFill>
                  <a:srgbClr val="5E5E5E"/>
                </a:solidFill>
                <a:latin typeface="Arial"/>
                <a:cs typeface="Arial"/>
              </a:rPr>
              <a:t>design</a:t>
            </a:r>
            <a:r>
              <a:rPr sz="668" spc="70" dirty="0">
                <a:solidFill>
                  <a:srgbClr val="5E5E5E"/>
                </a:solidFill>
                <a:latin typeface="Arial"/>
                <a:cs typeface="Arial"/>
              </a:rPr>
              <a:t> </a:t>
            </a:r>
            <a:r>
              <a:rPr sz="668" dirty="0">
                <a:solidFill>
                  <a:srgbClr val="5E5E5E"/>
                </a:solidFill>
                <a:latin typeface="Arial"/>
                <a:cs typeface="Arial"/>
              </a:rPr>
              <a:t>choice</a:t>
            </a:r>
            <a:r>
              <a:rPr sz="668" spc="70" dirty="0">
                <a:solidFill>
                  <a:srgbClr val="5E5E5E"/>
                </a:solidFill>
                <a:latin typeface="Arial"/>
                <a:cs typeface="Arial"/>
              </a:rPr>
              <a:t> </a:t>
            </a:r>
            <a:r>
              <a:rPr sz="668" dirty="0">
                <a:solidFill>
                  <a:srgbClr val="5E5E5E"/>
                </a:solidFill>
                <a:latin typeface="Arial"/>
                <a:cs typeface="Arial"/>
              </a:rPr>
              <a:t>to</a:t>
            </a:r>
            <a:r>
              <a:rPr sz="668" spc="70" dirty="0">
                <a:solidFill>
                  <a:srgbClr val="5E5E5E"/>
                </a:solidFill>
                <a:latin typeface="Arial"/>
                <a:cs typeface="Arial"/>
              </a:rPr>
              <a:t> </a:t>
            </a:r>
            <a:r>
              <a:rPr sz="668" dirty="0">
                <a:solidFill>
                  <a:srgbClr val="5E5E5E"/>
                </a:solidFill>
                <a:latin typeface="Arial"/>
                <a:cs typeface="Arial"/>
              </a:rPr>
              <a:t>allow</a:t>
            </a:r>
            <a:r>
              <a:rPr sz="668" spc="56" dirty="0">
                <a:solidFill>
                  <a:srgbClr val="5E5E5E"/>
                </a:solidFill>
                <a:latin typeface="Arial"/>
                <a:cs typeface="Arial"/>
              </a:rPr>
              <a:t> </a:t>
            </a:r>
            <a:r>
              <a:rPr sz="668" dirty="0">
                <a:solidFill>
                  <a:srgbClr val="5E5E5E"/>
                </a:solidFill>
                <a:latin typeface="Arial"/>
                <a:cs typeface="Arial"/>
              </a:rPr>
              <a:t>for</a:t>
            </a:r>
            <a:r>
              <a:rPr sz="668" spc="63" dirty="0">
                <a:solidFill>
                  <a:srgbClr val="5E5E5E"/>
                </a:solidFill>
                <a:latin typeface="Arial"/>
                <a:cs typeface="Arial"/>
              </a:rPr>
              <a:t> </a:t>
            </a:r>
            <a:r>
              <a:rPr sz="668" dirty="0">
                <a:solidFill>
                  <a:srgbClr val="5E5E5E"/>
                </a:solidFill>
                <a:latin typeface="Arial"/>
                <a:cs typeface="Arial"/>
              </a:rPr>
              <a:t>optimization</a:t>
            </a:r>
            <a:r>
              <a:rPr sz="668" spc="70" dirty="0">
                <a:solidFill>
                  <a:srgbClr val="5E5E5E"/>
                </a:solidFill>
                <a:latin typeface="Arial"/>
                <a:cs typeface="Arial"/>
              </a:rPr>
              <a:t> </a:t>
            </a:r>
            <a:r>
              <a:rPr sz="668" dirty="0">
                <a:solidFill>
                  <a:srgbClr val="5E5E5E"/>
                </a:solidFill>
                <a:latin typeface="Arial"/>
                <a:cs typeface="Arial"/>
              </a:rPr>
              <a:t>of</a:t>
            </a:r>
            <a:r>
              <a:rPr sz="668" spc="42" dirty="0">
                <a:solidFill>
                  <a:srgbClr val="5E5E5E"/>
                </a:solidFill>
                <a:latin typeface="Arial"/>
                <a:cs typeface="Arial"/>
              </a:rPr>
              <a:t> </a:t>
            </a:r>
            <a:r>
              <a:rPr sz="668" dirty="0">
                <a:solidFill>
                  <a:srgbClr val="5E5E5E"/>
                </a:solidFill>
                <a:latin typeface="Arial"/>
                <a:cs typeface="Arial"/>
              </a:rPr>
              <a:t>cost</a:t>
            </a:r>
            <a:r>
              <a:rPr sz="668" spc="46" dirty="0">
                <a:solidFill>
                  <a:srgbClr val="5E5E5E"/>
                </a:solidFill>
                <a:latin typeface="Arial"/>
                <a:cs typeface="Arial"/>
              </a:rPr>
              <a:t> </a:t>
            </a:r>
            <a:r>
              <a:rPr sz="668" dirty="0">
                <a:solidFill>
                  <a:srgbClr val="5E5E5E"/>
                </a:solidFill>
                <a:latin typeface="Arial"/>
                <a:cs typeface="Arial"/>
              </a:rPr>
              <a:t>e</a:t>
            </a:r>
            <a:r>
              <a:rPr sz="668" spc="-56" dirty="0">
                <a:solidFill>
                  <a:srgbClr val="5E5E5E"/>
                </a:solidFill>
                <a:latin typeface="Arial"/>
                <a:cs typeface="Arial"/>
              </a:rPr>
              <a:t> </a:t>
            </a:r>
            <a:r>
              <a:rPr sz="668" dirty="0">
                <a:solidFill>
                  <a:srgbClr val="5E5E5E"/>
                </a:solidFill>
                <a:latin typeface="Arial"/>
                <a:cs typeface="Arial"/>
              </a:rPr>
              <a:t>ffectiveness,</a:t>
            </a:r>
            <a:r>
              <a:rPr sz="668" spc="112" dirty="0">
                <a:solidFill>
                  <a:srgbClr val="5E5E5E"/>
                </a:solidFill>
                <a:latin typeface="Arial"/>
                <a:cs typeface="Arial"/>
              </a:rPr>
              <a:t> </a:t>
            </a:r>
            <a:r>
              <a:rPr sz="668" dirty="0">
                <a:solidFill>
                  <a:srgbClr val="5E5E5E"/>
                </a:solidFill>
                <a:latin typeface="Arial"/>
                <a:cs typeface="Arial"/>
              </a:rPr>
              <a:t>work</a:t>
            </a:r>
            <a:r>
              <a:rPr sz="668" spc="53" dirty="0">
                <a:solidFill>
                  <a:srgbClr val="5E5E5E"/>
                </a:solidFill>
                <a:latin typeface="Arial"/>
                <a:cs typeface="Arial"/>
              </a:rPr>
              <a:t> </a:t>
            </a:r>
            <a:r>
              <a:rPr sz="668" spc="-7" dirty="0">
                <a:solidFill>
                  <a:srgbClr val="5E5E5E"/>
                </a:solidFill>
                <a:latin typeface="Arial"/>
                <a:cs typeface="Arial"/>
              </a:rPr>
              <a:t>around </a:t>
            </a:r>
            <a:r>
              <a:rPr sz="668" spc="7" dirty="0">
                <a:solidFill>
                  <a:srgbClr val="5E5E5E"/>
                </a:solidFill>
                <a:latin typeface="Arial"/>
                <a:cs typeface="Arial"/>
              </a:rPr>
              <a:t>other</a:t>
            </a:r>
            <a:r>
              <a:rPr sz="668" spc="49" dirty="0">
                <a:solidFill>
                  <a:srgbClr val="5E5E5E"/>
                </a:solidFill>
                <a:latin typeface="Arial"/>
                <a:cs typeface="Arial"/>
              </a:rPr>
              <a:t> </a:t>
            </a:r>
            <a:r>
              <a:rPr sz="668" spc="7" dirty="0">
                <a:solidFill>
                  <a:srgbClr val="5E5E5E"/>
                </a:solidFill>
                <a:latin typeface="Arial"/>
                <a:cs typeface="Arial"/>
              </a:rPr>
              <a:t>design</a:t>
            </a:r>
            <a:r>
              <a:rPr sz="668" spc="56" dirty="0">
                <a:solidFill>
                  <a:srgbClr val="5E5E5E"/>
                </a:solidFill>
                <a:latin typeface="Arial"/>
                <a:cs typeface="Arial"/>
              </a:rPr>
              <a:t> </a:t>
            </a:r>
            <a:r>
              <a:rPr sz="668" spc="7" dirty="0">
                <a:solidFill>
                  <a:srgbClr val="5E5E5E"/>
                </a:solidFill>
                <a:latin typeface="Arial"/>
                <a:cs typeface="Arial"/>
              </a:rPr>
              <a:t>constraints,</a:t>
            </a:r>
            <a:r>
              <a:rPr sz="668" spc="32" dirty="0">
                <a:solidFill>
                  <a:srgbClr val="5E5E5E"/>
                </a:solidFill>
                <a:latin typeface="Arial"/>
                <a:cs typeface="Arial"/>
              </a:rPr>
              <a:t> </a:t>
            </a:r>
            <a:r>
              <a:rPr sz="668" spc="7" dirty="0">
                <a:solidFill>
                  <a:srgbClr val="5E5E5E"/>
                </a:solidFill>
                <a:latin typeface="Arial"/>
                <a:cs typeface="Arial"/>
              </a:rPr>
              <a:t>and</a:t>
            </a:r>
            <a:r>
              <a:rPr sz="668" spc="56" dirty="0">
                <a:solidFill>
                  <a:srgbClr val="5E5E5E"/>
                </a:solidFill>
                <a:latin typeface="Arial"/>
                <a:cs typeface="Arial"/>
              </a:rPr>
              <a:t> </a:t>
            </a:r>
            <a:r>
              <a:rPr sz="668" spc="7" dirty="0">
                <a:solidFill>
                  <a:srgbClr val="5E5E5E"/>
                </a:solidFill>
                <a:latin typeface="Arial"/>
                <a:cs typeface="Arial"/>
              </a:rPr>
              <a:t>accommodate</a:t>
            </a:r>
            <a:r>
              <a:rPr sz="668" spc="56" dirty="0">
                <a:solidFill>
                  <a:srgbClr val="5E5E5E"/>
                </a:solidFill>
                <a:latin typeface="Arial"/>
                <a:cs typeface="Arial"/>
              </a:rPr>
              <a:t> </a:t>
            </a:r>
            <a:r>
              <a:rPr sz="668" spc="7" dirty="0">
                <a:solidFill>
                  <a:srgbClr val="5E5E5E"/>
                </a:solidFill>
                <a:latin typeface="Arial"/>
                <a:cs typeface="Arial"/>
              </a:rPr>
              <a:t>client-specific</a:t>
            </a:r>
            <a:r>
              <a:rPr sz="668" spc="39" dirty="0">
                <a:solidFill>
                  <a:srgbClr val="5E5E5E"/>
                </a:solidFill>
                <a:latin typeface="Arial"/>
                <a:cs typeface="Arial"/>
              </a:rPr>
              <a:t> </a:t>
            </a:r>
            <a:r>
              <a:rPr sz="668" spc="7" dirty="0">
                <a:solidFill>
                  <a:srgbClr val="5E5E5E"/>
                </a:solidFill>
                <a:latin typeface="Arial"/>
                <a:cs typeface="Arial"/>
              </a:rPr>
              <a:t>requests.</a:t>
            </a:r>
            <a:r>
              <a:rPr sz="668" spc="56" dirty="0">
                <a:solidFill>
                  <a:srgbClr val="5E5E5E"/>
                </a:solidFill>
                <a:latin typeface="Arial"/>
                <a:cs typeface="Arial"/>
              </a:rPr>
              <a:t> </a:t>
            </a:r>
            <a:r>
              <a:rPr sz="668" spc="7" dirty="0">
                <a:solidFill>
                  <a:srgbClr val="5E5E5E"/>
                </a:solidFill>
                <a:latin typeface="Arial"/>
                <a:cs typeface="Arial"/>
              </a:rPr>
              <a:t>The</a:t>
            </a:r>
            <a:r>
              <a:rPr sz="668" spc="56" dirty="0">
                <a:solidFill>
                  <a:srgbClr val="5E5E5E"/>
                </a:solidFill>
                <a:latin typeface="Arial"/>
                <a:cs typeface="Arial"/>
              </a:rPr>
              <a:t> </a:t>
            </a:r>
            <a:r>
              <a:rPr sz="668" spc="7" dirty="0">
                <a:solidFill>
                  <a:srgbClr val="5E5E5E"/>
                </a:solidFill>
                <a:latin typeface="Arial"/>
                <a:cs typeface="Arial"/>
              </a:rPr>
              <a:t>stretch</a:t>
            </a:r>
            <a:r>
              <a:rPr sz="668" spc="56" dirty="0">
                <a:solidFill>
                  <a:srgbClr val="5E5E5E"/>
                </a:solidFill>
                <a:latin typeface="Arial"/>
                <a:cs typeface="Arial"/>
              </a:rPr>
              <a:t> </a:t>
            </a:r>
            <a:r>
              <a:rPr sz="668" spc="7" dirty="0">
                <a:solidFill>
                  <a:srgbClr val="5E5E5E"/>
                </a:solidFill>
                <a:latin typeface="Arial"/>
                <a:cs typeface="Arial"/>
              </a:rPr>
              <a:t>code</a:t>
            </a:r>
            <a:r>
              <a:rPr sz="668" spc="60" dirty="0">
                <a:solidFill>
                  <a:srgbClr val="5E5E5E"/>
                </a:solidFill>
                <a:latin typeface="Arial"/>
                <a:cs typeface="Arial"/>
              </a:rPr>
              <a:t> </a:t>
            </a:r>
            <a:r>
              <a:rPr sz="668" spc="7" dirty="0">
                <a:solidFill>
                  <a:srgbClr val="5E5E5E"/>
                </a:solidFill>
                <a:latin typeface="Arial"/>
                <a:cs typeface="Arial"/>
              </a:rPr>
              <a:t>model</a:t>
            </a:r>
            <a:r>
              <a:rPr sz="668" spc="77" dirty="0">
                <a:solidFill>
                  <a:srgbClr val="5E5E5E"/>
                </a:solidFill>
                <a:latin typeface="Arial"/>
                <a:cs typeface="Arial"/>
              </a:rPr>
              <a:t> </a:t>
            </a:r>
            <a:r>
              <a:rPr sz="668" spc="7" dirty="0">
                <a:solidFill>
                  <a:srgbClr val="5E5E5E"/>
                </a:solidFill>
                <a:latin typeface="Arial"/>
                <a:cs typeface="Arial"/>
              </a:rPr>
              <a:t>was</a:t>
            </a:r>
            <a:r>
              <a:rPr sz="668" spc="39" dirty="0">
                <a:solidFill>
                  <a:srgbClr val="5E5E5E"/>
                </a:solidFill>
                <a:latin typeface="Arial"/>
                <a:cs typeface="Arial"/>
              </a:rPr>
              <a:t> </a:t>
            </a:r>
            <a:r>
              <a:rPr sz="668" spc="7" dirty="0">
                <a:solidFill>
                  <a:srgbClr val="5E5E5E"/>
                </a:solidFill>
                <a:latin typeface="Arial"/>
                <a:cs typeface="Arial"/>
              </a:rPr>
              <a:t>developed</a:t>
            </a:r>
            <a:r>
              <a:rPr sz="668" spc="56" dirty="0">
                <a:solidFill>
                  <a:srgbClr val="5E5E5E"/>
                </a:solidFill>
                <a:latin typeface="Arial"/>
                <a:cs typeface="Arial"/>
              </a:rPr>
              <a:t> </a:t>
            </a:r>
            <a:r>
              <a:rPr sz="668" spc="7" dirty="0">
                <a:solidFill>
                  <a:srgbClr val="5E5E5E"/>
                </a:solidFill>
                <a:latin typeface="Arial"/>
                <a:cs typeface="Arial"/>
              </a:rPr>
              <a:t>used</a:t>
            </a:r>
            <a:r>
              <a:rPr sz="668" spc="56" dirty="0">
                <a:solidFill>
                  <a:srgbClr val="5E5E5E"/>
                </a:solidFill>
                <a:latin typeface="Arial"/>
                <a:cs typeface="Arial"/>
              </a:rPr>
              <a:t> </a:t>
            </a:r>
            <a:r>
              <a:rPr sz="668" spc="7" dirty="0">
                <a:solidFill>
                  <a:srgbClr val="5E5E5E"/>
                </a:solidFill>
                <a:latin typeface="Arial"/>
                <a:cs typeface="Arial"/>
              </a:rPr>
              <a:t>REM/rate</a:t>
            </a:r>
            <a:r>
              <a:rPr sz="668" spc="56" dirty="0">
                <a:solidFill>
                  <a:srgbClr val="5E5E5E"/>
                </a:solidFill>
                <a:latin typeface="Arial"/>
                <a:cs typeface="Arial"/>
              </a:rPr>
              <a:t> </a:t>
            </a:r>
            <a:r>
              <a:rPr sz="668" spc="7" dirty="0">
                <a:solidFill>
                  <a:srgbClr val="5E5E5E"/>
                </a:solidFill>
                <a:latin typeface="Arial"/>
                <a:cs typeface="Arial"/>
              </a:rPr>
              <a:t>Version</a:t>
            </a:r>
            <a:r>
              <a:rPr sz="668" spc="56" dirty="0">
                <a:solidFill>
                  <a:srgbClr val="5E5E5E"/>
                </a:solidFill>
                <a:latin typeface="Arial"/>
                <a:cs typeface="Arial"/>
              </a:rPr>
              <a:t> </a:t>
            </a:r>
            <a:r>
              <a:rPr sz="668" spc="-7" dirty="0">
                <a:solidFill>
                  <a:srgbClr val="5E5E5E"/>
                </a:solidFill>
                <a:latin typeface="Arial"/>
                <a:cs typeface="Arial"/>
              </a:rPr>
              <a:t>16.1.1.</a:t>
            </a:r>
            <a:endParaRPr sz="668">
              <a:latin typeface="Arial"/>
              <a:cs typeface="Arial"/>
            </a:endParaRPr>
          </a:p>
          <a:p>
            <a:pPr marL="169658" indent="-160729">
              <a:spcBef>
                <a:spcPts val="252"/>
              </a:spcBef>
              <a:buAutoNum type="arabicPeriod" startAt="4"/>
              <a:tabLst>
                <a:tab pos="169658" algn="l"/>
              </a:tabLst>
            </a:pPr>
            <a:r>
              <a:rPr sz="668" dirty="0">
                <a:solidFill>
                  <a:srgbClr val="5E5E5E"/>
                </a:solidFill>
                <a:latin typeface="Arial"/>
                <a:cs typeface="Arial"/>
              </a:rPr>
              <a:t>Pre-wiring</a:t>
            </a:r>
            <a:r>
              <a:rPr sz="668" spc="67" dirty="0">
                <a:solidFill>
                  <a:srgbClr val="5E5E5E"/>
                </a:solidFill>
                <a:latin typeface="Arial"/>
                <a:cs typeface="Arial"/>
              </a:rPr>
              <a:t> </a:t>
            </a:r>
            <a:r>
              <a:rPr sz="668" dirty="0">
                <a:solidFill>
                  <a:srgbClr val="5E5E5E"/>
                </a:solidFill>
                <a:latin typeface="Arial"/>
                <a:cs typeface="Arial"/>
              </a:rPr>
              <a:t>and</a:t>
            </a:r>
            <a:r>
              <a:rPr sz="668" spc="70" dirty="0">
                <a:solidFill>
                  <a:srgbClr val="5E5E5E"/>
                </a:solidFill>
                <a:latin typeface="Arial"/>
                <a:cs typeface="Arial"/>
              </a:rPr>
              <a:t> </a:t>
            </a:r>
            <a:r>
              <a:rPr sz="668" dirty="0">
                <a:solidFill>
                  <a:srgbClr val="5E5E5E"/>
                </a:solidFill>
                <a:latin typeface="Arial"/>
                <a:cs typeface="Arial"/>
              </a:rPr>
              <a:t>solar</a:t>
            </a:r>
            <a:r>
              <a:rPr sz="668" spc="127" dirty="0">
                <a:solidFill>
                  <a:srgbClr val="5E5E5E"/>
                </a:solidFill>
                <a:latin typeface="Arial"/>
                <a:cs typeface="Arial"/>
              </a:rPr>
              <a:t> </a:t>
            </a:r>
            <a:r>
              <a:rPr sz="668" dirty="0">
                <a:solidFill>
                  <a:srgbClr val="5E5E5E"/>
                </a:solidFill>
                <a:latin typeface="Arial"/>
                <a:cs typeface="Arial"/>
              </a:rPr>
              <a:t>costs</a:t>
            </a:r>
            <a:r>
              <a:rPr sz="668" spc="49" dirty="0">
                <a:solidFill>
                  <a:srgbClr val="5E5E5E"/>
                </a:solidFill>
                <a:latin typeface="Arial"/>
                <a:cs typeface="Arial"/>
              </a:rPr>
              <a:t> </a:t>
            </a:r>
            <a:r>
              <a:rPr sz="668" dirty="0">
                <a:solidFill>
                  <a:srgbClr val="5E5E5E"/>
                </a:solidFill>
                <a:latin typeface="Arial"/>
                <a:cs typeface="Arial"/>
              </a:rPr>
              <a:t>are</a:t>
            </a:r>
            <a:r>
              <a:rPr sz="668" spc="70" dirty="0">
                <a:solidFill>
                  <a:srgbClr val="5E5E5E"/>
                </a:solidFill>
                <a:latin typeface="Arial"/>
                <a:cs typeface="Arial"/>
              </a:rPr>
              <a:t> </a:t>
            </a:r>
            <a:r>
              <a:rPr sz="668" dirty="0">
                <a:solidFill>
                  <a:srgbClr val="5E5E5E"/>
                </a:solidFill>
                <a:latin typeface="Arial"/>
                <a:cs typeface="Arial"/>
              </a:rPr>
              <a:t>only</a:t>
            </a:r>
            <a:r>
              <a:rPr sz="668" spc="49" dirty="0">
                <a:solidFill>
                  <a:srgbClr val="5E5E5E"/>
                </a:solidFill>
                <a:latin typeface="Arial"/>
                <a:cs typeface="Arial"/>
              </a:rPr>
              <a:t> </a:t>
            </a:r>
            <a:r>
              <a:rPr sz="668" dirty="0">
                <a:solidFill>
                  <a:srgbClr val="5E5E5E"/>
                </a:solidFill>
                <a:latin typeface="Arial"/>
                <a:cs typeface="Arial"/>
              </a:rPr>
              <a:t>applicable</a:t>
            </a:r>
            <a:r>
              <a:rPr sz="668" spc="70" dirty="0">
                <a:solidFill>
                  <a:srgbClr val="5E5E5E"/>
                </a:solidFill>
                <a:latin typeface="Arial"/>
                <a:cs typeface="Arial"/>
              </a:rPr>
              <a:t> </a:t>
            </a:r>
            <a:r>
              <a:rPr sz="668" dirty="0">
                <a:solidFill>
                  <a:srgbClr val="5E5E5E"/>
                </a:solidFill>
                <a:latin typeface="Arial"/>
                <a:cs typeface="Arial"/>
              </a:rPr>
              <a:t>to</a:t>
            </a:r>
            <a:r>
              <a:rPr sz="668" spc="67" dirty="0">
                <a:solidFill>
                  <a:srgbClr val="5E5E5E"/>
                </a:solidFill>
                <a:latin typeface="Arial"/>
                <a:cs typeface="Arial"/>
              </a:rPr>
              <a:t> </a:t>
            </a:r>
            <a:r>
              <a:rPr sz="668" dirty="0">
                <a:solidFill>
                  <a:srgbClr val="5E5E5E"/>
                </a:solidFill>
                <a:latin typeface="Arial"/>
                <a:cs typeface="Arial"/>
              </a:rPr>
              <a:t>mixed</a:t>
            </a:r>
            <a:r>
              <a:rPr sz="668" spc="70" dirty="0">
                <a:solidFill>
                  <a:srgbClr val="5E5E5E"/>
                </a:solidFill>
                <a:latin typeface="Arial"/>
                <a:cs typeface="Arial"/>
              </a:rPr>
              <a:t> </a:t>
            </a:r>
            <a:r>
              <a:rPr sz="668" dirty="0">
                <a:solidFill>
                  <a:srgbClr val="5E5E5E"/>
                </a:solidFill>
                <a:latin typeface="Arial"/>
                <a:cs typeface="Arial"/>
              </a:rPr>
              <a:t>fuel</a:t>
            </a:r>
            <a:r>
              <a:rPr sz="668" spc="21" dirty="0">
                <a:solidFill>
                  <a:srgbClr val="5E5E5E"/>
                </a:solidFill>
                <a:latin typeface="Arial"/>
                <a:cs typeface="Arial"/>
              </a:rPr>
              <a:t> </a:t>
            </a:r>
            <a:r>
              <a:rPr sz="668" dirty="0">
                <a:solidFill>
                  <a:srgbClr val="5E5E5E"/>
                </a:solidFill>
                <a:latin typeface="Arial"/>
                <a:cs typeface="Arial"/>
              </a:rPr>
              <a:t>projects</a:t>
            </a:r>
            <a:r>
              <a:rPr sz="668" spc="53" dirty="0">
                <a:solidFill>
                  <a:srgbClr val="5E5E5E"/>
                </a:solidFill>
                <a:latin typeface="Arial"/>
                <a:cs typeface="Arial"/>
              </a:rPr>
              <a:t> </a:t>
            </a:r>
            <a:r>
              <a:rPr sz="668" dirty="0">
                <a:solidFill>
                  <a:srgbClr val="5E5E5E"/>
                </a:solidFill>
                <a:latin typeface="Arial"/>
                <a:cs typeface="Arial"/>
              </a:rPr>
              <a:t>following</a:t>
            </a:r>
            <a:r>
              <a:rPr sz="668" spc="67" dirty="0">
                <a:solidFill>
                  <a:srgbClr val="5E5E5E"/>
                </a:solidFill>
                <a:latin typeface="Arial"/>
                <a:cs typeface="Arial"/>
              </a:rPr>
              <a:t> </a:t>
            </a:r>
            <a:r>
              <a:rPr sz="668" dirty="0">
                <a:solidFill>
                  <a:srgbClr val="5E5E5E"/>
                </a:solidFill>
                <a:latin typeface="Arial"/>
                <a:cs typeface="Arial"/>
              </a:rPr>
              <a:t>the</a:t>
            </a:r>
            <a:r>
              <a:rPr sz="668" spc="70" dirty="0">
                <a:solidFill>
                  <a:srgbClr val="5E5E5E"/>
                </a:solidFill>
                <a:latin typeface="Arial"/>
                <a:cs typeface="Arial"/>
              </a:rPr>
              <a:t> </a:t>
            </a:r>
            <a:r>
              <a:rPr sz="668" dirty="0">
                <a:solidFill>
                  <a:srgbClr val="5E5E5E"/>
                </a:solidFill>
                <a:latin typeface="Arial"/>
                <a:cs typeface="Arial"/>
              </a:rPr>
              <a:t>Specialized</a:t>
            </a:r>
            <a:r>
              <a:rPr sz="668" spc="67" dirty="0">
                <a:solidFill>
                  <a:srgbClr val="5E5E5E"/>
                </a:solidFill>
                <a:latin typeface="Arial"/>
                <a:cs typeface="Arial"/>
              </a:rPr>
              <a:t> </a:t>
            </a:r>
            <a:r>
              <a:rPr sz="668" dirty="0">
                <a:solidFill>
                  <a:srgbClr val="5E5E5E"/>
                </a:solidFill>
                <a:latin typeface="Arial"/>
                <a:cs typeface="Arial"/>
              </a:rPr>
              <a:t>code</a:t>
            </a:r>
            <a:r>
              <a:rPr sz="668" spc="70" dirty="0">
                <a:solidFill>
                  <a:srgbClr val="5E5E5E"/>
                </a:solidFill>
                <a:latin typeface="Arial"/>
                <a:cs typeface="Arial"/>
              </a:rPr>
              <a:t> </a:t>
            </a:r>
            <a:r>
              <a:rPr sz="668" dirty="0">
                <a:solidFill>
                  <a:srgbClr val="5E5E5E"/>
                </a:solidFill>
                <a:latin typeface="Arial"/>
                <a:cs typeface="Arial"/>
              </a:rPr>
              <a:t>and</a:t>
            </a:r>
            <a:r>
              <a:rPr sz="668" spc="67" dirty="0">
                <a:solidFill>
                  <a:srgbClr val="5E5E5E"/>
                </a:solidFill>
                <a:latin typeface="Arial"/>
                <a:cs typeface="Arial"/>
              </a:rPr>
              <a:t> </a:t>
            </a:r>
            <a:r>
              <a:rPr sz="668" dirty="0">
                <a:solidFill>
                  <a:srgbClr val="5E5E5E"/>
                </a:solidFill>
                <a:latin typeface="Arial"/>
                <a:cs typeface="Arial"/>
              </a:rPr>
              <a:t>do</a:t>
            </a:r>
            <a:r>
              <a:rPr sz="668" spc="70" dirty="0">
                <a:solidFill>
                  <a:srgbClr val="5E5E5E"/>
                </a:solidFill>
                <a:latin typeface="Arial"/>
                <a:cs typeface="Arial"/>
              </a:rPr>
              <a:t> </a:t>
            </a:r>
            <a:r>
              <a:rPr sz="668" dirty="0">
                <a:solidFill>
                  <a:srgbClr val="5E5E5E"/>
                </a:solidFill>
                <a:latin typeface="Arial"/>
                <a:cs typeface="Arial"/>
              </a:rPr>
              <a:t>not</a:t>
            </a:r>
            <a:r>
              <a:rPr sz="668" spc="109" dirty="0">
                <a:solidFill>
                  <a:srgbClr val="5E5E5E"/>
                </a:solidFill>
                <a:latin typeface="Arial"/>
                <a:cs typeface="Arial"/>
              </a:rPr>
              <a:t> </a:t>
            </a:r>
            <a:r>
              <a:rPr sz="668" dirty="0">
                <a:solidFill>
                  <a:srgbClr val="5E5E5E"/>
                </a:solidFill>
                <a:latin typeface="Arial"/>
                <a:cs typeface="Arial"/>
              </a:rPr>
              <a:t>apply</a:t>
            </a:r>
            <a:r>
              <a:rPr sz="668" spc="49" dirty="0">
                <a:solidFill>
                  <a:srgbClr val="5E5E5E"/>
                </a:solidFill>
                <a:latin typeface="Arial"/>
                <a:cs typeface="Arial"/>
              </a:rPr>
              <a:t> </a:t>
            </a:r>
            <a:r>
              <a:rPr sz="668" dirty="0">
                <a:solidFill>
                  <a:srgbClr val="5E5E5E"/>
                </a:solidFill>
                <a:latin typeface="Arial"/>
                <a:cs typeface="Arial"/>
              </a:rPr>
              <a:t>to</a:t>
            </a:r>
            <a:r>
              <a:rPr sz="668" spc="70" dirty="0">
                <a:solidFill>
                  <a:srgbClr val="5E5E5E"/>
                </a:solidFill>
                <a:latin typeface="Arial"/>
                <a:cs typeface="Arial"/>
              </a:rPr>
              <a:t> </a:t>
            </a:r>
            <a:r>
              <a:rPr sz="668" dirty="0">
                <a:solidFill>
                  <a:srgbClr val="5E5E5E"/>
                </a:solidFill>
                <a:latin typeface="Arial"/>
                <a:cs typeface="Arial"/>
              </a:rPr>
              <a:t>the </a:t>
            </a:r>
            <a:r>
              <a:rPr sz="668" spc="39" dirty="0">
                <a:solidFill>
                  <a:srgbClr val="5E5E5E"/>
                </a:solidFill>
                <a:latin typeface="Arial"/>
                <a:cs typeface="Arial"/>
              </a:rPr>
              <a:t>Base</a:t>
            </a:r>
            <a:r>
              <a:rPr sz="668" spc="70" dirty="0">
                <a:solidFill>
                  <a:srgbClr val="5E5E5E"/>
                </a:solidFill>
                <a:latin typeface="Arial"/>
                <a:cs typeface="Arial"/>
              </a:rPr>
              <a:t> </a:t>
            </a:r>
            <a:r>
              <a:rPr sz="668" dirty="0">
                <a:solidFill>
                  <a:srgbClr val="5E5E5E"/>
                </a:solidFill>
                <a:latin typeface="Arial"/>
                <a:cs typeface="Arial"/>
              </a:rPr>
              <a:t>or</a:t>
            </a:r>
            <a:r>
              <a:rPr sz="668" spc="60" dirty="0">
                <a:solidFill>
                  <a:srgbClr val="5E5E5E"/>
                </a:solidFill>
                <a:latin typeface="Arial"/>
                <a:cs typeface="Arial"/>
              </a:rPr>
              <a:t> </a:t>
            </a:r>
            <a:r>
              <a:rPr sz="668" dirty="0">
                <a:solidFill>
                  <a:srgbClr val="5E5E5E"/>
                </a:solidFill>
                <a:latin typeface="Arial"/>
                <a:cs typeface="Arial"/>
              </a:rPr>
              <a:t>Stretch</a:t>
            </a:r>
            <a:r>
              <a:rPr sz="668" spc="67" dirty="0">
                <a:solidFill>
                  <a:srgbClr val="5E5E5E"/>
                </a:solidFill>
                <a:latin typeface="Arial"/>
                <a:cs typeface="Arial"/>
              </a:rPr>
              <a:t> </a:t>
            </a:r>
            <a:r>
              <a:rPr sz="668" spc="-7" dirty="0">
                <a:solidFill>
                  <a:srgbClr val="5E5E5E"/>
                </a:solidFill>
                <a:latin typeface="Arial"/>
                <a:cs typeface="Arial"/>
              </a:rPr>
              <a:t>Code.</a:t>
            </a:r>
            <a:endParaRPr sz="668">
              <a:latin typeface="Arial"/>
              <a:cs typeface="Arial"/>
            </a:endParaRPr>
          </a:p>
        </p:txBody>
      </p:sp>
      <p:grpSp>
        <p:nvGrpSpPr>
          <p:cNvPr id="13" name="object 13"/>
          <p:cNvGrpSpPr/>
          <p:nvPr/>
        </p:nvGrpSpPr>
        <p:grpSpPr>
          <a:xfrm>
            <a:off x="2451199" y="810547"/>
            <a:ext cx="3055293" cy="844302"/>
            <a:chOff x="3486150" y="1152778"/>
            <a:chExt cx="4345305" cy="1200785"/>
          </a:xfrm>
        </p:grpSpPr>
        <p:sp>
          <p:nvSpPr>
            <p:cNvPr id="14" name="object 14"/>
            <p:cNvSpPr/>
            <p:nvPr/>
          </p:nvSpPr>
          <p:spPr>
            <a:xfrm>
              <a:off x="7491476" y="1243329"/>
              <a:ext cx="333375" cy="524510"/>
            </a:xfrm>
            <a:custGeom>
              <a:avLst/>
              <a:gdLst/>
              <a:ahLst/>
              <a:cxnLst/>
              <a:rect l="l" t="t" r="r" b="b"/>
              <a:pathLst>
                <a:path w="333375" h="524510">
                  <a:moveTo>
                    <a:pt x="333248" y="0"/>
                  </a:moveTo>
                  <a:lnTo>
                    <a:pt x="26034" y="323723"/>
                  </a:lnTo>
                  <a:lnTo>
                    <a:pt x="143382" y="306070"/>
                  </a:lnTo>
                  <a:lnTo>
                    <a:pt x="0" y="524001"/>
                  </a:lnTo>
                  <a:lnTo>
                    <a:pt x="320421" y="222376"/>
                  </a:lnTo>
                  <a:lnTo>
                    <a:pt x="191516" y="241680"/>
                  </a:lnTo>
                  <a:lnTo>
                    <a:pt x="333248" y="0"/>
                  </a:lnTo>
                  <a:close/>
                </a:path>
              </a:pathLst>
            </a:custGeom>
            <a:solidFill>
              <a:srgbClr val="FFD931"/>
            </a:solidFill>
          </p:spPr>
          <p:txBody>
            <a:bodyPr wrap="square" lIns="0" tIns="0" rIns="0" bIns="0" rtlCol="0"/>
            <a:lstStyle/>
            <a:p>
              <a:endParaRPr sz="1687"/>
            </a:p>
          </p:txBody>
        </p:sp>
        <p:sp>
          <p:nvSpPr>
            <p:cNvPr id="15" name="object 15"/>
            <p:cNvSpPr/>
            <p:nvPr/>
          </p:nvSpPr>
          <p:spPr>
            <a:xfrm>
              <a:off x="7491476" y="1243329"/>
              <a:ext cx="333375" cy="524510"/>
            </a:xfrm>
            <a:custGeom>
              <a:avLst/>
              <a:gdLst/>
              <a:ahLst/>
              <a:cxnLst/>
              <a:rect l="l" t="t" r="r" b="b"/>
              <a:pathLst>
                <a:path w="333375" h="524510">
                  <a:moveTo>
                    <a:pt x="333248" y="0"/>
                  </a:moveTo>
                  <a:lnTo>
                    <a:pt x="26034" y="323723"/>
                  </a:lnTo>
                  <a:lnTo>
                    <a:pt x="143382" y="306070"/>
                  </a:lnTo>
                  <a:lnTo>
                    <a:pt x="0" y="524001"/>
                  </a:lnTo>
                  <a:lnTo>
                    <a:pt x="320421" y="222376"/>
                  </a:lnTo>
                  <a:lnTo>
                    <a:pt x="191516" y="241680"/>
                  </a:lnTo>
                  <a:lnTo>
                    <a:pt x="333248" y="0"/>
                  </a:lnTo>
                  <a:close/>
                </a:path>
              </a:pathLst>
            </a:custGeom>
            <a:ln w="12700">
              <a:solidFill>
                <a:srgbClr val="FFD931"/>
              </a:solidFill>
            </a:ln>
          </p:spPr>
          <p:txBody>
            <a:bodyPr wrap="square" lIns="0" tIns="0" rIns="0" bIns="0" rtlCol="0"/>
            <a:lstStyle/>
            <a:p>
              <a:endParaRPr sz="1687"/>
            </a:p>
          </p:txBody>
        </p:sp>
        <p:sp>
          <p:nvSpPr>
            <p:cNvPr id="16" name="object 16"/>
            <p:cNvSpPr/>
            <p:nvPr/>
          </p:nvSpPr>
          <p:spPr>
            <a:xfrm>
              <a:off x="3486150" y="1152778"/>
              <a:ext cx="3829050" cy="1200785"/>
            </a:xfrm>
            <a:custGeom>
              <a:avLst/>
              <a:gdLst/>
              <a:ahLst/>
              <a:cxnLst/>
              <a:rect l="l" t="t" r="r" b="b"/>
              <a:pathLst>
                <a:path w="3829050" h="1200785">
                  <a:moveTo>
                    <a:pt x="0" y="0"/>
                  </a:moveTo>
                  <a:lnTo>
                    <a:pt x="8636" y="1200530"/>
                  </a:lnTo>
                  <a:lnTo>
                    <a:pt x="3204209" y="1200530"/>
                  </a:lnTo>
                  <a:lnTo>
                    <a:pt x="3829050" y="11175"/>
                  </a:lnTo>
                  <a:lnTo>
                    <a:pt x="0" y="0"/>
                  </a:lnTo>
                  <a:close/>
                </a:path>
              </a:pathLst>
            </a:custGeom>
            <a:solidFill>
              <a:srgbClr val="1D4888"/>
            </a:solidFill>
          </p:spPr>
          <p:txBody>
            <a:bodyPr wrap="square" lIns="0" tIns="0" rIns="0" bIns="0" rtlCol="0"/>
            <a:lstStyle/>
            <a:p>
              <a:endParaRPr sz="1687"/>
            </a:p>
          </p:txBody>
        </p:sp>
        <p:sp>
          <p:nvSpPr>
            <p:cNvPr id="17" name="object 17"/>
            <p:cNvSpPr/>
            <p:nvPr/>
          </p:nvSpPr>
          <p:spPr>
            <a:xfrm>
              <a:off x="5445125" y="1663953"/>
              <a:ext cx="106045" cy="212725"/>
            </a:xfrm>
            <a:custGeom>
              <a:avLst/>
              <a:gdLst/>
              <a:ahLst/>
              <a:cxnLst/>
              <a:rect l="l" t="t" r="r" b="b"/>
              <a:pathLst>
                <a:path w="106045" h="212725">
                  <a:moveTo>
                    <a:pt x="0" y="0"/>
                  </a:moveTo>
                  <a:lnTo>
                    <a:pt x="0" y="212217"/>
                  </a:lnTo>
                  <a:lnTo>
                    <a:pt x="106045" y="106045"/>
                  </a:lnTo>
                  <a:lnTo>
                    <a:pt x="0" y="0"/>
                  </a:lnTo>
                  <a:close/>
                </a:path>
              </a:pathLst>
            </a:custGeom>
            <a:solidFill>
              <a:srgbClr val="FFFFFF"/>
            </a:solidFill>
          </p:spPr>
          <p:txBody>
            <a:bodyPr wrap="square" lIns="0" tIns="0" rIns="0" bIns="0" rtlCol="0"/>
            <a:lstStyle/>
            <a:p>
              <a:endParaRPr sz="1687"/>
            </a:p>
          </p:txBody>
        </p:sp>
      </p:grpSp>
      <p:sp>
        <p:nvSpPr>
          <p:cNvPr id="18" name="object 18"/>
          <p:cNvSpPr txBox="1"/>
          <p:nvPr/>
        </p:nvSpPr>
        <p:spPr>
          <a:xfrm>
            <a:off x="3323898" y="915962"/>
            <a:ext cx="1127373" cy="171369"/>
          </a:xfrm>
          <a:prstGeom prst="rect">
            <a:avLst/>
          </a:prstGeom>
        </p:spPr>
        <p:txBody>
          <a:bodyPr vert="horz" wrap="square" lIns="0" tIns="8930" rIns="0" bIns="0" rtlCol="0">
            <a:spAutoFit/>
          </a:bodyPr>
          <a:lstStyle/>
          <a:p>
            <a:pPr marL="8929">
              <a:spcBef>
                <a:spcPts val="70"/>
              </a:spcBef>
            </a:pPr>
            <a:r>
              <a:rPr sz="1055" b="1" dirty="0">
                <a:solidFill>
                  <a:srgbClr val="FFFFFF"/>
                </a:solidFill>
                <a:latin typeface="Arial"/>
                <a:cs typeface="Arial"/>
              </a:rPr>
              <a:t>HERS</a:t>
            </a:r>
            <a:r>
              <a:rPr sz="1055" b="1" spc="-28" dirty="0">
                <a:solidFill>
                  <a:srgbClr val="FFFFFF"/>
                </a:solidFill>
                <a:latin typeface="Arial"/>
                <a:cs typeface="Arial"/>
              </a:rPr>
              <a:t> </a:t>
            </a:r>
            <a:r>
              <a:rPr sz="1055" b="1" dirty="0">
                <a:solidFill>
                  <a:srgbClr val="FFFFFF"/>
                </a:solidFill>
                <a:latin typeface="Arial"/>
                <a:cs typeface="Arial"/>
              </a:rPr>
              <a:t>Index</a:t>
            </a:r>
            <a:r>
              <a:rPr sz="1055" b="1" spc="-14" dirty="0">
                <a:solidFill>
                  <a:srgbClr val="FFFFFF"/>
                </a:solidFill>
                <a:latin typeface="Arial"/>
                <a:cs typeface="Arial"/>
              </a:rPr>
              <a:t> (ERI)</a:t>
            </a:r>
            <a:endParaRPr sz="1055">
              <a:latin typeface="Arial"/>
              <a:cs typeface="Arial"/>
            </a:endParaRPr>
          </a:p>
        </p:txBody>
      </p:sp>
      <p:sp>
        <p:nvSpPr>
          <p:cNvPr id="19" name="object 19"/>
          <p:cNvSpPr txBox="1"/>
          <p:nvPr/>
        </p:nvSpPr>
        <p:spPr>
          <a:xfrm>
            <a:off x="3419177" y="1068437"/>
            <a:ext cx="919311" cy="432660"/>
          </a:xfrm>
          <a:prstGeom prst="rect">
            <a:avLst/>
          </a:prstGeom>
        </p:spPr>
        <p:txBody>
          <a:bodyPr vert="horz" wrap="square" lIns="0" tIns="9376" rIns="0" bIns="0" rtlCol="0">
            <a:spAutoFit/>
          </a:bodyPr>
          <a:lstStyle/>
          <a:p>
            <a:pPr marL="8929">
              <a:lnSpc>
                <a:spcPts val="2415"/>
              </a:lnSpc>
              <a:spcBef>
                <a:spcPts val="74"/>
              </a:spcBef>
              <a:tabLst>
                <a:tab pos="588445" algn="l"/>
              </a:tabLst>
            </a:pPr>
            <a:r>
              <a:rPr sz="2109" spc="-18" dirty="0">
                <a:solidFill>
                  <a:srgbClr val="FFFFFF"/>
                </a:solidFill>
                <a:latin typeface="Arial"/>
                <a:cs typeface="Arial"/>
              </a:rPr>
              <a:t>52</a:t>
            </a:r>
            <a:r>
              <a:rPr sz="2109" dirty="0">
                <a:solidFill>
                  <a:srgbClr val="FFFFFF"/>
                </a:solidFill>
                <a:latin typeface="Arial"/>
                <a:cs typeface="Arial"/>
              </a:rPr>
              <a:t>	</a:t>
            </a:r>
            <a:r>
              <a:rPr sz="2109" spc="-18" dirty="0">
                <a:solidFill>
                  <a:srgbClr val="FFFFFF"/>
                </a:solidFill>
                <a:latin typeface="Arial"/>
                <a:cs typeface="Arial"/>
              </a:rPr>
              <a:t>42</a:t>
            </a:r>
            <a:endParaRPr sz="2109">
              <a:latin typeface="Arial"/>
              <a:cs typeface="Arial"/>
            </a:endParaRPr>
          </a:p>
          <a:p>
            <a:pPr marL="31699">
              <a:lnSpc>
                <a:spcPts val="896"/>
              </a:lnSpc>
              <a:tabLst>
                <a:tab pos="569247" algn="l"/>
              </a:tabLst>
            </a:pPr>
            <a:r>
              <a:rPr sz="1266" spc="-21" baseline="2314" dirty="0">
                <a:solidFill>
                  <a:srgbClr val="FFFFFF"/>
                </a:solidFill>
                <a:latin typeface="Arial"/>
                <a:cs typeface="Arial"/>
              </a:rPr>
              <a:t>Base</a:t>
            </a:r>
            <a:r>
              <a:rPr sz="1266" baseline="2314" dirty="0">
                <a:solidFill>
                  <a:srgbClr val="FFFFFF"/>
                </a:solidFill>
                <a:latin typeface="Arial"/>
                <a:cs typeface="Arial"/>
              </a:rPr>
              <a:t>	</a:t>
            </a:r>
            <a:r>
              <a:rPr sz="844" spc="-7" dirty="0">
                <a:solidFill>
                  <a:srgbClr val="FFFFFF"/>
                </a:solidFill>
                <a:latin typeface="Arial"/>
                <a:cs typeface="Arial"/>
              </a:rPr>
              <a:t>Stretch</a:t>
            </a:r>
            <a:endParaRPr sz="844">
              <a:latin typeface="Arial"/>
              <a:cs typeface="Arial"/>
            </a:endParaRPr>
          </a:p>
        </p:txBody>
      </p:sp>
      <p:grpSp>
        <p:nvGrpSpPr>
          <p:cNvPr id="20" name="object 20"/>
          <p:cNvGrpSpPr/>
          <p:nvPr/>
        </p:nvGrpSpPr>
        <p:grpSpPr>
          <a:xfrm>
            <a:off x="0" y="5807957"/>
            <a:ext cx="2906613" cy="837605"/>
            <a:chOff x="0" y="8260206"/>
            <a:chExt cx="4133850" cy="1191260"/>
          </a:xfrm>
        </p:grpSpPr>
        <p:sp>
          <p:nvSpPr>
            <p:cNvPr id="21" name="object 21"/>
            <p:cNvSpPr/>
            <p:nvPr/>
          </p:nvSpPr>
          <p:spPr>
            <a:xfrm>
              <a:off x="0" y="8260206"/>
              <a:ext cx="2590800" cy="1191260"/>
            </a:xfrm>
            <a:custGeom>
              <a:avLst/>
              <a:gdLst/>
              <a:ahLst/>
              <a:cxnLst/>
              <a:rect l="l" t="t" r="r" b="b"/>
              <a:pathLst>
                <a:path w="2590800" h="1191259">
                  <a:moveTo>
                    <a:pt x="2590800" y="0"/>
                  </a:moveTo>
                  <a:lnTo>
                    <a:pt x="0" y="0"/>
                  </a:lnTo>
                  <a:lnTo>
                    <a:pt x="0" y="1190904"/>
                  </a:lnTo>
                  <a:lnTo>
                    <a:pt x="2000504" y="1190904"/>
                  </a:lnTo>
                  <a:lnTo>
                    <a:pt x="2590800" y="0"/>
                  </a:lnTo>
                  <a:close/>
                </a:path>
              </a:pathLst>
            </a:custGeom>
            <a:solidFill>
              <a:srgbClr val="1D4888"/>
            </a:solidFill>
          </p:spPr>
          <p:txBody>
            <a:bodyPr wrap="square" lIns="0" tIns="0" rIns="0" bIns="0" rtlCol="0"/>
            <a:lstStyle/>
            <a:p>
              <a:endParaRPr sz="1687"/>
            </a:p>
          </p:txBody>
        </p:sp>
        <p:pic>
          <p:nvPicPr>
            <p:cNvPr id="22" name="object 22"/>
            <p:cNvPicPr/>
            <p:nvPr/>
          </p:nvPicPr>
          <p:blipFill>
            <a:blip r:embed="rId3" cstate="print"/>
            <a:stretch>
              <a:fillRect/>
            </a:stretch>
          </p:blipFill>
          <p:spPr>
            <a:xfrm>
              <a:off x="323850" y="8384044"/>
              <a:ext cx="1600200" cy="943203"/>
            </a:xfrm>
            <a:prstGeom prst="rect">
              <a:avLst/>
            </a:prstGeom>
          </p:spPr>
        </p:pic>
        <p:pic>
          <p:nvPicPr>
            <p:cNvPr id="23" name="object 23"/>
            <p:cNvPicPr/>
            <p:nvPr/>
          </p:nvPicPr>
          <p:blipFill>
            <a:blip r:embed="rId4" cstate="print"/>
            <a:stretch>
              <a:fillRect/>
            </a:stretch>
          </p:blipFill>
          <p:spPr>
            <a:xfrm>
              <a:off x="2447925" y="8536482"/>
              <a:ext cx="1685925" cy="762190"/>
            </a:xfrm>
            <a:prstGeom prst="rect">
              <a:avLst/>
            </a:prstGeom>
          </p:spPr>
        </p:pic>
      </p:grpSp>
      <p:pic>
        <p:nvPicPr>
          <p:cNvPr id="24" name="object 24"/>
          <p:cNvPicPr/>
          <p:nvPr/>
        </p:nvPicPr>
        <p:blipFill>
          <a:blip r:embed="rId5" cstate="print"/>
          <a:stretch>
            <a:fillRect/>
          </a:stretch>
        </p:blipFill>
        <p:spPr>
          <a:xfrm>
            <a:off x="0" y="1"/>
            <a:ext cx="2946796" cy="165467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1"/>
            <a:ext cx="2983855" cy="6858446"/>
            <a:chOff x="0" y="-31"/>
            <a:chExt cx="4243705" cy="9754235"/>
          </a:xfrm>
        </p:grpSpPr>
        <p:pic>
          <p:nvPicPr>
            <p:cNvPr id="3" name="object 3"/>
            <p:cNvPicPr/>
            <p:nvPr/>
          </p:nvPicPr>
          <p:blipFill>
            <a:blip r:embed="rId2" cstate="print"/>
            <a:stretch>
              <a:fillRect/>
            </a:stretch>
          </p:blipFill>
          <p:spPr>
            <a:xfrm>
              <a:off x="0" y="0"/>
              <a:ext cx="4243514" cy="9753600"/>
            </a:xfrm>
            <a:prstGeom prst="rect">
              <a:avLst/>
            </a:prstGeom>
          </p:spPr>
        </p:pic>
        <p:sp>
          <p:nvSpPr>
            <p:cNvPr id="4" name="object 4"/>
            <p:cNvSpPr/>
            <p:nvPr/>
          </p:nvSpPr>
          <p:spPr>
            <a:xfrm>
              <a:off x="0" y="-31"/>
              <a:ext cx="4191000" cy="9754235"/>
            </a:xfrm>
            <a:custGeom>
              <a:avLst/>
              <a:gdLst/>
              <a:ahLst/>
              <a:cxnLst/>
              <a:rect l="l" t="t" r="r" b="b"/>
              <a:pathLst>
                <a:path w="4191000" h="9754235">
                  <a:moveTo>
                    <a:pt x="4191000" y="9753631"/>
                  </a:moveTo>
                  <a:lnTo>
                    <a:pt x="4191000" y="31"/>
                  </a:lnTo>
                  <a:lnTo>
                    <a:pt x="0" y="0"/>
                  </a:lnTo>
                  <a:lnTo>
                    <a:pt x="0" y="9753631"/>
                  </a:lnTo>
                  <a:lnTo>
                    <a:pt x="4191000" y="9753631"/>
                  </a:lnTo>
                  <a:close/>
                </a:path>
              </a:pathLst>
            </a:custGeom>
            <a:solidFill>
              <a:srgbClr val="FFFFFF"/>
            </a:solidFill>
          </p:spPr>
          <p:txBody>
            <a:bodyPr wrap="square" lIns="0" tIns="0" rIns="0" bIns="0" rtlCol="0"/>
            <a:lstStyle/>
            <a:p>
              <a:endParaRPr sz="1687"/>
            </a:p>
          </p:txBody>
        </p:sp>
        <p:pic>
          <p:nvPicPr>
            <p:cNvPr id="5" name="object 5"/>
            <p:cNvPicPr/>
            <p:nvPr/>
          </p:nvPicPr>
          <p:blipFill>
            <a:blip r:embed="rId3" cstate="print"/>
            <a:stretch>
              <a:fillRect/>
            </a:stretch>
          </p:blipFill>
          <p:spPr>
            <a:xfrm>
              <a:off x="3277146" y="2724785"/>
              <a:ext cx="466121" cy="666750"/>
            </a:xfrm>
            <a:prstGeom prst="rect">
              <a:avLst/>
            </a:prstGeom>
          </p:spPr>
        </p:pic>
      </p:grpSp>
      <p:sp>
        <p:nvSpPr>
          <p:cNvPr id="6" name="object 6"/>
          <p:cNvSpPr txBox="1">
            <a:spLocks noGrp="1"/>
          </p:cNvSpPr>
          <p:nvPr>
            <p:ph type="title"/>
          </p:nvPr>
        </p:nvSpPr>
        <p:spPr>
          <a:xfrm>
            <a:off x="3180130" y="-239795"/>
            <a:ext cx="4112121" cy="994353"/>
          </a:xfrm>
          <a:prstGeom prst="rect">
            <a:avLst/>
          </a:prstGeom>
        </p:spPr>
        <p:txBody>
          <a:bodyPr vert="horz" wrap="square" lIns="0" tIns="9376" rIns="0" bIns="0" numCol="1" rtlCol="0" anchor="b" anchorCtr="0" compatLnSpc="1">
            <a:prstTxWarp prst="textNoShape">
              <a:avLst/>
            </a:prstTxWarp>
            <a:spAutoFit/>
          </a:bodyPr>
          <a:lstStyle/>
          <a:p>
            <a:pPr marL="8929">
              <a:lnSpc>
                <a:spcPct val="100000"/>
              </a:lnSpc>
              <a:spcBef>
                <a:spcPts val="74"/>
              </a:spcBef>
            </a:pPr>
            <a:r>
              <a:rPr dirty="0"/>
              <a:t>Large</a:t>
            </a:r>
            <a:r>
              <a:rPr spc="-25" dirty="0"/>
              <a:t> </a:t>
            </a:r>
            <a:r>
              <a:rPr dirty="0"/>
              <a:t>Single</a:t>
            </a:r>
            <a:r>
              <a:rPr spc="-25" dirty="0"/>
              <a:t> </a:t>
            </a:r>
            <a:r>
              <a:rPr dirty="0"/>
              <a:t>Family</a:t>
            </a:r>
            <a:r>
              <a:rPr spc="-7" dirty="0"/>
              <a:t> </a:t>
            </a:r>
            <a:r>
              <a:rPr dirty="0"/>
              <a:t>-</a:t>
            </a:r>
            <a:r>
              <a:rPr spc="-18" dirty="0"/>
              <a:t> Gas</a:t>
            </a:r>
          </a:p>
        </p:txBody>
      </p:sp>
      <p:sp>
        <p:nvSpPr>
          <p:cNvPr id="7" name="object 7"/>
          <p:cNvSpPr txBox="1"/>
          <p:nvPr/>
        </p:nvSpPr>
        <p:spPr>
          <a:xfrm>
            <a:off x="3188792" y="200248"/>
            <a:ext cx="2933402" cy="211454"/>
          </a:xfrm>
          <a:prstGeom prst="rect">
            <a:avLst/>
          </a:prstGeom>
        </p:spPr>
        <p:txBody>
          <a:bodyPr vert="horz" wrap="square" lIns="0" tIns="11162" rIns="0" bIns="0" rtlCol="0">
            <a:spAutoFit/>
          </a:bodyPr>
          <a:lstStyle/>
          <a:p>
            <a:pPr marL="8929">
              <a:spcBef>
                <a:spcPts val="88"/>
              </a:spcBef>
              <a:tabLst>
                <a:tab pos="2410483" algn="l"/>
                <a:tab pos="2547996" algn="l"/>
              </a:tabLst>
            </a:pPr>
            <a:r>
              <a:rPr sz="1301" dirty="0">
                <a:latin typeface="Arial"/>
                <a:cs typeface="Arial"/>
              </a:rPr>
              <a:t>MA</a:t>
            </a:r>
            <a:r>
              <a:rPr sz="1301" spc="67" dirty="0">
                <a:latin typeface="Arial"/>
                <a:cs typeface="Arial"/>
              </a:rPr>
              <a:t> </a:t>
            </a:r>
            <a:r>
              <a:rPr sz="1301" dirty="0">
                <a:latin typeface="Arial"/>
                <a:cs typeface="Arial"/>
              </a:rPr>
              <a:t>10th</a:t>
            </a:r>
            <a:r>
              <a:rPr sz="1301" spc="63" dirty="0">
                <a:latin typeface="Arial"/>
                <a:cs typeface="Arial"/>
              </a:rPr>
              <a:t> </a:t>
            </a:r>
            <a:r>
              <a:rPr sz="1301" dirty="0">
                <a:latin typeface="Arial"/>
                <a:cs typeface="Arial"/>
              </a:rPr>
              <a:t>Edition</a:t>
            </a:r>
            <a:r>
              <a:rPr sz="1301" spc="56" dirty="0">
                <a:latin typeface="Arial"/>
                <a:cs typeface="Arial"/>
              </a:rPr>
              <a:t> </a:t>
            </a:r>
            <a:r>
              <a:rPr sz="1301" dirty="0">
                <a:latin typeface="Arial"/>
                <a:cs typeface="Arial"/>
              </a:rPr>
              <a:t>Building</a:t>
            </a:r>
            <a:r>
              <a:rPr sz="1301" spc="120" dirty="0">
                <a:latin typeface="Arial"/>
                <a:cs typeface="Arial"/>
              </a:rPr>
              <a:t> </a:t>
            </a:r>
            <a:r>
              <a:rPr sz="1301" spc="-14" dirty="0">
                <a:latin typeface="Arial"/>
                <a:cs typeface="Arial"/>
              </a:rPr>
              <a:t>Code</a:t>
            </a:r>
            <a:r>
              <a:rPr sz="1301" dirty="0">
                <a:latin typeface="Arial"/>
                <a:cs typeface="Arial"/>
              </a:rPr>
              <a:t>	</a:t>
            </a:r>
            <a:r>
              <a:rPr sz="1301" spc="-42" dirty="0">
                <a:solidFill>
                  <a:srgbClr val="D4D4D4"/>
                </a:solidFill>
                <a:latin typeface="Arial"/>
                <a:cs typeface="Arial"/>
              </a:rPr>
              <a:t>|</a:t>
            </a:r>
            <a:r>
              <a:rPr sz="1301" dirty="0">
                <a:solidFill>
                  <a:srgbClr val="D4D4D4"/>
                </a:solidFill>
                <a:latin typeface="Arial"/>
                <a:cs typeface="Arial"/>
              </a:rPr>
              <a:t>	</a:t>
            </a:r>
            <a:r>
              <a:rPr sz="1301" spc="-14" dirty="0">
                <a:latin typeface="Arial"/>
                <a:cs typeface="Arial"/>
              </a:rPr>
              <a:t>2025</a:t>
            </a:r>
            <a:endParaRPr sz="1301">
              <a:latin typeface="Arial"/>
              <a:cs typeface="Arial"/>
            </a:endParaRPr>
          </a:p>
        </p:txBody>
      </p:sp>
      <p:sp>
        <p:nvSpPr>
          <p:cNvPr id="8" name="object 8"/>
          <p:cNvSpPr/>
          <p:nvPr/>
        </p:nvSpPr>
        <p:spPr>
          <a:xfrm>
            <a:off x="3232279" y="3415515"/>
            <a:ext cx="5550247" cy="89297"/>
          </a:xfrm>
          <a:custGeom>
            <a:avLst/>
            <a:gdLst/>
            <a:ahLst/>
            <a:cxnLst/>
            <a:rect l="l" t="t" r="r" b="b"/>
            <a:pathLst>
              <a:path w="7893684" h="127000">
                <a:moveTo>
                  <a:pt x="0" y="127000"/>
                </a:moveTo>
                <a:lnTo>
                  <a:pt x="7893177" y="127000"/>
                </a:lnTo>
                <a:lnTo>
                  <a:pt x="7893177" y="0"/>
                </a:lnTo>
                <a:lnTo>
                  <a:pt x="0" y="0"/>
                </a:lnTo>
                <a:lnTo>
                  <a:pt x="0" y="127000"/>
                </a:lnTo>
                <a:close/>
              </a:path>
            </a:pathLst>
          </a:custGeom>
          <a:solidFill>
            <a:srgbClr val="FFFFFF"/>
          </a:solidFill>
        </p:spPr>
        <p:txBody>
          <a:bodyPr wrap="square" lIns="0" tIns="0" rIns="0" bIns="0" rtlCol="0"/>
          <a:lstStyle/>
          <a:p>
            <a:endParaRPr sz="1687"/>
          </a:p>
        </p:txBody>
      </p:sp>
      <p:graphicFrame>
        <p:nvGraphicFramePr>
          <p:cNvPr id="9" name="object 9"/>
          <p:cNvGraphicFramePr>
            <a:graphicFrameLocks noGrp="1"/>
          </p:cNvGraphicFramePr>
          <p:nvPr/>
        </p:nvGraphicFramePr>
        <p:xfrm>
          <a:off x="3232279" y="1715482"/>
          <a:ext cx="5522565" cy="3363168"/>
        </p:xfrm>
        <a:graphic>
          <a:graphicData uri="http://schemas.openxmlformats.org/drawingml/2006/table">
            <a:tbl>
              <a:tblPr firstRow="1" bandRow="1">
                <a:tableStyleId>{2D5ABB26-0587-4C30-8999-92F81FD0307C}</a:tableStyleId>
              </a:tblPr>
              <a:tblGrid>
                <a:gridCol w="865287">
                  <a:extLst>
                    <a:ext uri="{9D8B030D-6E8A-4147-A177-3AD203B41FA5}">
                      <a16:colId xmlns:a16="http://schemas.microsoft.com/office/drawing/2014/main" val="20000"/>
                    </a:ext>
                  </a:extLst>
                </a:gridCol>
                <a:gridCol w="963067">
                  <a:extLst>
                    <a:ext uri="{9D8B030D-6E8A-4147-A177-3AD203B41FA5}">
                      <a16:colId xmlns:a16="http://schemas.microsoft.com/office/drawing/2014/main" val="20001"/>
                    </a:ext>
                  </a:extLst>
                </a:gridCol>
                <a:gridCol w="888057">
                  <a:extLst>
                    <a:ext uri="{9D8B030D-6E8A-4147-A177-3AD203B41FA5}">
                      <a16:colId xmlns:a16="http://schemas.microsoft.com/office/drawing/2014/main" val="20002"/>
                    </a:ext>
                  </a:extLst>
                </a:gridCol>
                <a:gridCol w="972443">
                  <a:extLst>
                    <a:ext uri="{9D8B030D-6E8A-4147-A177-3AD203B41FA5}">
                      <a16:colId xmlns:a16="http://schemas.microsoft.com/office/drawing/2014/main" val="20003"/>
                    </a:ext>
                  </a:extLst>
                </a:gridCol>
                <a:gridCol w="1833711">
                  <a:extLst>
                    <a:ext uri="{9D8B030D-6E8A-4147-A177-3AD203B41FA5}">
                      <a16:colId xmlns:a16="http://schemas.microsoft.com/office/drawing/2014/main" val="20004"/>
                    </a:ext>
                  </a:extLst>
                </a:gridCol>
              </a:tblGrid>
              <a:tr h="446484">
                <a:tc>
                  <a:txBody>
                    <a:bodyPr/>
                    <a:lstStyle/>
                    <a:p>
                      <a:pPr>
                        <a:lnSpc>
                          <a:spcPct val="100000"/>
                        </a:lnSpc>
                      </a:pPr>
                      <a:endParaRPr sz="800">
                        <a:latin typeface="Times New Roman"/>
                        <a:cs typeface="Times New Roman"/>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tcPr>
                </a:tc>
                <a:tc gridSpan="2">
                  <a:txBody>
                    <a:bodyPr/>
                    <a:lstStyle/>
                    <a:p>
                      <a:pPr>
                        <a:lnSpc>
                          <a:spcPct val="100000"/>
                        </a:lnSpc>
                        <a:spcBef>
                          <a:spcPts val="25"/>
                        </a:spcBef>
                      </a:pPr>
                      <a:endParaRPr sz="1000">
                        <a:latin typeface="Times New Roman"/>
                        <a:cs typeface="Times New Roman"/>
                      </a:endParaRPr>
                    </a:p>
                    <a:p>
                      <a:pPr marL="13335" algn="ctr">
                        <a:lnSpc>
                          <a:spcPct val="100000"/>
                        </a:lnSpc>
                      </a:pPr>
                      <a:r>
                        <a:rPr sz="1000" b="1" spc="-10" dirty="0">
                          <a:solidFill>
                            <a:srgbClr val="FFFFFF"/>
                          </a:solidFill>
                          <a:latin typeface="Arial"/>
                          <a:cs typeface="Arial"/>
                        </a:rPr>
                        <a:t>COSTS</a:t>
                      </a:r>
                      <a:endParaRPr sz="1000">
                        <a:latin typeface="Arial"/>
                        <a:cs typeface="Arial"/>
                      </a:endParaRPr>
                    </a:p>
                  </a:txBody>
                  <a:tcPr marL="0" marR="0" marT="223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tc hMerge="1">
                  <a:txBody>
                    <a:bodyPr/>
                    <a:lstStyle/>
                    <a:p>
                      <a:endParaRPr/>
                    </a:p>
                  </a:txBody>
                  <a:tcPr marL="0" marR="0" marT="0" marB="0"/>
                </a:tc>
                <a:tc>
                  <a:txBody>
                    <a:bodyPr/>
                    <a:lstStyle/>
                    <a:p>
                      <a:pPr>
                        <a:lnSpc>
                          <a:spcPct val="100000"/>
                        </a:lnSpc>
                        <a:spcBef>
                          <a:spcPts val="25"/>
                        </a:spcBef>
                      </a:pPr>
                      <a:endParaRPr sz="1000">
                        <a:latin typeface="Times New Roman"/>
                        <a:cs typeface="Times New Roman"/>
                      </a:endParaRPr>
                    </a:p>
                    <a:p>
                      <a:pPr marL="224790">
                        <a:lnSpc>
                          <a:spcPct val="100000"/>
                        </a:lnSpc>
                      </a:pPr>
                      <a:r>
                        <a:rPr sz="1000" b="1" spc="-10" dirty="0">
                          <a:solidFill>
                            <a:srgbClr val="FFFFFF"/>
                          </a:solidFill>
                          <a:latin typeface="Arial"/>
                          <a:cs typeface="Arial"/>
                        </a:rPr>
                        <a:t>BENEFITS</a:t>
                      </a:r>
                      <a:r>
                        <a:rPr sz="900" b="1" spc="-15" baseline="27777" dirty="0">
                          <a:solidFill>
                            <a:srgbClr val="FFFFFF"/>
                          </a:solidFill>
                          <a:latin typeface="Arial"/>
                          <a:cs typeface="Arial"/>
                        </a:rPr>
                        <a:t>5</a:t>
                      </a:r>
                      <a:endParaRPr sz="900" baseline="27777">
                        <a:latin typeface="Arial"/>
                        <a:cs typeface="Arial"/>
                      </a:endParaRPr>
                    </a:p>
                  </a:txBody>
                  <a:tcPr marL="0" marR="0" marT="223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tc>
                  <a:txBody>
                    <a:bodyPr/>
                    <a:lstStyle/>
                    <a:p>
                      <a:pPr>
                        <a:lnSpc>
                          <a:spcPct val="100000"/>
                        </a:lnSpc>
                        <a:spcBef>
                          <a:spcPts val="25"/>
                        </a:spcBef>
                      </a:pPr>
                      <a:endParaRPr sz="1000">
                        <a:latin typeface="Times New Roman"/>
                        <a:cs typeface="Times New Roman"/>
                      </a:endParaRPr>
                    </a:p>
                    <a:p>
                      <a:pPr marL="18415" algn="ctr">
                        <a:lnSpc>
                          <a:spcPct val="100000"/>
                        </a:lnSpc>
                      </a:pPr>
                      <a:r>
                        <a:rPr sz="1000" b="1" spc="-25" dirty="0">
                          <a:solidFill>
                            <a:srgbClr val="FFFFFF"/>
                          </a:solidFill>
                          <a:latin typeface="Arial"/>
                          <a:cs typeface="Arial"/>
                        </a:rPr>
                        <a:t>NET</a:t>
                      </a:r>
                      <a:endParaRPr sz="1000">
                        <a:latin typeface="Arial"/>
                        <a:cs typeface="Arial"/>
                      </a:endParaRPr>
                    </a:p>
                  </a:txBody>
                  <a:tcPr marL="0" marR="0" marT="223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extLst>
                  <a:ext uri="{0D108BD9-81ED-4DB2-BD59-A6C34878D82A}">
                    <a16:rowId xmlns:a16="http://schemas.microsoft.com/office/drawing/2014/main" val="10000"/>
                  </a:ext>
                </a:extLst>
              </a:tr>
              <a:tr h="1239887">
                <a:tc>
                  <a:txBody>
                    <a:bodyPr/>
                    <a:lstStyle/>
                    <a:p>
                      <a:pPr>
                        <a:lnSpc>
                          <a:spcPct val="100000"/>
                        </a:lnSpc>
                      </a:pPr>
                      <a:endParaRPr sz="1000">
                        <a:latin typeface="Times New Roman"/>
                        <a:cs typeface="Times New Roman"/>
                      </a:endParaRPr>
                    </a:p>
                    <a:p>
                      <a:pPr>
                        <a:lnSpc>
                          <a:spcPct val="100000"/>
                        </a:lnSpc>
                        <a:spcBef>
                          <a:spcPts val="1430"/>
                        </a:spcBef>
                      </a:pPr>
                      <a:endParaRPr sz="1000">
                        <a:latin typeface="Times New Roman"/>
                        <a:cs typeface="Times New Roman"/>
                      </a:endParaRPr>
                    </a:p>
                    <a:p>
                      <a:pPr marL="67945" marR="52069" indent="3810" algn="ctr">
                        <a:lnSpc>
                          <a:spcPct val="100600"/>
                        </a:lnSpc>
                      </a:pPr>
                      <a:r>
                        <a:rPr sz="1000" b="1" dirty="0">
                          <a:latin typeface="Arial"/>
                          <a:cs typeface="Arial"/>
                        </a:rPr>
                        <a:t>Total</a:t>
                      </a:r>
                      <a:r>
                        <a:rPr sz="1000" b="1" spc="-60" dirty="0">
                          <a:latin typeface="Arial"/>
                          <a:cs typeface="Arial"/>
                        </a:rPr>
                        <a:t> </a:t>
                      </a:r>
                      <a:r>
                        <a:rPr sz="1000" b="1" spc="-10" dirty="0">
                          <a:latin typeface="Arial"/>
                          <a:cs typeface="Arial"/>
                        </a:rPr>
                        <a:t>Added Construction Costs</a:t>
                      </a:r>
                      <a:endParaRPr sz="1000">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EAE9EB"/>
                    </a:solidFill>
                  </a:tcPr>
                </a:tc>
                <a:tc grid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70"/>
                        </a:spcBef>
                      </a:pPr>
                      <a:endParaRPr sz="1000">
                        <a:latin typeface="Times New Roman"/>
                        <a:cs typeface="Times New Roman"/>
                      </a:endParaRPr>
                    </a:p>
                    <a:p>
                      <a:pPr marL="8255" algn="ctr">
                        <a:lnSpc>
                          <a:spcPct val="100000"/>
                        </a:lnSpc>
                      </a:pPr>
                      <a:r>
                        <a:rPr sz="1000" b="1" spc="-10" dirty="0">
                          <a:solidFill>
                            <a:srgbClr val="8B1A11"/>
                          </a:solidFill>
                          <a:latin typeface="Arial"/>
                          <a:cs typeface="Arial"/>
                        </a:rPr>
                        <a:t>$10,892</a:t>
                      </a:r>
                      <a:endParaRPr sz="1000">
                        <a:latin typeface="Arial"/>
                        <a:cs typeface="Arial"/>
                      </a:endParaRPr>
                    </a:p>
                    <a:p>
                      <a:pPr marL="13335" algn="ctr">
                        <a:lnSpc>
                          <a:spcPct val="100000"/>
                        </a:lnSpc>
                        <a:spcBef>
                          <a:spcPts val="50"/>
                        </a:spcBef>
                      </a:pPr>
                      <a:r>
                        <a:rPr sz="1000" dirty="0">
                          <a:latin typeface="Arial"/>
                          <a:cs typeface="Arial"/>
                        </a:rPr>
                        <a:t>Extra</a:t>
                      </a:r>
                      <a:r>
                        <a:rPr sz="1000" spc="5" dirty="0">
                          <a:latin typeface="Arial"/>
                          <a:cs typeface="Arial"/>
                        </a:rPr>
                        <a:t> </a:t>
                      </a:r>
                      <a:r>
                        <a:rPr sz="1000" spc="-10" dirty="0">
                          <a:latin typeface="Arial"/>
                          <a:cs typeface="Arial"/>
                        </a:rPr>
                        <a:t>Costs</a:t>
                      </a:r>
                      <a:endParaRPr sz="1000">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FBE6E6"/>
                    </a:solidFill>
                  </a:tcPr>
                </a:tc>
                <a:tc hMerge="1">
                  <a:txBody>
                    <a:bodyPr/>
                    <a:lstStyle/>
                    <a:p>
                      <a:endParaRPr/>
                    </a:p>
                  </a:txBody>
                  <a:tcPr marL="0" marR="0" marT="0" marB="0"/>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70"/>
                        </a:spcBef>
                      </a:pPr>
                      <a:endParaRPr sz="1000">
                        <a:latin typeface="Times New Roman"/>
                        <a:cs typeface="Times New Roman"/>
                      </a:endParaRPr>
                    </a:p>
                    <a:p>
                      <a:pPr marL="10160" algn="ctr">
                        <a:lnSpc>
                          <a:spcPct val="100000"/>
                        </a:lnSpc>
                      </a:pPr>
                      <a:r>
                        <a:rPr sz="1000" b="1" spc="-10" dirty="0">
                          <a:solidFill>
                            <a:srgbClr val="4D825B"/>
                          </a:solidFill>
                          <a:latin typeface="Arial"/>
                          <a:cs typeface="Arial"/>
                        </a:rPr>
                        <a:t>$2,500</a:t>
                      </a:r>
                      <a:endParaRPr sz="1000">
                        <a:latin typeface="Arial"/>
                        <a:cs typeface="Arial"/>
                      </a:endParaRPr>
                    </a:p>
                    <a:p>
                      <a:pPr marL="2540" algn="ctr">
                        <a:lnSpc>
                          <a:spcPct val="100000"/>
                        </a:lnSpc>
                        <a:spcBef>
                          <a:spcPts val="50"/>
                        </a:spcBef>
                      </a:pPr>
                      <a:r>
                        <a:rPr sz="1000" spc="-10" dirty="0">
                          <a:latin typeface="Arial"/>
                          <a:cs typeface="Arial"/>
                        </a:rPr>
                        <a:t>Rebates</a:t>
                      </a:r>
                      <a:r>
                        <a:rPr sz="900" spc="-15" baseline="27777" dirty="0">
                          <a:latin typeface="Arial"/>
                          <a:cs typeface="Arial"/>
                        </a:rPr>
                        <a:t>1,4</a:t>
                      </a:r>
                      <a:endParaRPr sz="900" baseline="27777">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DBE6DE"/>
                    </a:solidFill>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70"/>
                        </a:spcBef>
                      </a:pPr>
                      <a:endParaRPr sz="1000">
                        <a:latin typeface="Times New Roman"/>
                        <a:cs typeface="Times New Roman"/>
                      </a:endParaRPr>
                    </a:p>
                    <a:p>
                      <a:pPr marL="14604" algn="ctr">
                        <a:lnSpc>
                          <a:spcPct val="100000"/>
                        </a:lnSpc>
                      </a:pPr>
                      <a:r>
                        <a:rPr sz="1000" b="1" spc="-10" dirty="0">
                          <a:solidFill>
                            <a:srgbClr val="8B1A11"/>
                          </a:solidFill>
                          <a:latin typeface="Arial"/>
                          <a:cs typeface="Arial"/>
                        </a:rPr>
                        <a:t>$8,392</a:t>
                      </a:r>
                      <a:endParaRPr sz="1000">
                        <a:latin typeface="Arial"/>
                        <a:cs typeface="Arial"/>
                      </a:endParaRPr>
                    </a:p>
                    <a:p>
                      <a:pPr marL="23495" algn="ctr">
                        <a:lnSpc>
                          <a:spcPct val="100000"/>
                        </a:lnSpc>
                        <a:spcBef>
                          <a:spcPts val="50"/>
                        </a:spcBef>
                      </a:pPr>
                      <a:r>
                        <a:rPr sz="1000" dirty="0">
                          <a:latin typeface="Arial"/>
                          <a:cs typeface="Arial"/>
                        </a:rPr>
                        <a:t>Cost</a:t>
                      </a:r>
                      <a:r>
                        <a:rPr sz="1000" spc="-25" dirty="0">
                          <a:latin typeface="Arial"/>
                          <a:cs typeface="Arial"/>
                        </a:rPr>
                        <a:t> </a:t>
                      </a:r>
                      <a:r>
                        <a:rPr sz="1000" dirty="0">
                          <a:latin typeface="Arial"/>
                          <a:cs typeface="Arial"/>
                        </a:rPr>
                        <a:t>Compared</a:t>
                      </a:r>
                      <a:r>
                        <a:rPr sz="1000" spc="-45" dirty="0">
                          <a:latin typeface="Arial"/>
                          <a:cs typeface="Arial"/>
                        </a:rPr>
                        <a:t> </a:t>
                      </a:r>
                      <a:r>
                        <a:rPr sz="1000" dirty="0">
                          <a:latin typeface="Arial"/>
                          <a:cs typeface="Arial"/>
                        </a:rPr>
                        <a:t>to</a:t>
                      </a:r>
                      <a:r>
                        <a:rPr sz="1000" spc="-40" dirty="0">
                          <a:latin typeface="Arial"/>
                          <a:cs typeface="Arial"/>
                        </a:rPr>
                        <a:t> </a:t>
                      </a:r>
                      <a:r>
                        <a:rPr sz="1000" dirty="0">
                          <a:latin typeface="Arial"/>
                          <a:cs typeface="Arial"/>
                        </a:rPr>
                        <a:t>Base</a:t>
                      </a:r>
                      <a:r>
                        <a:rPr sz="1000" spc="35" dirty="0">
                          <a:latin typeface="Arial"/>
                          <a:cs typeface="Arial"/>
                        </a:rPr>
                        <a:t> </a:t>
                      </a:r>
                      <a:r>
                        <a:rPr sz="1000" spc="-20" dirty="0">
                          <a:latin typeface="Arial"/>
                          <a:cs typeface="Arial"/>
                        </a:rPr>
                        <a:t>Code</a:t>
                      </a:r>
                      <a:endParaRPr sz="1000">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FBE6E6"/>
                    </a:solidFill>
                  </a:tcPr>
                </a:tc>
                <a:extLst>
                  <a:ext uri="{0D108BD9-81ED-4DB2-BD59-A6C34878D82A}">
                    <a16:rowId xmlns:a16="http://schemas.microsoft.com/office/drawing/2014/main" val="10001"/>
                  </a:ext>
                </a:extLst>
              </a:tr>
              <a:tr h="89297">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extLst>
                  <a:ext uri="{0D108BD9-81ED-4DB2-BD59-A6C34878D82A}">
                    <a16:rowId xmlns:a16="http://schemas.microsoft.com/office/drawing/2014/main" val="10002"/>
                  </a:ext>
                </a:extLst>
              </a:tr>
              <a:tr h="1452859">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330"/>
                        </a:spcBef>
                      </a:pPr>
                      <a:endParaRPr sz="1000">
                        <a:latin typeface="Times New Roman"/>
                        <a:cs typeface="Times New Roman"/>
                      </a:endParaRPr>
                    </a:p>
                    <a:p>
                      <a:pPr marL="306705" marR="288925" indent="45085">
                        <a:lnSpc>
                          <a:spcPct val="102899"/>
                        </a:lnSpc>
                        <a:spcBef>
                          <a:spcPts val="5"/>
                        </a:spcBef>
                      </a:pPr>
                      <a:r>
                        <a:rPr sz="1000" b="1" spc="-20" dirty="0">
                          <a:latin typeface="Arial"/>
                          <a:cs typeface="Arial"/>
                        </a:rPr>
                        <a:t>HOME </a:t>
                      </a:r>
                      <a:r>
                        <a:rPr sz="1000" b="1" spc="-10" dirty="0">
                          <a:latin typeface="Arial"/>
                          <a:cs typeface="Arial"/>
                        </a:rPr>
                        <a:t>BUYER</a:t>
                      </a:r>
                      <a:endParaRPr sz="1000">
                        <a:latin typeface="Arial"/>
                        <a:cs typeface="Arial"/>
                      </a:endParaRPr>
                    </a:p>
                  </a:txBody>
                  <a:tcPr marL="0" marR="0" marT="0" marB="0">
                    <a:lnL w="38100">
                      <a:solidFill>
                        <a:srgbClr val="FFFFFF"/>
                      </a:solidFill>
                      <a:prstDash val="solid"/>
                    </a:lnL>
                    <a:lnR w="38100">
                      <a:solidFill>
                        <a:srgbClr val="FFFFFF"/>
                      </a:solidFill>
                      <a:prstDash val="solid"/>
                    </a:lnR>
                    <a:lnB w="38100">
                      <a:solidFill>
                        <a:srgbClr val="FFFFFF"/>
                      </a:solidFill>
                      <a:prstDash val="solid"/>
                    </a:lnB>
                    <a:solidFill>
                      <a:srgbClr val="E1E2E4"/>
                    </a:solidFill>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540"/>
                        </a:spcBef>
                      </a:pPr>
                      <a:endParaRPr sz="1000">
                        <a:latin typeface="Times New Roman"/>
                        <a:cs typeface="Times New Roman"/>
                      </a:endParaRPr>
                    </a:p>
                    <a:p>
                      <a:pPr marL="14604" algn="ctr">
                        <a:lnSpc>
                          <a:spcPct val="100000"/>
                        </a:lnSpc>
                      </a:pPr>
                      <a:r>
                        <a:rPr sz="1000" b="1" spc="-20" dirty="0">
                          <a:solidFill>
                            <a:srgbClr val="8B1A11"/>
                          </a:solidFill>
                          <a:latin typeface="Arial"/>
                          <a:cs typeface="Arial"/>
                        </a:rPr>
                        <a:t>$839</a:t>
                      </a:r>
                      <a:endParaRPr sz="1000">
                        <a:latin typeface="Arial"/>
                        <a:cs typeface="Arial"/>
                      </a:endParaRPr>
                    </a:p>
                    <a:p>
                      <a:pPr marL="113664" marR="50165" indent="-41910" algn="ctr">
                        <a:lnSpc>
                          <a:spcPts val="1650"/>
                        </a:lnSpc>
                        <a:spcBef>
                          <a:spcPts val="125"/>
                        </a:spcBef>
                      </a:pPr>
                      <a:r>
                        <a:rPr sz="1000" spc="-10" dirty="0">
                          <a:latin typeface="Arial"/>
                          <a:cs typeface="Arial"/>
                        </a:rPr>
                        <a:t>Increase</a:t>
                      </a:r>
                      <a:r>
                        <a:rPr sz="1000" spc="-20" dirty="0">
                          <a:latin typeface="Arial"/>
                          <a:cs typeface="Arial"/>
                        </a:rPr>
                        <a:t> </a:t>
                      </a:r>
                      <a:r>
                        <a:rPr sz="1000" spc="-25" dirty="0">
                          <a:latin typeface="Arial"/>
                          <a:cs typeface="Arial"/>
                        </a:rPr>
                        <a:t>in </a:t>
                      </a:r>
                      <a:r>
                        <a:rPr sz="1000" spc="-10" dirty="0">
                          <a:latin typeface="Arial"/>
                          <a:cs typeface="Arial"/>
                        </a:rPr>
                        <a:t>Downpayment</a:t>
                      </a:r>
                      <a:r>
                        <a:rPr sz="900" spc="-15" baseline="27777" dirty="0">
                          <a:latin typeface="Arial"/>
                          <a:cs typeface="Arial"/>
                        </a:rPr>
                        <a:t>3</a:t>
                      </a:r>
                      <a:endParaRPr sz="900" baseline="27777">
                        <a:latin typeface="Arial"/>
                        <a:cs typeface="Arial"/>
                      </a:endParaRPr>
                    </a:p>
                  </a:txBody>
                  <a:tcPr marL="0" marR="0" marT="0" marB="0">
                    <a:lnL w="38100">
                      <a:solidFill>
                        <a:srgbClr val="FFFFFF"/>
                      </a:solidFill>
                      <a:prstDash val="solid"/>
                    </a:lnL>
                    <a:lnR w="38100">
                      <a:solidFill>
                        <a:srgbClr val="FFFFFF"/>
                      </a:solidFill>
                      <a:prstDash val="solid"/>
                    </a:lnR>
                    <a:lnB w="38100">
                      <a:solidFill>
                        <a:srgbClr val="FFFFFF"/>
                      </a:solidFill>
                      <a:prstDash val="solid"/>
                    </a:lnB>
                    <a:solidFill>
                      <a:srgbClr val="FBE6E6"/>
                    </a:solidFill>
                  </a:tcPr>
                </a:tc>
                <a:tc>
                  <a:txBody>
                    <a:bodyPr/>
                    <a:lstStyle/>
                    <a:p>
                      <a:pPr>
                        <a:lnSpc>
                          <a:spcPct val="100000"/>
                        </a:lnSpc>
                      </a:pPr>
                      <a:endParaRPr sz="1000">
                        <a:latin typeface="Times New Roman"/>
                        <a:cs typeface="Times New Roman"/>
                      </a:endParaRPr>
                    </a:p>
                    <a:p>
                      <a:pPr>
                        <a:lnSpc>
                          <a:spcPct val="100000"/>
                        </a:lnSpc>
                        <a:spcBef>
                          <a:spcPts val="470"/>
                        </a:spcBef>
                      </a:pPr>
                      <a:endParaRPr sz="1000">
                        <a:latin typeface="Times New Roman"/>
                        <a:cs typeface="Times New Roman"/>
                      </a:endParaRPr>
                    </a:p>
                    <a:p>
                      <a:pPr marL="15875" algn="ctr">
                        <a:lnSpc>
                          <a:spcPct val="100000"/>
                        </a:lnSpc>
                      </a:pPr>
                      <a:r>
                        <a:rPr sz="1000" b="1" spc="-20" dirty="0">
                          <a:solidFill>
                            <a:srgbClr val="8B1A11"/>
                          </a:solidFill>
                          <a:latin typeface="Arial"/>
                          <a:cs typeface="Arial"/>
                        </a:rPr>
                        <a:t>$563</a:t>
                      </a:r>
                      <a:endParaRPr sz="1000">
                        <a:latin typeface="Arial"/>
                        <a:cs typeface="Arial"/>
                      </a:endParaRPr>
                    </a:p>
                    <a:p>
                      <a:pPr marL="253365" marR="237490" indent="43180" algn="just">
                        <a:lnSpc>
                          <a:spcPct val="99900"/>
                        </a:lnSpc>
                        <a:spcBef>
                          <a:spcPts val="45"/>
                        </a:spcBef>
                      </a:pPr>
                      <a:r>
                        <a:rPr sz="1000" spc="-10" dirty="0">
                          <a:latin typeface="Arial"/>
                          <a:cs typeface="Arial"/>
                        </a:rPr>
                        <a:t>Increase </a:t>
                      </a:r>
                      <a:r>
                        <a:rPr sz="1000" dirty="0">
                          <a:latin typeface="Arial"/>
                          <a:cs typeface="Arial"/>
                        </a:rPr>
                        <a:t>in</a:t>
                      </a:r>
                      <a:r>
                        <a:rPr sz="1000" spc="-10" dirty="0">
                          <a:latin typeface="Arial"/>
                          <a:cs typeface="Arial"/>
                        </a:rPr>
                        <a:t> Annual Mortgage Payment</a:t>
                      </a:r>
                      <a:r>
                        <a:rPr sz="900" spc="-15" baseline="27777" dirty="0">
                          <a:latin typeface="Arial"/>
                          <a:cs typeface="Arial"/>
                        </a:rPr>
                        <a:t>3</a:t>
                      </a:r>
                      <a:endParaRPr sz="900" baseline="27777">
                        <a:latin typeface="Arial"/>
                        <a:cs typeface="Arial"/>
                      </a:endParaRPr>
                    </a:p>
                  </a:txBody>
                  <a:tcPr marL="0" marR="0" marT="0" marB="0">
                    <a:lnL w="38100">
                      <a:solidFill>
                        <a:srgbClr val="FFFFFF"/>
                      </a:solidFill>
                      <a:prstDash val="solid"/>
                    </a:lnL>
                    <a:lnR w="38100">
                      <a:solidFill>
                        <a:srgbClr val="FFFFFF"/>
                      </a:solidFill>
                      <a:prstDash val="solid"/>
                    </a:lnR>
                    <a:lnB w="38100">
                      <a:solidFill>
                        <a:srgbClr val="FFFFFF"/>
                      </a:solidFill>
                      <a:prstDash val="solid"/>
                    </a:lnB>
                    <a:solidFill>
                      <a:srgbClr val="FBE6E6"/>
                    </a:solidFill>
                  </a:tcPr>
                </a:tc>
                <a:tc>
                  <a:txBody>
                    <a:bodyPr/>
                    <a:lstStyle/>
                    <a:p>
                      <a:pPr>
                        <a:lnSpc>
                          <a:spcPct val="100000"/>
                        </a:lnSpc>
                      </a:pPr>
                      <a:endParaRPr sz="1000">
                        <a:latin typeface="Times New Roman"/>
                        <a:cs typeface="Times New Roman"/>
                      </a:endParaRPr>
                    </a:p>
                    <a:p>
                      <a:pPr>
                        <a:lnSpc>
                          <a:spcPct val="100000"/>
                        </a:lnSpc>
                        <a:spcBef>
                          <a:spcPts val="470"/>
                        </a:spcBef>
                      </a:pPr>
                      <a:endParaRPr sz="1000">
                        <a:latin typeface="Times New Roman"/>
                        <a:cs typeface="Times New Roman"/>
                      </a:endParaRPr>
                    </a:p>
                    <a:p>
                      <a:pPr marL="15240" algn="ctr">
                        <a:lnSpc>
                          <a:spcPct val="100000"/>
                        </a:lnSpc>
                      </a:pPr>
                      <a:r>
                        <a:rPr sz="1000" b="1" spc="-20" dirty="0">
                          <a:solidFill>
                            <a:srgbClr val="4D825B"/>
                          </a:solidFill>
                          <a:latin typeface="Arial"/>
                          <a:cs typeface="Arial"/>
                        </a:rPr>
                        <a:t>$598</a:t>
                      </a:r>
                      <a:endParaRPr sz="1000">
                        <a:latin typeface="Arial"/>
                        <a:cs typeface="Arial"/>
                      </a:endParaRPr>
                    </a:p>
                    <a:p>
                      <a:pPr marL="209550" marR="191770" indent="-635" algn="ctr">
                        <a:lnSpc>
                          <a:spcPct val="99900"/>
                        </a:lnSpc>
                        <a:spcBef>
                          <a:spcPts val="45"/>
                        </a:spcBef>
                      </a:pPr>
                      <a:r>
                        <a:rPr sz="1000" spc="-10" dirty="0">
                          <a:latin typeface="Arial"/>
                          <a:cs typeface="Arial"/>
                        </a:rPr>
                        <a:t>Estimated </a:t>
                      </a:r>
                      <a:r>
                        <a:rPr sz="1000" dirty="0">
                          <a:latin typeface="Arial"/>
                          <a:cs typeface="Arial"/>
                        </a:rPr>
                        <a:t>Energy</a:t>
                      </a:r>
                      <a:r>
                        <a:rPr sz="1000" spc="-65" dirty="0">
                          <a:latin typeface="Arial"/>
                          <a:cs typeface="Arial"/>
                        </a:rPr>
                        <a:t> </a:t>
                      </a:r>
                      <a:r>
                        <a:rPr sz="1000" spc="-20" dirty="0">
                          <a:latin typeface="Arial"/>
                          <a:cs typeface="Arial"/>
                        </a:rPr>
                        <a:t>Cost </a:t>
                      </a:r>
                      <a:r>
                        <a:rPr sz="1000" dirty="0">
                          <a:latin typeface="Arial"/>
                          <a:cs typeface="Arial"/>
                        </a:rPr>
                        <a:t>Savings</a:t>
                      </a:r>
                      <a:r>
                        <a:rPr sz="1000" spc="-95" dirty="0">
                          <a:latin typeface="Arial"/>
                          <a:cs typeface="Arial"/>
                        </a:rPr>
                        <a:t> </a:t>
                      </a:r>
                      <a:r>
                        <a:rPr sz="1000" spc="-25" dirty="0">
                          <a:latin typeface="Arial"/>
                          <a:cs typeface="Arial"/>
                        </a:rPr>
                        <a:t>per </a:t>
                      </a:r>
                      <a:r>
                        <a:rPr sz="1000" spc="-10" dirty="0">
                          <a:latin typeface="Arial"/>
                          <a:cs typeface="Arial"/>
                        </a:rPr>
                        <a:t>Year</a:t>
                      </a:r>
                      <a:r>
                        <a:rPr sz="900" spc="-15" baseline="27777" dirty="0">
                          <a:latin typeface="Arial"/>
                          <a:cs typeface="Arial"/>
                        </a:rPr>
                        <a:t>2</a:t>
                      </a:r>
                      <a:endParaRPr sz="900" baseline="27777">
                        <a:latin typeface="Arial"/>
                        <a:cs typeface="Arial"/>
                      </a:endParaRPr>
                    </a:p>
                  </a:txBody>
                  <a:tcPr marL="0" marR="0" marT="0" marB="0">
                    <a:lnL w="38100">
                      <a:solidFill>
                        <a:srgbClr val="FFFFFF"/>
                      </a:solidFill>
                      <a:prstDash val="solid"/>
                    </a:lnL>
                    <a:lnR w="38100">
                      <a:solidFill>
                        <a:srgbClr val="FFFFFF"/>
                      </a:solidFill>
                      <a:prstDash val="solid"/>
                    </a:lnR>
                    <a:lnB w="38100">
                      <a:solidFill>
                        <a:srgbClr val="FFFFFF"/>
                      </a:solidFill>
                      <a:prstDash val="solid"/>
                    </a:lnB>
                    <a:solidFill>
                      <a:srgbClr val="DBE6DE"/>
                    </a:solidFill>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380"/>
                        </a:spcBef>
                      </a:pPr>
                      <a:endParaRPr sz="1000">
                        <a:latin typeface="Times New Roman"/>
                        <a:cs typeface="Times New Roman"/>
                      </a:endParaRPr>
                    </a:p>
                    <a:p>
                      <a:pPr marL="9525" algn="ctr">
                        <a:lnSpc>
                          <a:spcPct val="100000"/>
                        </a:lnSpc>
                      </a:pPr>
                      <a:r>
                        <a:rPr sz="1000" b="1" spc="-25" dirty="0">
                          <a:solidFill>
                            <a:srgbClr val="4D825B"/>
                          </a:solidFill>
                          <a:latin typeface="Arial"/>
                          <a:cs typeface="Arial"/>
                        </a:rPr>
                        <a:t>$35</a:t>
                      </a:r>
                      <a:endParaRPr sz="1000">
                        <a:latin typeface="Arial"/>
                        <a:cs typeface="Arial"/>
                      </a:endParaRPr>
                    </a:p>
                    <a:p>
                      <a:pPr marL="17145" algn="ctr">
                        <a:lnSpc>
                          <a:spcPct val="100000"/>
                        </a:lnSpc>
                        <a:spcBef>
                          <a:spcPts val="50"/>
                        </a:spcBef>
                      </a:pPr>
                      <a:r>
                        <a:rPr sz="1000" dirty="0">
                          <a:latin typeface="Arial"/>
                          <a:cs typeface="Arial"/>
                        </a:rPr>
                        <a:t>Buyer Annual</a:t>
                      </a:r>
                      <a:r>
                        <a:rPr sz="1000" spc="-60" dirty="0">
                          <a:latin typeface="Arial"/>
                          <a:cs typeface="Arial"/>
                        </a:rPr>
                        <a:t> </a:t>
                      </a:r>
                      <a:r>
                        <a:rPr sz="1000" spc="-25" dirty="0">
                          <a:latin typeface="Arial"/>
                          <a:cs typeface="Arial"/>
                        </a:rPr>
                        <a:t>Net</a:t>
                      </a:r>
                      <a:endParaRPr sz="1000">
                        <a:latin typeface="Arial"/>
                        <a:cs typeface="Arial"/>
                      </a:endParaRPr>
                    </a:p>
                  </a:txBody>
                  <a:tcPr marL="0" marR="0" marT="0" marB="0">
                    <a:lnL w="38100">
                      <a:solidFill>
                        <a:srgbClr val="FFFFFF"/>
                      </a:solidFill>
                      <a:prstDash val="solid"/>
                    </a:lnL>
                    <a:lnR w="38100">
                      <a:solidFill>
                        <a:srgbClr val="FFFFFF"/>
                      </a:solidFill>
                      <a:prstDash val="solid"/>
                    </a:lnR>
                    <a:lnB w="38100">
                      <a:solidFill>
                        <a:srgbClr val="FFFFFF"/>
                      </a:solidFill>
                      <a:prstDash val="solid"/>
                    </a:lnB>
                    <a:solidFill>
                      <a:srgbClr val="DBE6DE"/>
                    </a:solidFill>
                  </a:tcPr>
                </a:tc>
                <a:extLst>
                  <a:ext uri="{0D108BD9-81ED-4DB2-BD59-A6C34878D82A}">
                    <a16:rowId xmlns:a16="http://schemas.microsoft.com/office/drawing/2014/main" val="10003"/>
                  </a:ext>
                </a:extLst>
              </a:tr>
            </a:tbl>
          </a:graphicData>
        </a:graphic>
      </p:graphicFrame>
      <p:sp>
        <p:nvSpPr>
          <p:cNvPr id="10" name="object 10"/>
          <p:cNvSpPr txBox="1"/>
          <p:nvPr/>
        </p:nvSpPr>
        <p:spPr>
          <a:xfrm>
            <a:off x="3277820" y="5360491"/>
            <a:ext cx="5395317" cy="319625"/>
          </a:xfrm>
          <a:prstGeom prst="rect">
            <a:avLst/>
          </a:prstGeom>
        </p:spPr>
        <p:txBody>
          <a:bodyPr vert="horz" wrap="square" lIns="0" tIns="11162" rIns="0" bIns="0" rtlCol="0">
            <a:spAutoFit/>
          </a:bodyPr>
          <a:lstStyle/>
          <a:p>
            <a:pPr marL="8929">
              <a:spcBef>
                <a:spcPts val="88"/>
              </a:spcBef>
              <a:tabLst>
                <a:tab pos="169212" algn="l"/>
              </a:tabLst>
            </a:pPr>
            <a:r>
              <a:rPr sz="668" spc="-18" dirty="0">
                <a:solidFill>
                  <a:srgbClr val="5E5E5E"/>
                </a:solidFill>
                <a:latin typeface="Arial"/>
                <a:cs typeface="Arial"/>
              </a:rPr>
              <a:t>1.</a:t>
            </a:r>
            <a:r>
              <a:rPr sz="668" dirty="0">
                <a:solidFill>
                  <a:srgbClr val="5E5E5E"/>
                </a:solidFill>
                <a:latin typeface="Arial"/>
                <a:cs typeface="Arial"/>
              </a:rPr>
              <a:t>	Rebates</a:t>
            </a:r>
            <a:r>
              <a:rPr sz="668" spc="46" dirty="0">
                <a:solidFill>
                  <a:srgbClr val="5E5E5E"/>
                </a:solidFill>
                <a:latin typeface="Arial"/>
                <a:cs typeface="Arial"/>
              </a:rPr>
              <a:t> </a:t>
            </a:r>
            <a:r>
              <a:rPr sz="668" dirty="0">
                <a:solidFill>
                  <a:srgbClr val="5E5E5E"/>
                </a:solidFill>
                <a:latin typeface="Arial"/>
                <a:cs typeface="Arial"/>
              </a:rPr>
              <a:t>are</a:t>
            </a:r>
            <a:r>
              <a:rPr sz="668" spc="63" dirty="0">
                <a:solidFill>
                  <a:srgbClr val="5E5E5E"/>
                </a:solidFill>
                <a:latin typeface="Arial"/>
                <a:cs typeface="Arial"/>
              </a:rPr>
              <a:t> </a:t>
            </a:r>
            <a:r>
              <a:rPr sz="668" dirty="0">
                <a:solidFill>
                  <a:srgbClr val="5E5E5E"/>
                </a:solidFill>
                <a:latin typeface="Arial"/>
                <a:cs typeface="Arial"/>
              </a:rPr>
              <a:t>calculated</a:t>
            </a:r>
            <a:r>
              <a:rPr sz="668" spc="63" dirty="0">
                <a:solidFill>
                  <a:srgbClr val="5E5E5E"/>
                </a:solidFill>
                <a:latin typeface="Arial"/>
                <a:cs typeface="Arial"/>
              </a:rPr>
              <a:t> </a:t>
            </a:r>
            <a:r>
              <a:rPr sz="668" dirty="0">
                <a:solidFill>
                  <a:srgbClr val="5E5E5E"/>
                </a:solidFill>
                <a:latin typeface="Arial"/>
                <a:cs typeface="Arial"/>
              </a:rPr>
              <a:t>on</a:t>
            </a:r>
            <a:r>
              <a:rPr sz="668" spc="70" dirty="0">
                <a:solidFill>
                  <a:srgbClr val="5E5E5E"/>
                </a:solidFill>
                <a:latin typeface="Arial"/>
                <a:cs typeface="Arial"/>
              </a:rPr>
              <a:t> </a:t>
            </a:r>
            <a:r>
              <a:rPr sz="668" dirty="0">
                <a:solidFill>
                  <a:srgbClr val="5E5E5E"/>
                </a:solidFill>
                <a:latin typeface="Arial"/>
                <a:cs typeface="Arial"/>
              </a:rPr>
              <a:t>a</a:t>
            </a:r>
            <a:r>
              <a:rPr sz="668" spc="70" dirty="0">
                <a:solidFill>
                  <a:srgbClr val="5E5E5E"/>
                </a:solidFill>
                <a:latin typeface="Arial"/>
                <a:cs typeface="Arial"/>
              </a:rPr>
              <a:t> </a:t>
            </a:r>
            <a:r>
              <a:rPr sz="668" dirty="0">
                <a:solidFill>
                  <a:srgbClr val="5E5E5E"/>
                </a:solidFill>
                <a:latin typeface="Arial"/>
                <a:cs typeface="Arial"/>
              </a:rPr>
              <a:t>per</a:t>
            </a:r>
            <a:r>
              <a:rPr sz="668" spc="60" dirty="0">
                <a:solidFill>
                  <a:srgbClr val="5E5E5E"/>
                </a:solidFill>
                <a:latin typeface="Arial"/>
                <a:cs typeface="Arial"/>
              </a:rPr>
              <a:t> </a:t>
            </a:r>
            <a:r>
              <a:rPr sz="668" dirty="0">
                <a:solidFill>
                  <a:srgbClr val="5E5E5E"/>
                </a:solidFill>
                <a:latin typeface="Arial"/>
                <a:cs typeface="Arial"/>
              </a:rPr>
              <a:t>unit</a:t>
            </a:r>
            <a:r>
              <a:rPr sz="668" spc="35" dirty="0">
                <a:solidFill>
                  <a:srgbClr val="5E5E5E"/>
                </a:solidFill>
                <a:latin typeface="Arial"/>
                <a:cs typeface="Arial"/>
              </a:rPr>
              <a:t> </a:t>
            </a:r>
            <a:r>
              <a:rPr sz="668" dirty="0">
                <a:solidFill>
                  <a:srgbClr val="5E5E5E"/>
                </a:solidFill>
                <a:latin typeface="Arial"/>
                <a:cs typeface="Arial"/>
              </a:rPr>
              <a:t>basis,</a:t>
            </a:r>
            <a:r>
              <a:rPr sz="668" spc="105" dirty="0">
                <a:solidFill>
                  <a:srgbClr val="5E5E5E"/>
                </a:solidFill>
                <a:latin typeface="Arial"/>
                <a:cs typeface="Arial"/>
              </a:rPr>
              <a:t> </a:t>
            </a:r>
            <a:r>
              <a:rPr sz="668" dirty="0">
                <a:solidFill>
                  <a:srgbClr val="5E5E5E"/>
                </a:solidFill>
                <a:latin typeface="Arial"/>
                <a:cs typeface="Arial"/>
              </a:rPr>
              <a:t>using</a:t>
            </a:r>
            <a:r>
              <a:rPr sz="668" spc="63" dirty="0">
                <a:solidFill>
                  <a:srgbClr val="5E5E5E"/>
                </a:solidFill>
                <a:latin typeface="Arial"/>
                <a:cs typeface="Arial"/>
              </a:rPr>
              <a:t> </a:t>
            </a:r>
            <a:r>
              <a:rPr sz="668" dirty="0">
                <a:solidFill>
                  <a:srgbClr val="5E5E5E"/>
                </a:solidFill>
                <a:latin typeface="Arial"/>
                <a:cs typeface="Arial"/>
              </a:rPr>
              <a:t>Mass</a:t>
            </a:r>
            <a:r>
              <a:rPr sz="668" spc="49" dirty="0">
                <a:solidFill>
                  <a:srgbClr val="5E5E5E"/>
                </a:solidFill>
                <a:latin typeface="Arial"/>
                <a:cs typeface="Arial"/>
              </a:rPr>
              <a:t> </a:t>
            </a:r>
            <a:r>
              <a:rPr sz="668" dirty="0">
                <a:solidFill>
                  <a:srgbClr val="5E5E5E"/>
                </a:solidFill>
                <a:latin typeface="Arial"/>
                <a:cs typeface="Arial"/>
              </a:rPr>
              <a:t>Save</a:t>
            </a:r>
            <a:r>
              <a:rPr sz="668" spc="67" dirty="0">
                <a:solidFill>
                  <a:srgbClr val="5E5E5E"/>
                </a:solidFill>
                <a:latin typeface="Arial"/>
                <a:cs typeface="Arial"/>
              </a:rPr>
              <a:t> </a:t>
            </a:r>
            <a:r>
              <a:rPr sz="668" dirty="0">
                <a:solidFill>
                  <a:srgbClr val="5E5E5E"/>
                </a:solidFill>
                <a:latin typeface="Arial"/>
                <a:cs typeface="Arial"/>
              </a:rPr>
              <a:t>®</a:t>
            </a:r>
            <a:r>
              <a:rPr sz="668" spc="109" dirty="0">
                <a:solidFill>
                  <a:srgbClr val="5E5E5E"/>
                </a:solidFill>
                <a:latin typeface="Arial"/>
                <a:cs typeface="Arial"/>
              </a:rPr>
              <a:t> </a:t>
            </a:r>
            <a:r>
              <a:rPr sz="668" dirty="0">
                <a:solidFill>
                  <a:srgbClr val="5E5E5E"/>
                </a:solidFill>
                <a:latin typeface="Arial"/>
                <a:cs typeface="Arial"/>
              </a:rPr>
              <a:t>new</a:t>
            </a:r>
            <a:r>
              <a:rPr sz="668" spc="123" dirty="0">
                <a:solidFill>
                  <a:srgbClr val="5E5E5E"/>
                </a:solidFill>
                <a:latin typeface="Arial"/>
                <a:cs typeface="Arial"/>
              </a:rPr>
              <a:t> </a:t>
            </a:r>
            <a:r>
              <a:rPr sz="668" dirty="0">
                <a:solidFill>
                  <a:srgbClr val="5E5E5E"/>
                </a:solidFill>
                <a:latin typeface="Arial"/>
                <a:cs typeface="Arial"/>
              </a:rPr>
              <a:t>construction</a:t>
            </a:r>
            <a:r>
              <a:rPr sz="668" spc="67" dirty="0">
                <a:solidFill>
                  <a:srgbClr val="5E5E5E"/>
                </a:solidFill>
                <a:latin typeface="Arial"/>
                <a:cs typeface="Arial"/>
              </a:rPr>
              <a:t> </a:t>
            </a:r>
            <a:r>
              <a:rPr sz="668" dirty="0">
                <a:solidFill>
                  <a:srgbClr val="5E5E5E"/>
                </a:solidFill>
                <a:latin typeface="Arial"/>
                <a:cs typeface="Arial"/>
              </a:rPr>
              <a:t>program</a:t>
            </a:r>
            <a:r>
              <a:rPr sz="668" spc="95" dirty="0">
                <a:solidFill>
                  <a:srgbClr val="5E5E5E"/>
                </a:solidFill>
                <a:latin typeface="Arial"/>
                <a:cs typeface="Arial"/>
              </a:rPr>
              <a:t> </a:t>
            </a:r>
            <a:r>
              <a:rPr sz="668" dirty="0">
                <a:solidFill>
                  <a:srgbClr val="5E5E5E"/>
                </a:solidFill>
                <a:latin typeface="Arial"/>
                <a:cs typeface="Arial"/>
              </a:rPr>
              <a:t>Base</a:t>
            </a:r>
            <a:r>
              <a:rPr sz="668" spc="63" dirty="0">
                <a:solidFill>
                  <a:srgbClr val="5E5E5E"/>
                </a:solidFill>
                <a:latin typeface="Arial"/>
                <a:cs typeface="Arial"/>
              </a:rPr>
              <a:t> </a:t>
            </a:r>
            <a:r>
              <a:rPr sz="668" dirty="0">
                <a:solidFill>
                  <a:srgbClr val="5E5E5E"/>
                </a:solidFill>
                <a:latin typeface="Arial"/>
                <a:cs typeface="Arial"/>
              </a:rPr>
              <a:t>Tier</a:t>
            </a:r>
            <a:r>
              <a:rPr sz="668" spc="127" dirty="0">
                <a:solidFill>
                  <a:srgbClr val="5E5E5E"/>
                </a:solidFill>
                <a:latin typeface="Arial"/>
                <a:cs typeface="Arial"/>
              </a:rPr>
              <a:t> </a:t>
            </a:r>
            <a:r>
              <a:rPr sz="668" dirty="0">
                <a:solidFill>
                  <a:srgbClr val="5E5E5E"/>
                </a:solidFill>
                <a:latin typeface="Arial"/>
                <a:cs typeface="Arial"/>
              </a:rPr>
              <a:t>Incentives</a:t>
            </a:r>
            <a:r>
              <a:rPr sz="668" spc="49" dirty="0">
                <a:solidFill>
                  <a:srgbClr val="5E5E5E"/>
                </a:solidFill>
                <a:latin typeface="Arial"/>
                <a:cs typeface="Arial"/>
              </a:rPr>
              <a:t> </a:t>
            </a:r>
            <a:r>
              <a:rPr sz="668" dirty="0">
                <a:solidFill>
                  <a:srgbClr val="5E5E5E"/>
                </a:solidFill>
                <a:latin typeface="Arial"/>
                <a:cs typeface="Arial"/>
              </a:rPr>
              <a:t>of</a:t>
            </a:r>
            <a:r>
              <a:rPr sz="668" spc="102" dirty="0">
                <a:solidFill>
                  <a:srgbClr val="5E5E5E"/>
                </a:solidFill>
                <a:latin typeface="Arial"/>
                <a:cs typeface="Arial"/>
              </a:rPr>
              <a:t> </a:t>
            </a:r>
            <a:r>
              <a:rPr sz="668" dirty="0">
                <a:solidFill>
                  <a:srgbClr val="5E5E5E"/>
                </a:solidFill>
                <a:latin typeface="Arial"/>
                <a:cs typeface="Arial"/>
              </a:rPr>
              <a:t>$7,500</a:t>
            </a:r>
            <a:r>
              <a:rPr sz="668" spc="70" dirty="0">
                <a:solidFill>
                  <a:srgbClr val="5E5E5E"/>
                </a:solidFill>
                <a:latin typeface="Arial"/>
                <a:cs typeface="Arial"/>
              </a:rPr>
              <a:t> </a:t>
            </a:r>
            <a:r>
              <a:rPr sz="668" dirty="0">
                <a:solidFill>
                  <a:srgbClr val="5E5E5E"/>
                </a:solidFill>
                <a:latin typeface="Arial"/>
                <a:cs typeface="Arial"/>
              </a:rPr>
              <a:t>without</a:t>
            </a:r>
            <a:r>
              <a:rPr sz="668" spc="91" dirty="0">
                <a:solidFill>
                  <a:srgbClr val="5E5E5E"/>
                </a:solidFill>
                <a:latin typeface="Arial"/>
                <a:cs typeface="Arial"/>
              </a:rPr>
              <a:t> </a:t>
            </a:r>
            <a:r>
              <a:rPr sz="668" spc="-18" dirty="0">
                <a:solidFill>
                  <a:srgbClr val="5E5E5E"/>
                </a:solidFill>
                <a:latin typeface="Arial"/>
                <a:cs typeface="Arial"/>
              </a:rPr>
              <a:t>any</a:t>
            </a:r>
            <a:endParaRPr sz="668">
              <a:latin typeface="Arial"/>
              <a:cs typeface="Arial"/>
            </a:endParaRPr>
          </a:p>
          <a:p>
            <a:pPr marL="169658">
              <a:spcBef>
                <a:spcPts val="42"/>
              </a:spcBef>
            </a:pPr>
            <a:r>
              <a:rPr sz="668" spc="7" dirty="0">
                <a:solidFill>
                  <a:srgbClr val="5E5E5E"/>
                </a:solidFill>
                <a:latin typeface="Arial"/>
                <a:cs typeface="Arial"/>
              </a:rPr>
              <a:t>Market</a:t>
            </a:r>
            <a:r>
              <a:rPr sz="668" spc="11" dirty="0">
                <a:solidFill>
                  <a:srgbClr val="5E5E5E"/>
                </a:solidFill>
                <a:latin typeface="Arial"/>
                <a:cs typeface="Arial"/>
              </a:rPr>
              <a:t> </a:t>
            </a:r>
            <a:r>
              <a:rPr sz="668" spc="7" dirty="0">
                <a:solidFill>
                  <a:srgbClr val="5E5E5E"/>
                </a:solidFill>
                <a:latin typeface="Arial"/>
                <a:cs typeface="Arial"/>
              </a:rPr>
              <a:t>Transformation</a:t>
            </a:r>
            <a:r>
              <a:rPr sz="668" spc="39" dirty="0">
                <a:solidFill>
                  <a:srgbClr val="5E5E5E"/>
                </a:solidFill>
                <a:latin typeface="Arial"/>
                <a:cs typeface="Arial"/>
              </a:rPr>
              <a:t> </a:t>
            </a:r>
            <a:r>
              <a:rPr sz="668" spc="7" dirty="0">
                <a:solidFill>
                  <a:srgbClr val="5E5E5E"/>
                </a:solidFill>
                <a:latin typeface="Arial"/>
                <a:cs typeface="Arial"/>
              </a:rPr>
              <a:t>Adders.</a:t>
            </a:r>
            <a:r>
              <a:rPr sz="668" spc="74" dirty="0">
                <a:solidFill>
                  <a:srgbClr val="5E5E5E"/>
                </a:solidFill>
                <a:latin typeface="Arial"/>
                <a:cs typeface="Arial"/>
              </a:rPr>
              <a:t> </a:t>
            </a:r>
            <a:r>
              <a:rPr sz="668" spc="7" dirty="0">
                <a:solidFill>
                  <a:srgbClr val="5E5E5E"/>
                </a:solidFill>
                <a:latin typeface="Arial"/>
                <a:cs typeface="Arial"/>
              </a:rPr>
              <a:t>These</a:t>
            </a:r>
            <a:r>
              <a:rPr sz="668" spc="39" dirty="0">
                <a:solidFill>
                  <a:srgbClr val="5E5E5E"/>
                </a:solidFill>
                <a:latin typeface="Arial"/>
                <a:cs typeface="Arial"/>
              </a:rPr>
              <a:t> </a:t>
            </a:r>
            <a:r>
              <a:rPr sz="668" spc="7" dirty="0">
                <a:solidFill>
                  <a:srgbClr val="5E5E5E"/>
                </a:solidFill>
                <a:latin typeface="Arial"/>
                <a:cs typeface="Arial"/>
              </a:rPr>
              <a:t>incentives</a:t>
            </a:r>
            <a:r>
              <a:rPr sz="668" spc="80" dirty="0">
                <a:solidFill>
                  <a:srgbClr val="5E5E5E"/>
                </a:solidFill>
                <a:latin typeface="Arial"/>
                <a:cs typeface="Arial"/>
              </a:rPr>
              <a:t> </a:t>
            </a:r>
            <a:r>
              <a:rPr sz="668" spc="7" dirty="0">
                <a:solidFill>
                  <a:srgbClr val="5E5E5E"/>
                </a:solidFill>
                <a:latin typeface="Arial"/>
                <a:cs typeface="Arial"/>
              </a:rPr>
              <a:t>are</a:t>
            </a:r>
            <a:r>
              <a:rPr sz="668" spc="39" dirty="0">
                <a:solidFill>
                  <a:srgbClr val="5E5E5E"/>
                </a:solidFill>
                <a:latin typeface="Arial"/>
                <a:cs typeface="Arial"/>
              </a:rPr>
              <a:t> </a:t>
            </a:r>
            <a:r>
              <a:rPr sz="668" spc="7" dirty="0">
                <a:solidFill>
                  <a:srgbClr val="5E5E5E"/>
                </a:solidFill>
                <a:latin typeface="Arial"/>
                <a:cs typeface="Arial"/>
              </a:rPr>
              <a:t>not</a:t>
            </a:r>
            <a:r>
              <a:rPr sz="668" spc="74" dirty="0">
                <a:solidFill>
                  <a:srgbClr val="5E5E5E"/>
                </a:solidFill>
                <a:latin typeface="Arial"/>
                <a:cs typeface="Arial"/>
              </a:rPr>
              <a:t> </a:t>
            </a:r>
            <a:r>
              <a:rPr sz="668" spc="7" dirty="0">
                <a:solidFill>
                  <a:srgbClr val="5E5E5E"/>
                </a:solidFill>
                <a:latin typeface="Arial"/>
                <a:cs typeface="Arial"/>
              </a:rPr>
              <a:t>applicable</a:t>
            </a:r>
            <a:r>
              <a:rPr sz="668" spc="35" dirty="0">
                <a:solidFill>
                  <a:srgbClr val="5E5E5E"/>
                </a:solidFill>
                <a:latin typeface="Arial"/>
                <a:cs typeface="Arial"/>
              </a:rPr>
              <a:t> </a:t>
            </a:r>
            <a:r>
              <a:rPr sz="668" spc="7" dirty="0">
                <a:solidFill>
                  <a:srgbClr val="5E5E5E"/>
                </a:solidFill>
                <a:latin typeface="Arial"/>
                <a:cs typeface="Arial"/>
              </a:rPr>
              <a:t>to</a:t>
            </a:r>
            <a:r>
              <a:rPr sz="668" spc="39" dirty="0">
                <a:solidFill>
                  <a:srgbClr val="5E5E5E"/>
                </a:solidFill>
                <a:latin typeface="Arial"/>
                <a:cs typeface="Arial"/>
              </a:rPr>
              <a:t> </a:t>
            </a:r>
            <a:r>
              <a:rPr sz="668" spc="7" dirty="0">
                <a:solidFill>
                  <a:srgbClr val="5E5E5E"/>
                </a:solidFill>
                <a:latin typeface="Arial"/>
                <a:cs typeface="Arial"/>
              </a:rPr>
              <a:t>mixed</a:t>
            </a:r>
            <a:r>
              <a:rPr sz="668" spc="39" dirty="0">
                <a:solidFill>
                  <a:srgbClr val="5E5E5E"/>
                </a:solidFill>
                <a:latin typeface="Arial"/>
                <a:cs typeface="Arial"/>
              </a:rPr>
              <a:t> </a:t>
            </a:r>
            <a:r>
              <a:rPr sz="668" spc="7" dirty="0">
                <a:solidFill>
                  <a:srgbClr val="5E5E5E"/>
                </a:solidFill>
                <a:latin typeface="Arial"/>
                <a:cs typeface="Arial"/>
              </a:rPr>
              <a:t>fuel</a:t>
            </a:r>
            <a:r>
              <a:rPr sz="668" spc="56" dirty="0">
                <a:solidFill>
                  <a:srgbClr val="5E5E5E"/>
                </a:solidFill>
                <a:latin typeface="Arial"/>
                <a:cs typeface="Arial"/>
              </a:rPr>
              <a:t> </a:t>
            </a:r>
            <a:r>
              <a:rPr sz="668" spc="-7" dirty="0">
                <a:solidFill>
                  <a:srgbClr val="5E5E5E"/>
                </a:solidFill>
                <a:latin typeface="Arial"/>
                <a:cs typeface="Arial"/>
              </a:rPr>
              <a:t>projects.</a:t>
            </a:r>
            <a:endParaRPr sz="668">
              <a:latin typeface="Arial"/>
              <a:cs typeface="Arial"/>
            </a:endParaRPr>
          </a:p>
        </p:txBody>
      </p:sp>
      <p:sp>
        <p:nvSpPr>
          <p:cNvPr id="11" name="object 11"/>
          <p:cNvSpPr txBox="1"/>
          <p:nvPr/>
        </p:nvSpPr>
        <p:spPr>
          <a:xfrm>
            <a:off x="3277820" y="5661913"/>
            <a:ext cx="5430143" cy="812131"/>
          </a:xfrm>
          <a:prstGeom prst="rect">
            <a:avLst/>
          </a:prstGeom>
        </p:spPr>
        <p:txBody>
          <a:bodyPr vert="horz" wrap="square" lIns="0" tIns="11162" rIns="0" bIns="0" rtlCol="0">
            <a:spAutoFit/>
          </a:bodyPr>
          <a:lstStyle/>
          <a:p>
            <a:pPr marL="169212" indent="-160282">
              <a:spcBef>
                <a:spcPts val="88"/>
              </a:spcBef>
              <a:buAutoNum type="arabicPeriod" startAt="2"/>
              <a:tabLst>
                <a:tab pos="169212" algn="l"/>
              </a:tabLst>
            </a:pPr>
            <a:r>
              <a:rPr sz="668" dirty="0">
                <a:solidFill>
                  <a:srgbClr val="5E5E5E"/>
                </a:solidFill>
                <a:latin typeface="Arial"/>
                <a:cs typeface="Arial"/>
              </a:rPr>
              <a:t>Energy</a:t>
            </a:r>
            <a:r>
              <a:rPr sz="668" spc="137" dirty="0">
                <a:solidFill>
                  <a:srgbClr val="5E5E5E"/>
                </a:solidFill>
                <a:latin typeface="Arial"/>
                <a:cs typeface="Arial"/>
              </a:rPr>
              <a:t> </a:t>
            </a:r>
            <a:r>
              <a:rPr sz="668" dirty="0">
                <a:solidFill>
                  <a:srgbClr val="5E5E5E"/>
                </a:solidFill>
                <a:latin typeface="Arial"/>
                <a:cs typeface="Arial"/>
              </a:rPr>
              <a:t>costs</a:t>
            </a:r>
            <a:r>
              <a:rPr sz="668" spc="63" dirty="0">
                <a:solidFill>
                  <a:srgbClr val="5E5E5E"/>
                </a:solidFill>
                <a:latin typeface="Arial"/>
                <a:cs typeface="Arial"/>
              </a:rPr>
              <a:t> </a:t>
            </a:r>
            <a:r>
              <a:rPr sz="668" dirty="0">
                <a:solidFill>
                  <a:srgbClr val="5E5E5E"/>
                </a:solidFill>
                <a:latin typeface="Arial"/>
                <a:cs typeface="Arial"/>
              </a:rPr>
              <a:t>are</a:t>
            </a:r>
            <a:r>
              <a:rPr sz="668" spc="84" dirty="0">
                <a:solidFill>
                  <a:srgbClr val="5E5E5E"/>
                </a:solidFill>
                <a:latin typeface="Arial"/>
                <a:cs typeface="Arial"/>
              </a:rPr>
              <a:t> </a:t>
            </a:r>
            <a:r>
              <a:rPr sz="668" dirty="0">
                <a:solidFill>
                  <a:srgbClr val="5E5E5E"/>
                </a:solidFill>
                <a:latin typeface="Arial"/>
                <a:cs typeface="Arial"/>
              </a:rPr>
              <a:t>based</a:t>
            </a:r>
            <a:r>
              <a:rPr sz="668" spc="88" dirty="0">
                <a:solidFill>
                  <a:srgbClr val="5E5E5E"/>
                </a:solidFill>
                <a:latin typeface="Arial"/>
                <a:cs typeface="Arial"/>
              </a:rPr>
              <a:t> </a:t>
            </a:r>
            <a:r>
              <a:rPr sz="668" dirty="0">
                <a:solidFill>
                  <a:srgbClr val="5E5E5E"/>
                </a:solidFill>
                <a:latin typeface="Arial"/>
                <a:cs typeface="Arial"/>
              </a:rPr>
              <a:t>on</a:t>
            </a:r>
            <a:r>
              <a:rPr sz="668" spc="109" dirty="0">
                <a:solidFill>
                  <a:srgbClr val="5E5E5E"/>
                </a:solidFill>
                <a:latin typeface="Arial"/>
                <a:cs typeface="Arial"/>
              </a:rPr>
              <a:t> </a:t>
            </a:r>
            <a:r>
              <a:rPr sz="668" dirty="0">
                <a:solidFill>
                  <a:srgbClr val="5E5E5E"/>
                </a:solidFill>
                <a:latin typeface="Arial"/>
                <a:cs typeface="Arial"/>
              </a:rPr>
              <a:t>28.7</a:t>
            </a:r>
            <a:r>
              <a:rPr sz="668" spc="109" dirty="0">
                <a:solidFill>
                  <a:srgbClr val="5E5E5E"/>
                </a:solidFill>
                <a:latin typeface="Arial"/>
                <a:cs typeface="Arial"/>
              </a:rPr>
              <a:t> </a:t>
            </a:r>
            <a:r>
              <a:rPr sz="668" dirty="0">
                <a:solidFill>
                  <a:srgbClr val="5E5E5E"/>
                </a:solidFill>
                <a:latin typeface="Arial"/>
                <a:cs typeface="Arial"/>
              </a:rPr>
              <a:t>cents/kWh,</a:t>
            </a:r>
            <a:r>
              <a:rPr sz="668" spc="88" dirty="0">
                <a:solidFill>
                  <a:srgbClr val="5E5E5E"/>
                </a:solidFill>
                <a:latin typeface="Arial"/>
                <a:cs typeface="Arial"/>
              </a:rPr>
              <a:t> </a:t>
            </a:r>
            <a:r>
              <a:rPr sz="668" dirty="0">
                <a:solidFill>
                  <a:srgbClr val="5E5E5E"/>
                </a:solidFill>
                <a:latin typeface="Arial"/>
                <a:cs typeface="Arial"/>
              </a:rPr>
              <a:t>$2.08/therm,</a:t>
            </a:r>
            <a:r>
              <a:rPr sz="668" spc="56" dirty="0">
                <a:solidFill>
                  <a:srgbClr val="5E5E5E"/>
                </a:solidFill>
                <a:latin typeface="Arial"/>
                <a:cs typeface="Arial"/>
              </a:rPr>
              <a:t> </a:t>
            </a:r>
            <a:r>
              <a:rPr sz="668" dirty="0">
                <a:solidFill>
                  <a:srgbClr val="5E5E5E"/>
                </a:solidFill>
                <a:latin typeface="Arial"/>
                <a:cs typeface="Arial"/>
              </a:rPr>
              <a:t>and</a:t>
            </a:r>
            <a:r>
              <a:rPr sz="668" spc="84" dirty="0">
                <a:solidFill>
                  <a:srgbClr val="5E5E5E"/>
                </a:solidFill>
                <a:latin typeface="Arial"/>
                <a:cs typeface="Arial"/>
              </a:rPr>
              <a:t> </a:t>
            </a:r>
            <a:r>
              <a:rPr sz="668" dirty="0">
                <a:solidFill>
                  <a:srgbClr val="5E5E5E"/>
                </a:solidFill>
                <a:latin typeface="Arial"/>
                <a:cs typeface="Arial"/>
              </a:rPr>
              <a:t>$3.62/gal</a:t>
            </a:r>
            <a:r>
              <a:rPr sz="668" spc="35" dirty="0">
                <a:solidFill>
                  <a:srgbClr val="5E5E5E"/>
                </a:solidFill>
                <a:latin typeface="Arial"/>
                <a:cs typeface="Arial"/>
              </a:rPr>
              <a:t> </a:t>
            </a:r>
            <a:r>
              <a:rPr sz="668" spc="-7" dirty="0">
                <a:solidFill>
                  <a:srgbClr val="5E5E5E"/>
                </a:solidFill>
                <a:latin typeface="Arial"/>
                <a:cs typeface="Arial"/>
              </a:rPr>
              <a:t>propane</a:t>
            </a:r>
            <a:endParaRPr sz="668">
              <a:latin typeface="Arial"/>
              <a:cs typeface="Arial"/>
            </a:endParaRPr>
          </a:p>
          <a:p>
            <a:pPr>
              <a:spcBef>
                <a:spcPts val="14"/>
              </a:spcBef>
              <a:buClr>
                <a:srgbClr val="5E5E5E"/>
              </a:buClr>
              <a:buFont typeface="Arial"/>
              <a:buAutoNum type="arabicPeriod" startAt="2"/>
            </a:pPr>
            <a:endParaRPr sz="668">
              <a:latin typeface="Arial"/>
              <a:cs typeface="Arial"/>
            </a:endParaRPr>
          </a:p>
          <a:p>
            <a:pPr marL="169212" indent="-160282">
              <a:buAutoNum type="arabicPeriod" startAt="2"/>
              <a:tabLst>
                <a:tab pos="169212" algn="l"/>
              </a:tabLst>
            </a:pPr>
            <a:r>
              <a:rPr sz="668" dirty="0">
                <a:solidFill>
                  <a:srgbClr val="5E5E5E"/>
                </a:solidFill>
                <a:latin typeface="Arial"/>
                <a:cs typeface="Arial"/>
              </a:rPr>
              <a:t>30-year</a:t>
            </a:r>
            <a:r>
              <a:rPr sz="668" spc="84" dirty="0">
                <a:solidFill>
                  <a:srgbClr val="5E5E5E"/>
                </a:solidFill>
                <a:latin typeface="Arial"/>
                <a:cs typeface="Arial"/>
              </a:rPr>
              <a:t> </a:t>
            </a:r>
            <a:r>
              <a:rPr sz="668" dirty="0">
                <a:solidFill>
                  <a:srgbClr val="5E5E5E"/>
                </a:solidFill>
                <a:latin typeface="Arial"/>
                <a:cs typeface="Arial"/>
              </a:rPr>
              <a:t>mortgage</a:t>
            </a:r>
            <a:r>
              <a:rPr sz="668" spc="98" dirty="0">
                <a:solidFill>
                  <a:srgbClr val="5E5E5E"/>
                </a:solidFill>
                <a:latin typeface="Arial"/>
                <a:cs typeface="Arial"/>
              </a:rPr>
              <a:t> </a:t>
            </a:r>
            <a:r>
              <a:rPr sz="668" dirty="0">
                <a:solidFill>
                  <a:srgbClr val="5E5E5E"/>
                </a:solidFill>
                <a:latin typeface="Arial"/>
                <a:cs typeface="Arial"/>
              </a:rPr>
              <a:t>assumes</a:t>
            </a:r>
            <a:r>
              <a:rPr sz="668" spc="77" dirty="0">
                <a:solidFill>
                  <a:srgbClr val="5E5E5E"/>
                </a:solidFill>
                <a:latin typeface="Arial"/>
                <a:cs typeface="Arial"/>
              </a:rPr>
              <a:t> </a:t>
            </a:r>
            <a:r>
              <a:rPr sz="668" dirty="0">
                <a:solidFill>
                  <a:srgbClr val="5E5E5E"/>
                </a:solidFill>
                <a:latin typeface="Arial"/>
                <a:cs typeface="Arial"/>
              </a:rPr>
              <a:t>10%</a:t>
            </a:r>
            <a:r>
              <a:rPr sz="668" spc="74" dirty="0">
                <a:solidFill>
                  <a:srgbClr val="5E5E5E"/>
                </a:solidFill>
                <a:latin typeface="Arial"/>
                <a:cs typeface="Arial"/>
              </a:rPr>
              <a:t> </a:t>
            </a:r>
            <a:r>
              <a:rPr sz="668" dirty="0">
                <a:solidFill>
                  <a:srgbClr val="5E5E5E"/>
                </a:solidFill>
                <a:latin typeface="Arial"/>
                <a:cs typeface="Arial"/>
              </a:rPr>
              <a:t>down</a:t>
            </a:r>
            <a:r>
              <a:rPr sz="668" spc="98" dirty="0">
                <a:solidFill>
                  <a:srgbClr val="5E5E5E"/>
                </a:solidFill>
                <a:latin typeface="Arial"/>
                <a:cs typeface="Arial"/>
              </a:rPr>
              <a:t> </a:t>
            </a:r>
            <a:r>
              <a:rPr sz="668" dirty="0">
                <a:solidFill>
                  <a:srgbClr val="5E5E5E"/>
                </a:solidFill>
                <a:latin typeface="Arial"/>
                <a:cs typeface="Arial"/>
              </a:rPr>
              <a:t>payment</a:t>
            </a:r>
            <a:r>
              <a:rPr sz="668" spc="67" dirty="0">
                <a:solidFill>
                  <a:srgbClr val="5E5E5E"/>
                </a:solidFill>
                <a:latin typeface="Arial"/>
                <a:cs typeface="Arial"/>
              </a:rPr>
              <a:t> </a:t>
            </a:r>
            <a:r>
              <a:rPr sz="668" dirty="0">
                <a:solidFill>
                  <a:srgbClr val="5E5E5E"/>
                </a:solidFill>
                <a:latin typeface="Arial"/>
                <a:cs typeface="Arial"/>
              </a:rPr>
              <a:t>at</a:t>
            </a:r>
            <a:r>
              <a:rPr sz="668" spc="148" dirty="0">
                <a:solidFill>
                  <a:srgbClr val="5E5E5E"/>
                </a:solidFill>
                <a:latin typeface="Arial"/>
                <a:cs typeface="Arial"/>
              </a:rPr>
              <a:t> </a:t>
            </a:r>
            <a:r>
              <a:rPr sz="668" dirty="0">
                <a:solidFill>
                  <a:srgbClr val="5E5E5E"/>
                </a:solidFill>
                <a:latin typeface="Arial"/>
                <a:cs typeface="Arial"/>
              </a:rPr>
              <a:t>6.35%</a:t>
            </a:r>
            <a:r>
              <a:rPr sz="668" spc="88" dirty="0">
                <a:solidFill>
                  <a:srgbClr val="5E5E5E"/>
                </a:solidFill>
                <a:latin typeface="Arial"/>
                <a:cs typeface="Arial"/>
              </a:rPr>
              <a:t> </a:t>
            </a:r>
            <a:r>
              <a:rPr sz="668" spc="-18" dirty="0">
                <a:solidFill>
                  <a:srgbClr val="5E5E5E"/>
                </a:solidFill>
                <a:latin typeface="Arial"/>
                <a:cs typeface="Arial"/>
              </a:rPr>
              <a:t>APR</a:t>
            </a:r>
            <a:endParaRPr sz="668">
              <a:latin typeface="Arial"/>
              <a:cs typeface="Arial"/>
            </a:endParaRPr>
          </a:p>
          <a:p>
            <a:pPr marL="169212" indent="-160282">
              <a:spcBef>
                <a:spcPts val="731"/>
              </a:spcBef>
              <a:buAutoNum type="arabicPeriod" startAt="2"/>
              <a:tabLst>
                <a:tab pos="169212" algn="l"/>
              </a:tabLst>
            </a:pPr>
            <a:r>
              <a:rPr sz="668" dirty="0">
                <a:solidFill>
                  <a:srgbClr val="5E5E5E"/>
                </a:solidFill>
                <a:latin typeface="Arial"/>
                <a:cs typeface="Arial"/>
              </a:rPr>
              <a:t>In</a:t>
            </a:r>
            <a:r>
              <a:rPr sz="668" spc="67" dirty="0">
                <a:solidFill>
                  <a:srgbClr val="5E5E5E"/>
                </a:solidFill>
                <a:latin typeface="Arial"/>
                <a:cs typeface="Arial"/>
              </a:rPr>
              <a:t> </a:t>
            </a:r>
            <a:r>
              <a:rPr sz="668" dirty="0">
                <a:solidFill>
                  <a:srgbClr val="5E5E5E"/>
                </a:solidFill>
                <a:latin typeface="Arial"/>
                <a:cs typeface="Arial"/>
              </a:rPr>
              <a:t>addition</a:t>
            </a:r>
            <a:r>
              <a:rPr sz="668" spc="67" dirty="0">
                <a:solidFill>
                  <a:srgbClr val="5E5E5E"/>
                </a:solidFill>
                <a:latin typeface="Arial"/>
                <a:cs typeface="Arial"/>
              </a:rPr>
              <a:t> </a:t>
            </a:r>
            <a:r>
              <a:rPr sz="668" dirty="0">
                <a:solidFill>
                  <a:srgbClr val="5E5E5E"/>
                </a:solidFill>
                <a:latin typeface="Arial"/>
                <a:cs typeface="Arial"/>
              </a:rPr>
              <a:t>to</a:t>
            </a:r>
            <a:r>
              <a:rPr sz="668" spc="67" dirty="0">
                <a:solidFill>
                  <a:srgbClr val="5E5E5E"/>
                </a:solidFill>
                <a:latin typeface="Arial"/>
                <a:cs typeface="Arial"/>
              </a:rPr>
              <a:t> </a:t>
            </a:r>
            <a:r>
              <a:rPr sz="668" dirty="0">
                <a:solidFill>
                  <a:srgbClr val="5E5E5E"/>
                </a:solidFill>
                <a:latin typeface="Arial"/>
                <a:cs typeface="Arial"/>
              </a:rPr>
              <a:t>the</a:t>
            </a:r>
            <a:r>
              <a:rPr sz="668" spc="67" dirty="0">
                <a:solidFill>
                  <a:srgbClr val="5E5E5E"/>
                </a:solidFill>
                <a:latin typeface="Arial"/>
                <a:cs typeface="Arial"/>
              </a:rPr>
              <a:t> </a:t>
            </a:r>
            <a:r>
              <a:rPr sz="668" dirty="0">
                <a:solidFill>
                  <a:srgbClr val="5E5E5E"/>
                </a:solidFill>
                <a:latin typeface="Arial"/>
                <a:cs typeface="Arial"/>
              </a:rPr>
              <a:t>Mass</a:t>
            </a:r>
            <a:r>
              <a:rPr sz="668" spc="116" dirty="0">
                <a:solidFill>
                  <a:srgbClr val="5E5E5E"/>
                </a:solidFill>
                <a:latin typeface="Arial"/>
                <a:cs typeface="Arial"/>
              </a:rPr>
              <a:t> </a:t>
            </a:r>
            <a:r>
              <a:rPr sz="668" dirty="0">
                <a:solidFill>
                  <a:srgbClr val="5E5E5E"/>
                </a:solidFill>
                <a:latin typeface="Arial"/>
                <a:cs typeface="Arial"/>
              </a:rPr>
              <a:t>Save</a:t>
            </a:r>
            <a:r>
              <a:rPr sz="668" spc="56" dirty="0">
                <a:solidFill>
                  <a:srgbClr val="5E5E5E"/>
                </a:solidFill>
                <a:latin typeface="Arial"/>
                <a:cs typeface="Arial"/>
              </a:rPr>
              <a:t> </a:t>
            </a:r>
            <a:r>
              <a:rPr sz="668" dirty="0">
                <a:solidFill>
                  <a:srgbClr val="5E5E5E"/>
                </a:solidFill>
                <a:latin typeface="Arial"/>
                <a:cs typeface="Arial"/>
              </a:rPr>
              <a:t>®</a:t>
            </a:r>
            <a:r>
              <a:rPr sz="668" spc="39" dirty="0">
                <a:solidFill>
                  <a:srgbClr val="5E5E5E"/>
                </a:solidFill>
                <a:latin typeface="Arial"/>
                <a:cs typeface="Arial"/>
              </a:rPr>
              <a:t> </a:t>
            </a:r>
            <a:r>
              <a:rPr sz="668" dirty="0">
                <a:solidFill>
                  <a:srgbClr val="5E5E5E"/>
                </a:solidFill>
                <a:latin typeface="Arial"/>
                <a:cs typeface="Arial"/>
              </a:rPr>
              <a:t>rebates,</a:t>
            </a:r>
            <a:r>
              <a:rPr sz="668" spc="49" dirty="0">
                <a:solidFill>
                  <a:srgbClr val="5E5E5E"/>
                </a:solidFill>
                <a:latin typeface="Arial"/>
                <a:cs typeface="Arial"/>
              </a:rPr>
              <a:t> </a:t>
            </a:r>
            <a:r>
              <a:rPr sz="668" dirty="0">
                <a:solidFill>
                  <a:srgbClr val="5E5E5E"/>
                </a:solidFill>
                <a:latin typeface="Arial"/>
                <a:cs typeface="Arial"/>
              </a:rPr>
              <a:t>projects</a:t>
            </a:r>
            <a:r>
              <a:rPr sz="668" spc="49" dirty="0">
                <a:solidFill>
                  <a:srgbClr val="5E5E5E"/>
                </a:solidFill>
                <a:latin typeface="Arial"/>
                <a:cs typeface="Arial"/>
              </a:rPr>
              <a:t> </a:t>
            </a:r>
            <a:r>
              <a:rPr sz="668" dirty="0">
                <a:solidFill>
                  <a:srgbClr val="5E5E5E"/>
                </a:solidFill>
                <a:latin typeface="Arial"/>
                <a:cs typeface="Arial"/>
              </a:rPr>
              <a:t>may</a:t>
            </a:r>
            <a:r>
              <a:rPr sz="668" spc="49" dirty="0">
                <a:solidFill>
                  <a:srgbClr val="5E5E5E"/>
                </a:solidFill>
                <a:latin typeface="Arial"/>
                <a:cs typeface="Arial"/>
              </a:rPr>
              <a:t> </a:t>
            </a:r>
            <a:r>
              <a:rPr sz="668" dirty="0">
                <a:solidFill>
                  <a:srgbClr val="5E5E5E"/>
                </a:solidFill>
                <a:latin typeface="Arial"/>
                <a:cs typeface="Arial"/>
              </a:rPr>
              <a:t>be</a:t>
            </a:r>
            <a:r>
              <a:rPr sz="668" spc="98" dirty="0">
                <a:solidFill>
                  <a:srgbClr val="5E5E5E"/>
                </a:solidFill>
                <a:latin typeface="Arial"/>
                <a:cs typeface="Arial"/>
              </a:rPr>
              <a:t> </a:t>
            </a:r>
            <a:r>
              <a:rPr sz="668" dirty="0">
                <a:solidFill>
                  <a:srgbClr val="5E5E5E"/>
                </a:solidFill>
                <a:latin typeface="Arial"/>
                <a:cs typeface="Arial"/>
              </a:rPr>
              <a:t>eligible</a:t>
            </a:r>
            <a:r>
              <a:rPr sz="668" spc="67" dirty="0">
                <a:solidFill>
                  <a:srgbClr val="5E5E5E"/>
                </a:solidFill>
                <a:latin typeface="Arial"/>
                <a:cs typeface="Arial"/>
              </a:rPr>
              <a:t> </a:t>
            </a:r>
            <a:r>
              <a:rPr sz="668" dirty="0">
                <a:solidFill>
                  <a:srgbClr val="5E5E5E"/>
                </a:solidFill>
                <a:latin typeface="Arial"/>
                <a:cs typeface="Arial"/>
              </a:rPr>
              <a:t>for</a:t>
            </a:r>
            <a:r>
              <a:rPr sz="668" spc="60" dirty="0">
                <a:solidFill>
                  <a:srgbClr val="5E5E5E"/>
                </a:solidFill>
                <a:latin typeface="Arial"/>
                <a:cs typeface="Arial"/>
              </a:rPr>
              <a:t> </a:t>
            </a:r>
            <a:r>
              <a:rPr sz="668" dirty="0">
                <a:solidFill>
                  <a:srgbClr val="5E5E5E"/>
                </a:solidFill>
                <a:latin typeface="Arial"/>
                <a:cs typeface="Arial"/>
              </a:rPr>
              <a:t>$2,500/unit</a:t>
            </a:r>
            <a:r>
              <a:rPr sz="668" spc="91" dirty="0">
                <a:solidFill>
                  <a:srgbClr val="5E5E5E"/>
                </a:solidFill>
                <a:latin typeface="Arial"/>
                <a:cs typeface="Arial"/>
              </a:rPr>
              <a:t> </a:t>
            </a:r>
            <a:r>
              <a:rPr sz="668" dirty="0">
                <a:solidFill>
                  <a:srgbClr val="5E5E5E"/>
                </a:solidFill>
                <a:latin typeface="Arial"/>
                <a:cs typeface="Arial"/>
              </a:rPr>
              <a:t>rebate</a:t>
            </a:r>
            <a:r>
              <a:rPr sz="668" spc="67" dirty="0">
                <a:solidFill>
                  <a:srgbClr val="5E5E5E"/>
                </a:solidFill>
                <a:latin typeface="Arial"/>
                <a:cs typeface="Arial"/>
              </a:rPr>
              <a:t> </a:t>
            </a:r>
            <a:r>
              <a:rPr sz="668" dirty="0">
                <a:solidFill>
                  <a:srgbClr val="5E5E5E"/>
                </a:solidFill>
                <a:latin typeface="Arial"/>
                <a:cs typeface="Arial"/>
              </a:rPr>
              <a:t>as</a:t>
            </a:r>
            <a:r>
              <a:rPr sz="668" spc="116" dirty="0">
                <a:solidFill>
                  <a:srgbClr val="5E5E5E"/>
                </a:solidFill>
                <a:latin typeface="Arial"/>
                <a:cs typeface="Arial"/>
              </a:rPr>
              <a:t> </a:t>
            </a:r>
            <a:r>
              <a:rPr sz="668" dirty="0">
                <a:solidFill>
                  <a:srgbClr val="5E5E5E"/>
                </a:solidFill>
                <a:latin typeface="Arial"/>
                <a:cs typeface="Arial"/>
              </a:rPr>
              <a:t>part</a:t>
            </a:r>
            <a:r>
              <a:rPr sz="668" spc="39" dirty="0">
                <a:solidFill>
                  <a:srgbClr val="5E5E5E"/>
                </a:solidFill>
                <a:latin typeface="Arial"/>
                <a:cs typeface="Arial"/>
              </a:rPr>
              <a:t> </a:t>
            </a:r>
            <a:r>
              <a:rPr sz="668" dirty="0">
                <a:solidFill>
                  <a:srgbClr val="5E5E5E"/>
                </a:solidFill>
                <a:latin typeface="Arial"/>
                <a:cs typeface="Arial"/>
              </a:rPr>
              <a:t>of</a:t>
            </a:r>
            <a:r>
              <a:rPr sz="668" spc="42" dirty="0">
                <a:solidFill>
                  <a:srgbClr val="5E5E5E"/>
                </a:solidFill>
                <a:latin typeface="Arial"/>
                <a:cs typeface="Arial"/>
              </a:rPr>
              <a:t> </a:t>
            </a:r>
            <a:r>
              <a:rPr sz="668" dirty="0">
                <a:solidFill>
                  <a:srgbClr val="5E5E5E"/>
                </a:solidFill>
                <a:latin typeface="Arial"/>
                <a:cs typeface="Arial"/>
              </a:rPr>
              <a:t>the</a:t>
            </a:r>
            <a:r>
              <a:rPr sz="668" spc="67" dirty="0">
                <a:solidFill>
                  <a:srgbClr val="5E5E5E"/>
                </a:solidFill>
                <a:latin typeface="Arial"/>
                <a:cs typeface="Arial"/>
              </a:rPr>
              <a:t> </a:t>
            </a:r>
            <a:r>
              <a:rPr sz="668" dirty="0">
                <a:solidFill>
                  <a:srgbClr val="5E5E5E"/>
                </a:solidFill>
                <a:latin typeface="Arial"/>
                <a:cs typeface="Arial"/>
              </a:rPr>
              <a:t>45L</a:t>
            </a:r>
            <a:r>
              <a:rPr sz="668" spc="67" dirty="0">
                <a:solidFill>
                  <a:srgbClr val="5E5E5E"/>
                </a:solidFill>
                <a:latin typeface="Arial"/>
                <a:cs typeface="Arial"/>
              </a:rPr>
              <a:t> </a:t>
            </a:r>
            <a:r>
              <a:rPr sz="668" dirty="0">
                <a:solidFill>
                  <a:srgbClr val="5E5E5E"/>
                </a:solidFill>
                <a:latin typeface="Arial"/>
                <a:cs typeface="Arial"/>
              </a:rPr>
              <a:t>Federal</a:t>
            </a:r>
            <a:r>
              <a:rPr sz="668" spc="21" dirty="0">
                <a:solidFill>
                  <a:srgbClr val="5E5E5E"/>
                </a:solidFill>
                <a:latin typeface="Arial"/>
                <a:cs typeface="Arial"/>
              </a:rPr>
              <a:t> </a:t>
            </a:r>
            <a:r>
              <a:rPr sz="668" dirty="0">
                <a:solidFill>
                  <a:srgbClr val="5E5E5E"/>
                </a:solidFill>
                <a:latin typeface="Arial"/>
                <a:cs typeface="Arial"/>
              </a:rPr>
              <a:t>Tax</a:t>
            </a:r>
            <a:r>
              <a:rPr sz="668" spc="49" dirty="0">
                <a:solidFill>
                  <a:srgbClr val="5E5E5E"/>
                </a:solidFill>
                <a:latin typeface="Arial"/>
                <a:cs typeface="Arial"/>
              </a:rPr>
              <a:t> </a:t>
            </a:r>
            <a:r>
              <a:rPr sz="668" spc="-7" dirty="0">
                <a:solidFill>
                  <a:srgbClr val="5E5E5E"/>
                </a:solidFill>
                <a:latin typeface="Arial"/>
                <a:cs typeface="Arial"/>
              </a:rPr>
              <a:t>Credit.</a:t>
            </a:r>
            <a:endParaRPr sz="668">
              <a:latin typeface="Arial"/>
              <a:cs typeface="Arial"/>
            </a:endParaRPr>
          </a:p>
          <a:p>
            <a:pPr marL="169658" marR="3572" indent="-160729">
              <a:lnSpc>
                <a:spcPct val="105500"/>
              </a:lnSpc>
              <a:spcBef>
                <a:spcPts val="686"/>
              </a:spcBef>
              <a:buAutoNum type="arabicPeriod" startAt="2"/>
              <a:tabLst>
                <a:tab pos="169658" algn="l"/>
              </a:tabLst>
            </a:pPr>
            <a:r>
              <a:rPr sz="668" dirty="0">
                <a:solidFill>
                  <a:srgbClr val="5E5E5E"/>
                </a:solidFill>
                <a:latin typeface="Arial"/>
                <a:cs typeface="Arial"/>
              </a:rPr>
              <a:t>Mass</a:t>
            </a:r>
            <a:r>
              <a:rPr sz="668" spc="53" dirty="0">
                <a:solidFill>
                  <a:srgbClr val="5E5E5E"/>
                </a:solidFill>
                <a:latin typeface="Arial"/>
                <a:cs typeface="Arial"/>
              </a:rPr>
              <a:t> </a:t>
            </a:r>
            <a:r>
              <a:rPr sz="668" dirty="0">
                <a:solidFill>
                  <a:srgbClr val="5E5E5E"/>
                </a:solidFill>
                <a:latin typeface="Arial"/>
                <a:cs typeface="Arial"/>
              </a:rPr>
              <a:t>Save</a:t>
            </a:r>
            <a:r>
              <a:rPr sz="668" spc="74" dirty="0">
                <a:solidFill>
                  <a:srgbClr val="5E5E5E"/>
                </a:solidFill>
                <a:latin typeface="Arial"/>
                <a:cs typeface="Arial"/>
              </a:rPr>
              <a:t> </a:t>
            </a:r>
            <a:r>
              <a:rPr sz="668" dirty="0">
                <a:solidFill>
                  <a:srgbClr val="5E5E5E"/>
                </a:solidFill>
                <a:latin typeface="Arial"/>
                <a:cs typeface="Arial"/>
              </a:rPr>
              <a:t>Incentives</a:t>
            </a:r>
            <a:r>
              <a:rPr sz="668" spc="127" dirty="0">
                <a:solidFill>
                  <a:srgbClr val="5E5E5E"/>
                </a:solidFill>
                <a:latin typeface="Arial"/>
                <a:cs typeface="Arial"/>
              </a:rPr>
              <a:t> </a:t>
            </a:r>
            <a:r>
              <a:rPr sz="668" dirty="0">
                <a:solidFill>
                  <a:srgbClr val="5E5E5E"/>
                </a:solidFill>
                <a:latin typeface="Arial"/>
                <a:cs typeface="Arial"/>
              </a:rPr>
              <a:t>are</a:t>
            </a:r>
            <a:r>
              <a:rPr sz="668" spc="74" dirty="0">
                <a:solidFill>
                  <a:srgbClr val="5E5E5E"/>
                </a:solidFill>
                <a:latin typeface="Arial"/>
                <a:cs typeface="Arial"/>
              </a:rPr>
              <a:t> </a:t>
            </a:r>
            <a:r>
              <a:rPr sz="668" dirty="0">
                <a:solidFill>
                  <a:srgbClr val="5E5E5E"/>
                </a:solidFill>
                <a:latin typeface="Arial"/>
                <a:cs typeface="Arial"/>
              </a:rPr>
              <a:t>not</a:t>
            </a:r>
            <a:r>
              <a:rPr sz="668" spc="46" dirty="0">
                <a:solidFill>
                  <a:srgbClr val="5E5E5E"/>
                </a:solidFill>
                <a:latin typeface="Arial"/>
                <a:cs typeface="Arial"/>
              </a:rPr>
              <a:t> </a:t>
            </a:r>
            <a:r>
              <a:rPr sz="668" dirty="0">
                <a:solidFill>
                  <a:srgbClr val="5E5E5E"/>
                </a:solidFill>
                <a:latin typeface="Arial"/>
                <a:cs typeface="Arial"/>
              </a:rPr>
              <a:t>available</a:t>
            </a:r>
            <a:r>
              <a:rPr sz="668" spc="77" dirty="0">
                <a:solidFill>
                  <a:srgbClr val="5E5E5E"/>
                </a:solidFill>
                <a:latin typeface="Arial"/>
                <a:cs typeface="Arial"/>
              </a:rPr>
              <a:t> </a:t>
            </a:r>
            <a:r>
              <a:rPr sz="668" dirty="0">
                <a:solidFill>
                  <a:srgbClr val="5E5E5E"/>
                </a:solidFill>
                <a:latin typeface="Arial"/>
                <a:cs typeface="Arial"/>
              </a:rPr>
              <a:t>in</a:t>
            </a:r>
            <a:r>
              <a:rPr sz="668" spc="74" dirty="0">
                <a:solidFill>
                  <a:srgbClr val="5E5E5E"/>
                </a:solidFill>
                <a:latin typeface="Arial"/>
                <a:cs typeface="Arial"/>
              </a:rPr>
              <a:t> </a:t>
            </a:r>
            <a:r>
              <a:rPr sz="668" dirty="0">
                <a:solidFill>
                  <a:srgbClr val="5E5E5E"/>
                </a:solidFill>
                <a:latin typeface="Arial"/>
                <a:cs typeface="Arial"/>
              </a:rPr>
              <a:t>communities</a:t>
            </a:r>
            <a:r>
              <a:rPr sz="668" spc="123" dirty="0">
                <a:solidFill>
                  <a:srgbClr val="5E5E5E"/>
                </a:solidFill>
                <a:latin typeface="Arial"/>
                <a:cs typeface="Arial"/>
              </a:rPr>
              <a:t> </a:t>
            </a:r>
            <a:r>
              <a:rPr sz="668" dirty="0">
                <a:solidFill>
                  <a:srgbClr val="5E5E5E"/>
                </a:solidFill>
                <a:latin typeface="Arial"/>
                <a:cs typeface="Arial"/>
              </a:rPr>
              <a:t>with</a:t>
            </a:r>
            <a:r>
              <a:rPr sz="668" spc="77" dirty="0">
                <a:solidFill>
                  <a:srgbClr val="5E5E5E"/>
                </a:solidFill>
                <a:latin typeface="Arial"/>
                <a:cs typeface="Arial"/>
              </a:rPr>
              <a:t> </a:t>
            </a:r>
            <a:r>
              <a:rPr sz="668" dirty="0">
                <a:solidFill>
                  <a:srgbClr val="5E5E5E"/>
                </a:solidFill>
                <a:latin typeface="Arial"/>
                <a:cs typeface="Arial"/>
              </a:rPr>
              <a:t>municipal</a:t>
            </a:r>
            <a:r>
              <a:rPr sz="668" spc="95" dirty="0">
                <a:solidFill>
                  <a:srgbClr val="5E5E5E"/>
                </a:solidFill>
                <a:latin typeface="Arial"/>
                <a:cs typeface="Arial"/>
              </a:rPr>
              <a:t> </a:t>
            </a:r>
            <a:r>
              <a:rPr sz="668" dirty="0">
                <a:solidFill>
                  <a:srgbClr val="5E5E5E"/>
                </a:solidFill>
                <a:latin typeface="Arial"/>
                <a:cs typeface="Arial"/>
              </a:rPr>
              <a:t>light</a:t>
            </a:r>
            <a:r>
              <a:rPr sz="668" spc="49" dirty="0">
                <a:solidFill>
                  <a:srgbClr val="5E5E5E"/>
                </a:solidFill>
                <a:latin typeface="Arial"/>
                <a:cs typeface="Arial"/>
              </a:rPr>
              <a:t> </a:t>
            </a:r>
            <a:r>
              <a:rPr sz="668" dirty="0">
                <a:solidFill>
                  <a:srgbClr val="5E5E5E"/>
                </a:solidFill>
                <a:latin typeface="Arial"/>
                <a:cs typeface="Arial"/>
              </a:rPr>
              <a:t>plants,</a:t>
            </a:r>
            <a:r>
              <a:rPr sz="668" spc="116" dirty="0">
                <a:solidFill>
                  <a:srgbClr val="5E5E5E"/>
                </a:solidFill>
                <a:latin typeface="Arial"/>
                <a:cs typeface="Arial"/>
              </a:rPr>
              <a:t> </a:t>
            </a:r>
            <a:r>
              <a:rPr sz="668" dirty="0">
                <a:solidFill>
                  <a:srgbClr val="5E5E5E"/>
                </a:solidFill>
                <a:latin typeface="Arial"/>
                <a:cs typeface="Arial"/>
              </a:rPr>
              <a:t>which</a:t>
            </a:r>
            <a:r>
              <a:rPr sz="668" spc="74" dirty="0">
                <a:solidFill>
                  <a:srgbClr val="5E5E5E"/>
                </a:solidFill>
                <a:latin typeface="Arial"/>
                <a:cs typeface="Arial"/>
              </a:rPr>
              <a:t> </a:t>
            </a:r>
            <a:r>
              <a:rPr sz="668" dirty="0">
                <a:solidFill>
                  <a:srgbClr val="5E5E5E"/>
                </a:solidFill>
                <a:latin typeface="Arial"/>
                <a:cs typeface="Arial"/>
              </a:rPr>
              <a:t>are</a:t>
            </a:r>
            <a:r>
              <a:rPr sz="668" spc="74" dirty="0">
                <a:solidFill>
                  <a:srgbClr val="5E5E5E"/>
                </a:solidFill>
                <a:latin typeface="Arial"/>
                <a:cs typeface="Arial"/>
              </a:rPr>
              <a:t> </a:t>
            </a:r>
            <a:r>
              <a:rPr sz="668" dirty="0">
                <a:solidFill>
                  <a:srgbClr val="5E5E5E"/>
                </a:solidFill>
                <a:latin typeface="Arial"/>
                <a:cs typeface="Arial"/>
              </a:rPr>
              <a:t>locally</a:t>
            </a:r>
            <a:r>
              <a:rPr sz="668" spc="127" dirty="0">
                <a:solidFill>
                  <a:srgbClr val="5E5E5E"/>
                </a:solidFill>
                <a:latin typeface="Arial"/>
                <a:cs typeface="Arial"/>
              </a:rPr>
              <a:t> </a:t>
            </a:r>
            <a:r>
              <a:rPr sz="668" dirty="0">
                <a:solidFill>
                  <a:srgbClr val="5E5E5E"/>
                </a:solidFill>
                <a:latin typeface="Arial"/>
                <a:cs typeface="Arial"/>
              </a:rPr>
              <a:t>owned</a:t>
            </a:r>
            <a:r>
              <a:rPr sz="668" spc="74" dirty="0">
                <a:solidFill>
                  <a:srgbClr val="5E5E5E"/>
                </a:solidFill>
                <a:latin typeface="Arial"/>
                <a:cs typeface="Arial"/>
              </a:rPr>
              <a:t> </a:t>
            </a:r>
            <a:r>
              <a:rPr sz="668" dirty="0">
                <a:solidFill>
                  <a:srgbClr val="5E5E5E"/>
                </a:solidFill>
                <a:latin typeface="Arial"/>
                <a:cs typeface="Arial"/>
              </a:rPr>
              <a:t>utilities</a:t>
            </a:r>
            <a:r>
              <a:rPr sz="668" spc="123" dirty="0">
                <a:solidFill>
                  <a:srgbClr val="5E5E5E"/>
                </a:solidFill>
                <a:latin typeface="Arial"/>
                <a:cs typeface="Arial"/>
              </a:rPr>
              <a:t> </a:t>
            </a:r>
            <a:r>
              <a:rPr sz="668" dirty="0">
                <a:solidFill>
                  <a:srgbClr val="5E5E5E"/>
                </a:solidFill>
                <a:latin typeface="Arial"/>
                <a:cs typeface="Arial"/>
              </a:rPr>
              <a:t>which</a:t>
            </a:r>
            <a:r>
              <a:rPr sz="668" spc="77" dirty="0">
                <a:solidFill>
                  <a:srgbClr val="5E5E5E"/>
                </a:solidFill>
                <a:latin typeface="Arial"/>
                <a:cs typeface="Arial"/>
              </a:rPr>
              <a:t> </a:t>
            </a:r>
            <a:r>
              <a:rPr sz="668" dirty="0">
                <a:solidFill>
                  <a:srgbClr val="5E5E5E"/>
                </a:solidFill>
                <a:latin typeface="Arial"/>
                <a:cs typeface="Arial"/>
              </a:rPr>
              <a:t>represent</a:t>
            </a:r>
            <a:r>
              <a:rPr sz="668" spc="116" dirty="0">
                <a:solidFill>
                  <a:srgbClr val="5E5E5E"/>
                </a:solidFill>
                <a:latin typeface="Arial"/>
                <a:cs typeface="Arial"/>
              </a:rPr>
              <a:t> </a:t>
            </a:r>
            <a:r>
              <a:rPr sz="668" spc="-18" dirty="0">
                <a:solidFill>
                  <a:srgbClr val="5E5E5E"/>
                </a:solidFill>
                <a:latin typeface="Arial"/>
                <a:cs typeface="Arial"/>
              </a:rPr>
              <a:t>52 </a:t>
            </a:r>
            <a:r>
              <a:rPr sz="668" dirty="0">
                <a:solidFill>
                  <a:srgbClr val="5E5E5E"/>
                </a:solidFill>
                <a:latin typeface="Arial"/>
                <a:cs typeface="Arial"/>
              </a:rPr>
              <a:t>towns</a:t>
            </a:r>
            <a:r>
              <a:rPr sz="668" spc="46" dirty="0">
                <a:solidFill>
                  <a:srgbClr val="5E5E5E"/>
                </a:solidFill>
                <a:latin typeface="Arial"/>
                <a:cs typeface="Arial"/>
              </a:rPr>
              <a:t> </a:t>
            </a:r>
            <a:r>
              <a:rPr sz="668" dirty="0">
                <a:solidFill>
                  <a:srgbClr val="5E5E5E"/>
                </a:solidFill>
                <a:latin typeface="Arial"/>
                <a:cs typeface="Arial"/>
              </a:rPr>
              <a:t>that</a:t>
            </a:r>
            <a:r>
              <a:rPr sz="668" spc="42" dirty="0">
                <a:solidFill>
                  <a:srgbClr val="5E5E5E"/>
                </a:solidFill>
                <a:latin typeface="Arial"/>
                <a:cs typeface="Arial"/>
              </a:rPr>
              <a:t> </a:t>
            </a:r>
            <a:r>
              <a:rPr sz="668" dirty="0">
                <a:solidFill>
                  <a:srgbClr val="5E5E5E"/>
                </a:solidFill>
                <a:latin typeface="Arial"/>
                <a:cs typeface="Arial"/>
              </a:rPr>
              <a:t>make</a:t>
            </a:r>
            <a:r>
              <a:rPr sz="668" spc="67" dirty="0">
                <a:solidFill>
                  <a:srgbClr val="5E5E5E"/>
                </a:solidFill>
                <a:latin typeface="Arial"/>
                <a:cs typeface="Arial"/>
              </a:rPr>
              <a:t> </a:t>
            </a:r>
            <a:r>
              <a:rPr sz="668" dirty="0">
                <a:solidFill>
                  <a:srgbClr val="5E5E5E"/>
                </a:solidFill>
                <a:latin typeface="Arial"/>
                <a:cs typeface="Arial"/>
              </a:rPr>
              <a:t>up</a:t>
            </a:r>
            <a:r>
              <a:rPr sz="668" spc="67" dirty="0">
                <a:solidFill>
                  <a:srgbClr val="5E5E5E"/>
                </a:solidFill>
                <a:latin typeface="Arial"/>
                <a:cs typeface="Arial"/>
              </a:rPr>
              <a:t> </a:t>
            </a:r>
            <a:r>
              <a:rPr sz="668" dirty="0">
                <a:solidFill>
                  <a:srgbClr val="5E5E5E"/>
                </a:solidFill>
                <a:latin typeface="Arial"/>
                <a:cs typeface="Arial"/>
              </a:rPr>
              <a:t>about</a:t>
            </a:r>
            <a:r>
              <a:rPr sz="668" spc="39" dirty="0">
                <a:solidFill>
                  <a:srgbClr val="5E5E5E"/>
                </a:solidFill>
                <a:latin typeface="Arial"/>
                <a:cs typeface="Arial"/>
              </a:rPr>
              <a:t> </a:t>
            </a:r>
            <a:r>
              <a:rPr sz="668" dirty="0">
                <a:solidFill>
                  <a:srgbClr val="5E5E5E"/>
                </a:solidFill>
                <a:latin typeface="Arial"/>
                <a:cs typeface="Arial"/>
              </a:rPr>
              <a:t>13%</a:t>
            </a:r>
            <a:r>
              <a:rPr sz="668" spc="46" dirty="0">
                <a:solidFill>
                  <a:srgbClr val="5E5E5E"/>
                </a:solidFill>
                <a:latin typeface="Arial"/>
                <a:cs typeface="Arial"/>
              </a:rPr>
              <a:t> </a:t>
            </a:r>
            <a:r>
              <a:rPr sz="668" dirty="0">
                <a:solidFill>
                  <a:srgbClr val="5E5E5E"/>
                </a:solidFill>
                <a:latin typeface="Arial"/>
                <a:cs typeface="Arial"/>
              </a:rPr>
              <a:t>of</a:t>
            </a:r>
            <a:r>
              <a:rPr sz="668" spc="39" dirty="0">
                <a:solidFill>
                  <a:srgbClr val="5E5E5E"/>
                </a:solidFill>
                <a:latin typeface="Arial"/>
                <a:cs typeface="Arial"/>
              </a:rPr>
              <a:t> </a:t>
            </a:r>
            <a:r>
              <a:rPr sz="668" dirty="0">
                <a:solidFill>
                  <a:srgbClr val="5E5E5E"/>
                </a:solidFill>
                <a:latin typeface="Arial"/>
                <a:cs typeface="Arial"/>
              </a:rPr>
              <a:t>the</a:t>
            </a:r>
            <a:r>
              <a:rPr sz="668" spc="67" dirty="0">
                <a:solidFill>
                  <a:srgbClr val="5E5E5E"/>
                </a:solidFill>
                <a:latin typeface="Arial"/>
                <a:cs typeface="Arial"/>
              </a:rPr>
              <a:t> </a:t>
            </a:r>
            <a:r>
              <a:rPr sz="668" dirty="0">
                <a:solidFill>
                  <a:srgbClr val="5E5E5E"/>
                </a:solidFill>
                <a:latin typeface="Arial"/>
                <a:cs typeface="Arial"/>
              </a:rPr>
              <a:t>MA</a:t>
            </a:r>
            <a:r>
              <a:rPr sz="668" spc="102" dirty="0">
                <a:solidFill>
                  <a:srgbClr val="5E5E5E"/>
                </a:solidFill>
                <a:latin typeface="Arial"/>
                <a:cs typeface="Arial"/>
              </a:rPr>
              <a:t> </a:t>
            </a:r>
            <a:r>
              <a:rPr sz="668" spc="-7" dirty="0">
                <a:solidFill>
                  <a:srgbClr val="5E5E5E"/>
                </a:solidFill>
                <a:latin typeface="Arial"/>
                <a:cs typeface="Arial"/>
              </a:rPr>
              <a:t>population</a:t>
            </a:r>
            <a:endParaRPr sz="668">
              <a:latin typeface="Arial"/>
              <a:cs typeface="Arial"/>
            </a:endParaRPr>
          </a:p>
        </p:txBody>
      </p:sp>
      <p:sp>
        <p:nvSpPr>
          <p:cNvPr id="12" name="object 12"/>
          <p:cNvSpPr txBox="1"/>
          <p:nvPr/>
        </p:nvSpPr>
        <p:spPr>
          <a:xfrm>
            <a:off x="2343150" y="2444725"/>
            <a:ext cx="218331" cy="138925"/>
          </a:xfrm>
          <a:prstGeom prst="rect">
            <a:avLst/>
          </a:prstGeom>
        </p:spPr>
        <p:txBody>
          <a:bodyPr vert="horz" wrap="square" lIns="0" tIns="8930" rIns="0" bIns="0" rtlCol="0">
            <a:spAutoFit/>
          </a:bodyPr>
          <a:lstStyle/>
          <a:p>
            <a:pPr marL="8929">
              <a:spcBef>
                <a:spcPts val="70"/>
              </a:spcBef>
            </a:pPr>
            <a:r>
              <a:rPr sz="844" b="1" spc="-18" dirty="0">
                <a:solidFill>
                  <a:srgbClr val="151515"/>
                </a:solidFill>
                <a:latin typeface="Arial"/>
                <a:cs typeface="Arial"/>
              </a:rPr>
              <a:t>Gas</a:t>
            </a:r>
            <a:endParaRPr sz="844">
              <a:latin typeface="Arial"/>
              <a:cs typeface="Arial"/>
            </a:endParaRPr>
          </a:p>
        </p:txBody>
      </p:sp>
      <p:grpSp>
        <p:nvGrpSpPr>
          <p:cNvPr id="13" name="object 13"/>
          <p:cNvGrpSpPr/>
          <p:nvPr/>
        </p:nvGrpSpPr>
        <p:grpSpPr>
          <a:xfrm>
            <a:off x="0" y="0"/>
            <a:ext cx="2946797" cy="6645473"/>
            <a:chOff x="0" y="0"/>
            <a:chExt cx="4191000" cy="9451340"/>
          </a:xfrm>
        </p:grpSpPr>
        <p:sp>
          <p:nvSpPr>
            <p:cNvPr id="14" name="object 14"/>
            <p:cNvSpPr/>
            <p:nvPr/>
          </p:nvSpPr>
          <p:spPr>
            <a:xfrm>
              <a:off x="0" y="8260206"/>
              <a:ext cx="2590800" cy="1191260"/>
            </a:xfrm>
            <a:custGeom>
              <a:avLst/>
              <a:gdLst/>
              <a:ahLst/>
              <a:cxnLst/>
              <a:rect l="l" t="t" r="r" b="b"/>
              <a:pathLst>
                <a:path w="2590800" h="1191259">
                  <a:moveTo>
                    <a:pt x="2590800" y="0"/>
                  </a:moveTo>
                  <a:lnTo>
                    <a:pt x="0" y="0"/>
                  </a:lnTo>
                  <a:lnTo>
                    <a:pt x="0" y="1190904"/>
                  </a:lnTo>
                  <a:lnTo>
                    <a:pt x="2000504" y="1190904"/>
                  </a:lnTo>
                  <a:lnTo>
                    <a:pt x="2590800" y="0"/>
                  </a:lnTo>
                  <a:close/>
                </a:path>
              </a:pathLst>
            </a:custGeom>
            <a:solidFill>
              <a:srgbClr val="1D4888"/>
            </a:solidFill>
          </p:spPr>
          <p:txBody>
            <a:bodyPr wrap="square" lIns="0" tIns="0" rIns="0" bIns="0" rtlCol="0"/>
            <a:lstStyle/>
            <a:p>
              <a:endParaRPr sz="1687"/>
            </a:p>
          </p:txBody>
        </p:sp>
        <p:pic>
          <p:nvPicPr>
            <p:cNvPr id="15" name="object 15"/>
            <p:cNvPicPr/>
            <p:nvPr/>
          </p:nvPicPr>
          <p:blipFill>
            <a:blip r:embed="rId4" cstate="print"/>
            <a:stretch>
              <a:fillRect/>
            </a:stretch>
          </p:blipFill>
          <p:spPr>
            <a:xfrm>
              <a:off x="323849" y="8384044"/>
              <a:ext cx="1600200" cy="943203"/>
            </a:xfrm>
            <a:prstGeom prst="rect">
              <a:avLst/>
            </a:prstGeom>
          </p:spPr>
        </p:pic>
        <p:pic>
          <p:nvPicPr>
            <p:cNvPr id="16" name="object 16"/>
            <p:cNvPicPr/>
            <p:nvPr/>
          </p:nvPicPr>
          <p:blipFill>
            <a:blip r:embed="rId5" cstate="print"/>
            <a:stretch>
              <a:fillRect/>
            </a:stretch>
          </p:blipFill>
          <p:spPr>
            <a:xfrm>
              <a:off x="2447924" y="8536482"/>
              <a:ext cx="1685925" cy="762190"/>
            </a:xfrm>
            <a:prstGeom prst="rect">
              <a:avLst/>
            </a:prstGeom>
          </p:spPr>
        </p:pic>
        <p:pic>
          <p:nvPicPr>
            <p:cNvPr id="17" name="object 17"/>
            <p:cNvPicPr/>
            <p:nvPr/>
          </p:nvPicPr>
          <p:blipFill>
            <a:blip r:embed="rId6" cstate="print"/>
            <a:stretch>
              <a:fillRect/>
            </a:stretch>
          </p:blipFill>
          <p:spPr>
            <a:xfrm>
              <a:off x="0" y="0"/>
              <a:ext cx="4190999" cy="2353309"/>
            </a:xfrm>
            <a:prstGeom prst="rect">
              <a:avLst/>
            </a:prstGeom>
          </p:spPr>
        </p:pic>
        <p:sp>
          <p:nvSpPr>
            <p:cNvPr id="18" name="object 18"/>
            <p:cNvSpPr/>
            <p:nvPr/>
          </p:nvSpPr>
          <p:spPr>
            <a:xfrm>
              <a:off x="884656" y="3145535"/>
              <a:ext cx="162560" cy="324485"/>
            </a:xfrm>
            <a:custGeom>
              <a:avLst/>
              <a:gdLst/>
              <a:ahLst/>
              <a:cxnLst/>
              <a:rect l="l" t="t" r="r" b="b"/>
              <a:pathLst>
                <a:path w="162559" h="324485">
                  <a:moveTo>
                    <a:pt x="0" y="0"/>
                  </a:moveTo>
                  <a:lnTo>
                    <a:pt x="0" y="324104"/>
                  </a:lnTo>
                  <a:lnTo>
                    <a:pt x="162013" y="162052"/>
                  </a:lnTo>
                  <a:lnTo>
                    <a:pt x="0" y="0"/>
                  </a:lnTo>
                  <a:close/>
                </a:path>
              </a:pathLst>
            </a:custGeom>
            <a:solidFill>
              <a:srgbClr val="FFFFFF"/>
            </a:solidFill>
          </p:spPr>
          <p:txBody>
            <a:bodyPr wrap="square" lIns="0" tIns="0" rIns="0" bIns="0" rtlCol="0"/>
            <a:lstStyle/>
            <a:p>
              <a:endParaRPr sz="1687"/>
            </a:p>
          </p:txBody>
        </p:sp>
        <p:sp>
          <p:nvSpPr>
            <p:cNvPr id="19" name="object 19"/>
            <p:cNvSpPr/>
            <p:nvPr/>
          </p:nvSpPr>
          <p:spPr>
            <a:xfrm>
              <a:off x="0" y="2545160"/>
              <a:ext cx="3352800" cy="1199515"/>
            </a:xfrm>
            <a:custGeom>
              <a:avLst/>
              <a:gdLst/>
              <a:ahLst/>
              <a:cxnLst/>
              <a:rect l="l" t="t" r="r" b="b"/>
              <a:pathLst>
                <a:path w="3352800" h="1199514">
                  <a:moveTo>
                    <a:pt x="0" y="0"/>
                  </a:moveTo>
                  <a:lnTo>
                    <a:pt x="0" y="1199053"/>
                  </a:lnTo>
                  <a:lnTo>
                    <a:pt x="2729484" y="1199053"/>
                  </a:lnTo>
                  <a:lnTo>
                    <a:pt x="3352800" y="9698"/>
                  </a:lnTo>
                  <a:lnTo>
                    <a:pt x="0" y="0"/>
                  </a:lnTo>
                  <a:close/>
                </a:path>
              </a:pathLst>
            </a:custGeom>
            <a:solidFill>
              <a:srgbClr val="00AFF0"/>
            </a:solidFill>
          </p:spPr>
          <p:txBody>
            <a:bodyPr wrap="square" lIns="0" tIns="0" rIns="0" bIns="0" rtlCol="0"/>
            <a:lstStyle/>
            <a:p>
              <a:endParaRPr sz="1687"/>
            </a:p>
          </p:txBody>
        </p:sp>
        <p:sp>
          <p:nvSpPr>
            <p:cNvPr id="20" name="object 20"/>
            <p:cNvSpPr/>
            <p:nvPr/>
          </p:nvSpPr>
          <p:spPr>
            <a:xfrm>
              <a:off x="1468119" y="3055239"/>
              <a:ext cx="106045" cy="212090"/>
            </a:xfrm>
            <a:custGeom>
              <a:avLst/>
              <a:gdLst/>
              <a:ahLst/>
              <a:cxnLst/>
              <a:rect l="l" t="t" r="r" b="b"/>
              <a:pathLst>
                <a:path w="106044" h="212089">
                  <a:moveTo>
                    <a:pt x="0" y="0"/>
                  </a:moveTo>
                  <a:lnTo>
                    <a:pt x="0" y="212089"/>
                  </a:lnTo>
                  <a:lnTo>
                    <a:pt x="106045" y="106044"/>
                  </a:lnTo>
                  <a:lnTo>
                    <a:pt x="0" y="0"/>
                  </a:lnTo>
                  <a:close/>
                </a:path>
              </a:pathLst>
            </a:custGeom>
            <a:solidFill>
              <a:srgbClr val="FFFFFF"/>
            </a:solidFill>
          </p:spPr>
          <p:txBody>
            <a:bodyPr wrap="square" lIns="0" tIns="0" rIns="0" bIns="0" rtlCol="0"/>
            <a:lstStyle/>
            <a:p>
              <a:endParaRPr sz="1687"/>
            </a:p>
          </p:txBody>
        </p:sp>
      </p:grpSp>
      <p:sp>
        <p:nvSpPr>
          <p:cNvPr id="21" name="object 21"/>
          <p:cNvSpPr txBox="1"/>
          <p:nvPr/>
        </p:nvSpPr>
        <p:spPr>
          <a:xfrm>
            <a:off x="4541460" y="1314405"/>
            <a:ext cx="4111228" cy="227612"/>
          </a:xfrm>
          <a:prstGeom prst="rect">
            <a:avLst/>
          </a:prstGeom>
        </p:spPr>
        <p:txBody>
          <a:bodyPr vert="horz" wrap="square" lIns="0" tIns="11162" rIns="0" bIns="0" rtlCol="0">
            <a:spAutoFit/>
          </a:bodyPr>
          <a:lstStyle/>
          <a:p>
            <a:pPr marL="8929">
              <a:spcBef>
                <a:spcPts val="88"/>
              </a:spcBef>
            </a:pPr>
            <a:r>
              <a:rPr sz="1406" dirty="0">
                <a:latin typeface="Arial Black"/>
                <a:cs typeface="Arial Black"/>
              </a:rPr>
              <a:t>Costs</a:t>
            </a:r>
            <a:r>
              <a:rPr sz="1406" spc="-25" dirty="0">
                <a:latin typeface="Arial Black"/>
                <a:cs typeface="Arial Black"/>
              </a:rPr>
              <a:t> </a:t>
            </a:r>
            <a:r>
              <a:rPr sz="1406" dirty="0">
                <a:latin typeface="Arial Black"/>
                <a:cs typeface="Arial Black"/>
              </a:rPr>
              <a:t>and Benefits</a:t>
            </a:r>
            <a:r>
              <a:rPr sz="1406" spc="-28" dirty="0">
                <a:latin typeface="Arial Black"/>
                <a:cs typeface="Arial Black"/>
              </a:rPr>
              <a:t> </a:t>
            </a:r>
            <a:r>
              <a:rPr sz="1406" dirty="0">
                <a:latin typeface="Arial Black"/>
                <a:cs typeface="Arial Black"/>
              </a:rPr>
              <a:t>to Meet</a:t>
            </a:r>
            <a:r>
              <a:rPr sz="1406" spc="-53" dirty="0">
                <a:latin typeface="Arial Black"/>
                <a:cs typeface="Arial Black"/>
              </a:rPr>
              <a:t> </a:t>
            </a:r>
            <a:r>
              <a:rPr sz="1406" dirty="0">
                <a:latin typeface="Arial Black"/>
                <a:cs typeface="Arial Black"/>
              </a:rPr>
              <a:t>Stretch</a:t>
            </a:r>
            <a:r>
              <a:rPr sz="1406" spc="-4" dirty="0">
                <a:latin typeface="Arial Black"/>
                <a:cs typeface="Arial Black"/>
              </a:rPr>
              <a:t> </a:t>
            </a:r>
            <a:r>
              <a:rPr sz="1406" spc="-7" dirty="0">
                <a:latin typeface="Arial Black"/>
                <a:cs typeface="Arial Black"/>
              </a:rPr>
              <a:t>Code*</a:t>
            </a:r>
            <a:endParaRPr sz="1406">
              <a:latin typeface="Arial Black"/>
              <a:cs typeface="Arial Black"/>
            </a:endParaRPr>
          </a:p>
        </p:txBody>
      </p:sp>
      <p:sp>
        <p:nvSpPr>
          <p:cNvPr id="22" name="object 22"/>
          <p:cNvSpPr txBox="1"/>
          <p:nvPr/>
        </p:nvSpPr>
        <p:spPr>
          <a:xfrm>
            <a:off x="240878" y="4486766"/>
            <a:ext cx="1792188" cy="1152194"/>
          </a:xfrm>
          <a:prstGeom prst="rect">
            <a:avLst/>
          </a:prstGeom>
        </p:spPr>
        <p:txBody>
          <a:bodyPr vert="horz" wrap="square" lIns="0" tIns="75902" rIns="0" bIns="0" rtlCol="0">
            <a:spAutoFit/>
          </a:bodyPr>
          <a:lstStyle/>
          <a:p>
            <a:pPr marL="26788">
              <a:spcBef>
                <a:spcPts val="598"/>
              </a:spcBef>
            </a:pPr>
            <a:r>
              <a:rPr sz="1406" b="1" dirty="0">
                <a:latin typeface="Arial"/>
                <a:cs typeface="Arial"/>
              </a:rPr>
              <a:t>Home</a:t>
            </a:r>
            <a:r>
              <a:rPr sz="1406" b="1" spc="-32" dirty="0">
                <a:latin typeface="Arial"/>
                <a:cs typeface="Arial"/>
              </a:rPr>
              <a:t> </a:t>
            </a:r>
            <a:r>
              <a:rPr sz="1406" b="1" spc="-7" dirty="0">
                <a:latin typeface="Arial"/>
                <a:cs typeface="Arial"/>
              </a:rPr>
              <a:t>Details</a:t>
            </a:r>
            <a:endParaRPr sz="1406">
              <a:latin typeface="Arial"/>
              <a:cs typeface="Arial"/>
            </a:endParaRPr>
          </a:p>
          <a:p>
            <a:pPr marL="187070" indent="-160282">
              <a:lnSpc>
                <a:spcPts val="1610"/>
              </a:lnSpc>
              <a:spcBef>
                <a:spcPts val="531"/>
              </a:spcBef>
              <a:buChar char="•"/>
              <a:tabLst>
                <a:tab pos="187070" algn="l"/>
              </a:tabLst>
            </a:pPr>
            <a:r>
              <a:rPr sz="1406" dirty="0">
                <a:solidFill>
                  <a:srgbClr val="5E5E5E"/>
                </a:solidFill>
                <a:latin typeface="Arial"/>
                <a:cs typeface="Arial"/>
              </a:rPr>
              <a:t>4000</a:t>
            </a:r>
            <a:r>
              <a:rPr sz="1406" spc="-21" dirty="0">
                <a:solidFill>
                  <a:srgbClr val="5E5E5E"/>
                </a:solidFill>
                <a:latin typeface="Arial"/>
                <a:cs typeface="Arial"/>
              </a:rPr>
              <a:t> </a:t>
            </a:r>
            <a:r>
              <a:rPr sz="1406" spc="-18" dirty="0">
                <a:solidFill>
                  <a:srgbClr val="5E5E5E"/>
                </a:solidFill>
                <a:latin typeface="Arial"/>
                <a:cs typeface="Arial"/>
              </a:rPr>
              <a:t>ft</a:t>
            </a:r>
            <a:r>
              <a:rPr sz="1424" spc="-26" baseline="24691" dirty="0">
                <a:solidFill>
                  <a:srgbClr val="5E5E5E"/>
                </a:solidFill>
                <a:latin typeface="Arial"/>
                <a:cs typeface="Arial"/>
              </a:rPr>
              <a:t>2</a:t>
            </a:r>
            <a:endParaRPr sz="1424" baseline="24691">
              <a:latin typeface="Arial"/>
              <a:cs typeface="Arial"/>
            </a:endParaRPr>
          </a:p>
          <a:p>
            <a:pPr marL="187070" indent="-160282">
              <a:lnSpc>
                <a:spcPts val="1505"/>
              </a:lnSpc>
              <a:buChar char="•"/>
              <a:tabLst>
                <a:tab pos="187070" algn="l"/>
              </a:tabLst>
            </a:pPr>
            <a:r>
              <a:rPr sz="1406" dirty="0">
                <a:solidFill>
                  <a:srgbClr val="5E5E5E"/>
                </a:solidFill>
                <a:latin typeface="Arial"/>
                <a:cs typeface="Arial"/>
              </a:rPr>
              <a:t>Large</a:t>
            </a:r>
            <a:r>
              <a:rPr sz="1406" spc="-35" dirty="0">
                <a:solidFill>
                  <a:srgbClr val="5E5E5E"/>
                </a:solidFill>
                <a:latin typeface="Arial"/>
                <a:cs typeface="Arial"/>
              </a:rPr>
              <a:t> </a:t>
            </a:r>
            <a:r>
              <a:rPr sz="1406" dirty="0">
                <a:solidFill>
                  <a:srgbClr val="5E5E5E"/>
                </a:solidFill>
                <a:latin typeface="Arial"/>
                <a:cs typeface="Arial"/>
              </a:rPr>
              <a:t>Single</a:t>
            </a:r>
            <a:r>
              <a:rPr sz="1406" spc="-32" dirty="0">
                <a:solidFill>
                  <a:srgbClr val="5E5E5E"/>
                </a:solidFill>
                <a:latin typeface="Arial"/>
                <a:cs typeface="Arial"/>
              </a:rPr>
              <a:t> </a:t>
            </a:r>
            <a:r>
              <a:rPr sz="1406" spc="-7" dirty="0">
                <a:solidFill>
                  <a:srgbClr val="5E5E5E"/>
                </a:solidFill>
                <a:latin typeface="Arial"/>
                <a:cs typeface="Arial"/>
              </a:rPr>
              <a:t>Family</a:t>
            </a:r>
            <a:endParaRPr sz="1406">
              <a:latin typeface="Arial"/>
              <a:cs typeface="Arial"/>
            </a:endParaRPr>
          </a:p>
          <a:p>
            <a:pPr marL="187070" indent="-160282">
              <a:lnSpc>
                <a:spcPts val="1505"/>
              </a:lnSpc>
              <a:buChar char="•"/>
              <a:tabLst>
                <a:tab pos="187070" algn="l"/>
              </a:tabLst>
            </a:pPr>
            <a:r>
              <a:rPr sz="1406" dirty="0">
                <a:solidFill>
                  <a:srgbClr val="5E5E5E"/>
                </a:solidFill>
                <a:latin typeface="Arial"/>
                <a:cs typeface="Arial"/>
              </a:rPr>
              <a:t>5</a:t>
            </a:r>
            <a:r>
              <a:rPr sz="1406" spc="-18" dirty="0">
                <a:solidFill>
                  <a:srgbClr val="5E5E5E"/>
                </a:solidFill>
                <a:latin typeface="Arial"/>
                <a:cs typeface="Arial"/>
              </a:rPr>
              <a:t> </a:t>
            </a:r>
            <a:r>
              <a:rPr sz="1406" spc="-7" dirty="0">
                <a:solidFill>
                  <a:srgbClr val="5E5E5E"/>
                </a:solidFill>
                <a:latin typeface="Arial"/>
                <a:cs typeface="Arial"/>
              </a:rPr>
              <a:t>Bedrooms</a:t>
            </a:r>
            <a:endParaRPr sz="1406">
              <a:latin typeface="Arial"/>
              <a:cs typeface="Arial"/>
            </a:endParaRPr>
          </a:p>
          <a:p>
            <a:pPr marL="187070" indent="-160282">
              <a:lnSpc>
                <a:spcPts val="1610"/>
              </a:lnSpc>
              <a:buChar char="•"/>
              <a:tabLst>
                <a:tab pos="187070" algn="l"/>
              </a:tabLst>
            </a:pPr>
            <a:r>
              <a:rPr sz="1406" dirty="0">
                <a:solidFill>
                  <a:srgbClr val="5E5E5E"/>
                </a:solidFill>
                <a:latin typeface="Arial"/>
                <a:cs typeface="Arial"/>
              </a:rPr>
              <a:t>Worcester,</a:t>
            </a:r>
            <a:r>
              <a:rPr sz="1406" spc="-49" dirty="0">
                <a:solidFill>
                  <a:srgbClr val="5E5E5E"/>
                </a:solidFill>
                <a:latin typeface="Arial"/>
                <a:cs typeface="Arial"/>
              </a:rPr>
              <a:t> </a:t>
            </a:r>
            <a:r>
              <a:rPr sz="1406" spc="-18" dirty="0">
                <a:solidFill>
                  <a:srgbClr val="5E5E5E"/>
                </a:solidFill>
                <a:latin typeface="Arial"/>
                <a:cs typeface="Arial"/>
              </a:rPr>
              <a:t>MA</a:t>
            </a:r>
            <a:endParaRPr sz="1406">
              <a:latin typeface="Arial"/>
              <a:cs typeface="Arial"/>
            </a:endParaRPr>
          </a:p>
        </p:txBody>
      </p:sp>
      <p:sp>
        <p:nvSpPr>
          <p:cNvPr id="23" name="object 23"/>
          <p:cNvSpPr txBox="1"/>
          <p:nvPr/>
        </p:nvSpPr>
        <p:spPr>
          <a:xfrm>
            <a:off x="538014" y="1895371"/>
            <a:ext cx="1127373" cy="586098"/>
          </a:xfrm>
          <a:prstGeom prst="rect">
            <a:avLst/>
          </a:prstGeom>
        </p:spPr>
        <p:txBody>
          <a:bodyPr vert="horz" wrap="square" lIns="0" tIns="8930" rIns="0" bIns="0" rtlCol="0">
            <a:spAutoFit/>
          </a:bodyPr>
          <a:lstStyle/>
          <a:p>
            <a:pPr algn="ctr">
              <a:lnSpc>
                <a:spcPts val="1234"/>
              </a:lnSpc>
              <a:spcBef>
                <a:spcPts val="70"/>
              </a:spcBef>
            </a:pPr>
            <a:r>
              <a:rPr sz="1055" b="1" dirty="0">
                <a:solidFill>
                  <a:srgbClr val="FFFFFF"/>
                </a:solidFill>
                <a:latin typeface="Arial"/>
                <a:cs typeface="Arial"/>
              </a:rPr>
              <a:t>HERS</a:t>
            </a:r>
            <a:r>
              <a:rPr sz="1055" b="1" spc="-28" dirty="0">
                <a:solidFill>
                  <a:srgbClr val="FFFFFF"/>
                </a:solidFill>
                <a:latin typeface="Arial"/>
                <a:cs typeface="Arial"/>
              </a:rPr>
              <a:t> </a:t>
            </a:r>
            <a:r>
              <a:rPr sz="1055" b="1" dirty="0">
                <a:solidFill>
                  <a:srgbClr val="FFFFFF"/>
                </a:solidFill>
                <a:latin typeface="Arial"/>
                <a:cs typeface="Arial"/>
              </a:rPr>
              <a:t>Index</a:t>
            </a:r>
            <a:r>
              <a:rPr sz="1055" b="1" spc="-14" dirty="0">
                <a:solidFill>
                  <a:srgbClr val="FFFFFF"/>
                </a:solidFill>
                <a:latin typeface="Arial"/>
                <a:cs typeface="Arial"/>
              </a:rPr>
              <a:t> (ERI)</a:t>
            </a:r>
            <a:endParaRPr sz="1055">
              <a:latin typeface="Arial"/>
              <a:cs typeface="Arial"/>
            </a:endParaRPr>
          </a:p>
          <a:p>
            <a:pPr marL="91526">
              <a:lnSpc>
                <a:spcPts val="2384"/>
              </a:lnSpc>
              <a:tabLst>
                <a:tab pos="671489" algn="l"/>
              </a:tabLst>
            </a:pPr>
            <a:r>
              <a:rPr sz="2109" spc="-18" dirty="0">
                <a:solidFill>
                  <a:srgbClr val="FFFFFF"/>
                </a:solidFill>
                <a:latin typeface="Arial"/>
                <a:cs typeface="Arial"/>
              </a:rPr>
              <a:t>52</a:t>
            </a:r>
            <a:r>
              <a:rPr sz="2109" dirty="0">
                <a:solidFill>
                  <a:srgbClr val="FFFFFF"/>
                </a:solidFill>
                <a:latin typeface="Arial"/>
                <a:cs typeface="Arial"/>
              </a:rPr>
              <a:t>	</a:t>
            </a:r>
            <a:r>
              <a:rPr sz="2109" spc="-18" dirty="0">
                <a:solidFill>
                  <a:srgbClr val="FFFFFF"/>
                </a:solidFill>
                <a:latin typeface="Arial"/>
                <a:cs typeface="Arial"/>
              </a:rPr>
              <a:t>42</a:t>
            </a:r>
            <a:endParaRPr sz="2109">
              <a:latin typeface="Arial"/>
              <a:cs typeface="Arial"/>
            </a:endParaRPr>
          </a:p>
          <a:p>
            <a:pPr marR="13841" algn="ctr">
              <a:lnSpc>
                <a:spcPts val="896"/>
              </a:lnSpc>
              <a:tabLst>
                <a:tab pos="537548" algn="l"/>
              </a:tabLst>
            </a:pPr>
            <a:r>
              <a:rPr sz="1266" spc="-21" baseline="2314" dirty="0">
                <a:solidFill>
                  <a:srgbClr val="FFFFFF"/>
                </a:solidFill>
                <a:latin typeface="Arial"/>
                <a:cs typeface="Arial"/>
              </a:rPr>
              <a:t>Base</a:t>
            </a:r>
            <a:r>
              <a:rPr sz="1266" baseline="2314" dirty="0">
                <a:solidFill>
                  <a:srgbClr val="FFFFFF"/>
                </a:solidFill>
                <a:latin typeface="Arial"/>
                <a:cs typeface="Arial"/>
              </a:rPr>
              <a:t>	</a:t>
            </a:r>
            <a:r>
              <a:rPr sz="844" spc="-7" dirty="0">
                <a:solidFill>
                  <a:srgbClr val="FFFFFF"/>
                </a:solidFill>
                <a:latin typeface="Arial"/>
                <a:cs typeface="Arial"/>
              </a:rPr>
              <a:t>Stretch</a:t>
            </a:r>
            <a:endParaRPr sz="844">
              <a:latin typeface="Arial"/>
              <a:cs typeface="Arial"/>
            </a:endParaRPr>
          </a:p>
        </p:txBody>
      </p:sp>
      <p:sp>
        <p:nvSpPr>
          <p:cNvPr id="24" name="object 24"/>
          <p:cNvSpPr txBox="1"/>
          <p:nvPr/>
        </p:nvSpPr>
        <p:spPr>
          <a:xfrm>
            <a:off x="3268265" y="4955084"/>
            <a:ext cx="3553123" cy="114056"/>
          </a:xfrm>
          <a:prstGeom prst="rect">
            <a:avLst/>
          </a:prstGeom>
        </p:spPr>
        <p:txBody>
          <a:bodyPr vert="horz" wrap="square" lIns="0" tIns="11162" rIns="0" bIns="0" rtlCol="0">
            <a:spAutoFit/>
          </a:bodyPr>
          <a:lstStyle/>
          <a:p>
            <a:pPr marL="8929">
              <a:spcBef>
                <a:spcPts val="88"/>
              </a:spcBef>
            </a:pPr>
            <a:r>
              <a:rPr sz="668" dirty="0">
                <a:solidFill>
                  <a:srgbClr val="5E5E5E"/>
                </a:solidFill>
                <a:latin typeface="Arial"/>
                <a:cs typeface="Arial"/>
              </a:rPr>
              <a:t>*Green</a:t>
            </a:r>
            <a:r>
              <a:rPr sz="668" spc="80" dirty="0">
                <a:solidFill>
                  <a:srgbClr val="5E5E5E"/>
                </a:solidFill>
                <a:latin typeface="Arial"/>
                <a:cs typeface="Arial"/>
              </a:rPr>
              <a:t> </a:t>
            </a:r>
            <a:r>
              <a:rPr sz="668" dirty="0">
                <a:solidFill>
                  <a:srgbClr val="5E5E5E"/>
                </a:solidFill>
                <a:latin typeface="Arial"/>
                <a:cs typeface="Arial"/>
              </a:rPr>
              <a:t>shaded</a:t>
            </a:r>
            <a:r>
              <a:rPr sz="668" spc="84" dirty="0">
                <a:solidFill>
                  <a:srgbClr val="5E5E5E"/>
                </a:solidFill>
                <a:latin typeface="Arial"/>
                <a:cs typeface="Arial"/>
              </a:rPr>
              <a:t> </a:t>
            </a:r>
            <a:r>
              <a:rPr sz="668" dirty="0">
                <a:solidFill>
                  <a:srgbClr val="5E5E5E"/>
                </a:solidFill>
                <a:latin typeface="Arial"/>
                <a:cs typeface="Arial"/>
              </a:rPr>
              <a:t>boxes</a:t>
            </a:r>
            <a:r>
              <a:rPr sz="668" spc="137" dirty="0">
                <a:solidFill>
                  <a:srgbClr val="5E5E5E"/>
                </a:solidFill>
                <a:latin typeface="Arial"/>
                <a:cs typeface="Arial"/>
              </a:rPr>
              <a:t> </a:t>
            </a:r>
            <a:r>
              <a:rPr sz="668" dirty="0">
                <a:solidFill>
                  <a:srgbClr val="5E5E5E"/>
                </a:solidFill>
                <a:latin typeface="Arial"/>
                <a:cs typeface="Arial"/>
              </a:rPr>
              <a:t>indicate</a:t>
            </a:r>
            <a:r>
              <a:rPr sz="668" spc="84" dirty="0">
                <a:solidFill>
                  <a:srgbClr val="5E5E5E"/>
                </a:solidFill>
                <a:latin typeface="Arial"/>
                <a:cs typeface="Arial"/>
              </a:rPr>
              <a:t> </a:t>
            </a:r>
            <a:r>
              <a:rPr sz="668" dirty="0">
                <a:solidFill>
                  <a:srgbClr val="5E5E5E"/>
                </a:solidFill>
                <a:latin typeface="Arial"/>
                <a:cs typeface="Arial"/>
              </a:rPr>
              <a:t>cost</a:t>
            </a:r>
            <a:r>
              <a:rPr sz="668" spc="56" dirty="0">
                <a:solidFill>
                  <a:srgbClr val="5E5E5E"/>
                </a:solidFill>
                <a:latin typeface="Arial"/>
                <a:cs typeface="Arial"/>
              </a:rPr>
              <a:t> </a:t>
            </a:r>
            <a:r>
              <a:rPr sz="668" dirty="0">
                <a:solidFill>
                  <a:srgbClr val="5E5E5E"/>
                </a:solidFill>
                <a:latin typeface="Arial"/>
                <a:cs typeface="Arial"/>
              </a:rPr>
              <a:t>savings,</a:t>
            </a:r>
            <a:r>
              <a:rPr sz="668" spc="56" dirty="0">
                <a:solidFill>
                  <a:srgbClr val="5E5E5E"/>
                </a:solidFill>
                <a:latin typeface="Arial"/>
                <a:cs typeface="Arial"/>
              </a:rPr>
              <a:t> </a:t>
            </a:r>
            <a:r>
              <a:rPr sz="668" dirty="0">
                <a:solidFill>
                  <a:srgbClr val="5E5E5E"/>
                </a:solidFill>
                <a:latin typeface="Arial"/>
                <a:cs typeface="Arial"/>
              </a:rPr>
              <a:t>while</a:t>
            </a:r>
            <a:r>
              <a:rPr sz="668" spc="84" dirty="0">
                <a:solidFill>
                  <a:srgbClr val="5E5E5E"/>
                </a:solidFill>
                <a:latin typeface="Arial"/>
                <a:cs typeface="Arial"/>
              </a:rPr>
              <a:t> </a:t>
            </a:r>
            <a:r>
              <a:rPr sz="668" dirty="0">
                <a:solidFill>
                  <a:srgbClr val="5E5E5E"/>
                </a:solidFill>
                <a:latin typeface="Arial"/>
                <a:cs typeface="Arial"/>
              </a:rPr>
              <a:t>red</a:t>
            </a:r>
            <a:r>
              <a:rPr sz="668" spc="84" dirty="0">
                <a:solidFill>
                  <a:srgbClr val="5E5E5E"/>
                </a:solidFill>
                <a:latin typeface="Arial"/>
                <a:cs typeface="Arial"/>
              </a:rPr>
              <a:t> </a:t>
            </a:r>
            <a:r>
              <a:rPr sz="668" dirty="0">
                <a:solidFill>
                  <a:srgbClr val="5E5E5E"/>
                </a:solidFill>
                <a:latin typeface="Arial"/>
                <a:cs typeface="Arial"/>
              </a:rPr>
              <a:t>shaded</a:t>
            </a:r>
            <a:r>
              <a:rPr sz="668" spc="80" dirty="0">
                <a:solidFill>
                  <a:srgbClr val="5E5E5E"/>
                </a:solidFill>
                <a:latin typeface="Arial"/>
                <a:cs typeface="Arial"/>
              </a:rPr>
              <a:t> </a:t>
            </a:r>
            <a:r>
              <a:rPr sz="668" dirty="0">
                <a:solidFill>
                  <a:srgbClr val="5E5E5E"/>
                </a:solidFill>
                <a:latin typeface="Arial"/>
                <a:cs typeface="Arial"/>
              </a:rPr>
              <a:t>boxes</a:t>
            </a:r>
            <a:r>
              <a:rPr sz="668" spc="67" dirty="0">
                <a:solidFill>
                  <a:srgbClr val="5E5E5E"/>
                </a:solidFill>
                <a:latin typeface="Arial"/>
                <a:cs typeface="Arial"/>
              </a:rPr>
              <a:t> </a:t>
            </a:r>
            <a:r>
              <a:rPr sz="668" dirty="0">
                <a:solidFill>
                  <a:srgbClr val="5E5E5E"/>
                </a:solidFill>
                <a:latin typeface="Arial"/>
                <a:cs typeface="Arial"/>
              </a:rPr>
              <a:t>indicate</a:t>
            </a:r>
            <a:r>
              <a:rPr sz="668" spc="84" dirty="0">
                <a:solidFill>
                  <a:srgbClr val="5E5E5E"/>
                </a:solidFill>
                <a:latin typeface="Arial"/>
                <a:cs typeface="Arial"/>
              </a:rPr>
              <a:t> </a:t>
            </a:r>
            <a:r>
              <a:rPr sz="668" dirty="0">
                <a:solidFill>
                  <a:srgbClr val="5E5E5E"/>
                </a:solidFill>
                <a:latin typeface="Arial"/>
                <a:cs typeface="Arial"/>
              </a:rPr>
              <a:t>added</a:t>
            </a:r>
            <a:r>
              <a:rPr sz="668" spc="84" dirty="0">
                <a:solidFill>
                  <a:srgbClr val="5E5E5E"/>
                </a:solidFill>
                <a:latin typeface="Arial"/>
                <a:cs typeface="Arial"/>
              </a:rPr>
              <a:t> </a:t>
            </a:r>
            <a:r>
              <a:rPr sz="668" spc="-7" dirty="0">
                <a:solidFill>
                  <a:srgbClr val="5E5E5E"/>
                </a:solidFill>
                <a:latin typeface="Arial"/>
                <a:cs typeface="Arial"/>
              </a:rPr>
              <a:t>costs.</a:t>
            </a:r>
            <a:endParaRPr sz="668">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06B8F76-246F-4348-9482-DE3A34EEC205}" type="slidenum">
              <a:rPr lang="en-US" smtClean="0"/>
              <a:pPr>
                <a:defRPr/>
              </a:pPr>
              <a:t>4</a:t>
            </a:fld>
            <a:endParaRPr lang="en-US" dirty="0"/>
          </a:p>
        </p:txBody>
      </p:sp>
      <p:sp>
        <p:nvSpPr>
          <p:cNvPr id="21" name="Text Box 1"/>
          <p:cNvSpPr txBox="1">
            <a:spLocks noChangeArrowheads="1"/>
          </p:cNvSpPr>
          <p:nvPr/>
        </p:nvSpPr>
        <p:spPr bwMode="auto">
          <a:xfrm>
            <a:off x="1025525" y="152400"/>
            <a:ext cx="7854950" cy="914400"/>
          </a:xfrm>
          <a:prstGeom prst="rect">
            <a:avLst/>
          </a:prstGeom>
          <a:noFill/>
          <a:ln w="9360">
            <a:solidFill>
              <a:srgbClr val="3C653C"/>
            </a:solidFill>
            <a:miter lim="800000"/>
            <a:headEnd/>
            <a:tailEnd/>
          </a:ln>
        </p:spPr>
        <p:txBody>
          <a:bodyPr anchor="b"/>
          <a:lstStyle/>
          <a:p>
            <a:pPr algn="ctr">
              <a:defRPr/>
            </a:pPr>
            <a:r>
              <a:rPr lang="en-US" sz="2800" b="1" dirty="0">
                <a:solidFill>
                  <a:srgbClr val="002060"/>
                </a:solidFill>
                <a:latin typeface="Century Gothic" panose="020B0502020202020204" pitchFamily="34" charset="0"/>
              </a:rPr>
              <a:t>Green Communities </a:t>
            </a:r>
          </a:p>
          <a:p>
            <a:pPr algn="ctr">
              <a:defRPr/>
            </a:pPr>
            <a:r>
              <a:rPr lang="en-US" sz="2800" b="1" dirty="0">
                <a:solidFill>
                  <a:srgbClr val="002060"/>
                </a:solidFill>
                <a:latin typeface="Century Gothic" panose="020B0502020202020204" pitchFamily="34" charset="0"/>
              </a:rPr>
              <a:t>Designation and Grant Program</a:t>
            </a:r>
          </a:p>
        </p:txBody>
      </p:sp>
      <p:sp>
        <p:nvSpPr>
          <p:cNvPr id="3" name="TextBox 2">
            <a:extLst>
              <a:ext uri="{FF2B5EF4-FFF2-40B4-BE49-F238E27FC236}">
                <a16:creationId xmlns:a16="http://schemas.microsoft.com/office/drawing/2014/main" id="{D9091FF1-FC18-4105-8ECD-C8C8D014050F}"/>
              </a:ext>
            </a:extLst>
          </p:cNvPr>
          <p:cNvSpPr txBox="1"/>
          <p:nvPr/>
        </p:nvSpPr>
        <p:spPr>
          <a:xfrm>
            <a:off x="1143000" y="1371600"/>
            <a:ext cx="7737475" cy="4339650"/>
          </a:xfrm>
          <a:prstGeom prst="rect">
            <a:avLst/>
          </a:prstGeom>
          <a:noFill/>
        </p:spPr>
        <p:txBody>
          <a:bodyPr wrap="square" rtlCol="0">
            <a:spAutoFit/>
          </a:bodyPr>
          <a:lstStyle/>
          <a:p>
            <a:pPr marL="342900" indent="-342900">
              <a:buFont typeface="Arial" panose="020B0604020202020204" pitchFamily="34" charset="0"/>
              <a:buChar char="•"/>
            </a:pPr>
            <a:r>
              <a:rPr lang="en-US" sz="1800" dirty="0"/>
              <a:t>Designation grant allocations based on a $125k base plus a population/per capita income formula; maximum $1M.</a:t>
            </a:r>
          </a:p>
          <a:p>
            <a:pPr marL="342900" indent="-342900">
              <a:buFont typeface="Arial" panose="020B0604020202020204" pitchFamily="34" charset="0"/>
              <a:buChar char="•"/>
            </a:pPr>
            <a:r>
              <a:rPr lang="en-US" sz="1800" dirty="0"/>
              <a:t>Competitive grants 100K-250k available annually for eligible Green Communities. </a:t>
            </a:r>
          </a:p>
          <a:p>
            <a:pPr marL="342900" indent="-342900">
              <a:buFont typeface="Arial" panose="020B0604020202020204" pitchFamily="34" charset="0"/>
              <a:buChar char="•"/>
            </a:pPr>
            <a:r>
              <a:rPr lang="en-US" sz="1800" dirty="0"/>
              <a:t>Multi year decarbonization grants up to 500k. </a:t>
            </a:r>
          </a:p>
          <a:p>
            <a:pPr marL="342900" indent="-342900">
              <a:buFont typeface="Arial" panose="020B0604020202020204" pitchFamily="34" charset="0"/>
              <a:buChar char="•"/>
            </a:pPr>
            <a:r>
              <a:rPr lang="en-US" sz="1800" dirty="0"/>
              <a:t>New Climate Leader Community Program will offer accelerator grants up to </a:t>
            </a:r>
          </a:p>
          <a:p>
            <a:r>
              <a:rPr lang="en-US" sz="1800" dirty="0"/>
              <a:t>       1 million dollars. Green Communities will need to meet additional criteria to                            be eligible for  these grants.  Additional 60 Million in funding reserved for Climate Leader Communities.</a:t>
            </a:r>
          </a:p>
          <a:p>
            <a:endParaRPr lang="en-US" sz="1800" dirty="0"/>
          </a:p>
          <a:p>
            <a:pPr algn="ctr"/>
            <a:r>
              <a:rPr lang="en-US" b="1" dirty="0"/>
              <a:t>Marion has received a 5 grants from Green Communities between 2018 and 2024 totaling $753,556.</a:t>
            </a:r>
          </a:p>
          <a:p>
            <a:pPr algn="ctr"/>
            <a:r>
              <a:rPr lang="en-US" b="1" dirty="0"/>
              <a:t> ($132,672 Designation, $620,884 Competitive</a:t>
            </a:r>
          </a:p>
          <a:p>
            <a:r>
              <a:rPr lang="en-US" dirty="0"/>
              <a:t>    </a:t>
            </a:r>
          </a:p>
        </p:txBody>
      </p:sp>
    </p:spTree>
    <p:extLst>
      <p:ext uri="{BB962C8B-B14F-4D97-AF65-F5344CB8AC3E}">
        <p14:creationId xmlns:p14="http://schemas.microsoft.com/office/powerpoint/2010/main" val="1671112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1768" cy="1711375"/>
            <a:chOff x="0" y="0"/>
            <a:chExt cx="13001625" cy="2433955"/>
          </a:xfrm>
        </p:grpSpPr>
        <p:pic>
          <p:nvPicPr>
            <p:cNvPr id="3" name="object 3"/>
            <p:cNvPicPr/>
            <p:nvPr/>
          </p:nvPicPr>
          <p:blipFill>
            <a:blip r:embed="rId2" cstate="print"/>
            <a:stretch>
              <a:fillRect/>
            </a:stretch>
          </p:blipFill>
          <p:spPr>
            <a:xfrm>
              <a:off x="0" y="0"/>
              <a:ext cx="13001625" cy="2433684"/>
            </a:xfrm>
            <a:prstGeom prst="rect">
              <a:avLst/>
            </a:prstGeom>
          </p:spPr>
        </p:pic>
        <p:sp>
          <p:nvSpPr>
            <p:cNvPr id="4" name="object 4"/>
            <p:cNvSpPr/>
            <p:nvPr/>
          </p:nvSpPr>
          <p:spPr>
            <a:xfrm>
              <a:off x="0" y="0"/>
              <a:ext cx="13001625" cy="2353310"/>
            </a:xfrm>
            <a:custGeom>
              <a:avLst/>
              <a:gdLst/>
              <a:ahLst/>
              <a:cxnLst/>
              <a:rect l="l" t="t" r="r" b="b"/>
              <a:pathLst>
                <a:path w="13001625" h="2353310">
                  <a:moveTo>
                    <a:pt x="13001625" y="0"/>
                  </a:moveTo>
                  <a:lnTo>
                    <a:pt x="0" y="0"/>
                  </a:lnTo>
                  <a:lnTo>
                    <a:pt x="0" y="2353309"/>
                  </a:lnTo>
                  <a:lnTo>
                    <a:pt x="13001625" y="2353309"/>
                  </a:lnTo>
                  <a:lnTo>
                    <a:pt x="13001625" y="0"/>
                  </a:lnTo>
                  <a:close/>
                </a:path>
              </a:pathLst>
            </a:custGeom>
            <a:solidFill>
              <a:srgbClr val="FFFFFF"/>
            </a:solidFill>
          </p:spPr>
          <p:txBody>
            <a:bodyPr wrap="square" lIns="0" tIns="0" rIns="0" bIns="0" rtlCol="0"/>
            <a:lstStyle/>
            <a:p>
              <a:endParaRPr sz="1687"/>
            </a:p>
          </p:txBody>
        </p:sp>
      </p:grpSp>
      <p:sp>
        <p:nvSpPr>
          <p:cNvPr id="5" name="object 5"/>
          <p:cNvSpPr txBox="1">
            <a:spLocks noGrp="1"/>
          </p:cNvSpPr>
          <p:nvPr>
            <p:ph type="title"/>
          </p:nvPr>
        </p:nvSpPr>
        <p:spPr>
          <a:xfrm>
            <a:off x="3180130" y="258917"/>
            <a:ext cx="5659070" cy="501910"/>
          </a:xfrm>
          <a:prstGeom prst="rect">
            <a:avLst/>
          </a:prstGeom>
        </p:spPr>
        <p:txBody>
          <a:bodyPr vert="horz" wrap="square" lIns="0" tIns="9376" rIns="0" bIns="0" numCol="1" rtlCol="0" anchor="b" anchorCtr="0" compatLnSpc="1">
            <a:prstTxWarp prst="textNoShape">
              <a:avLst/>
            </a:prstTxWarp>
            <a:spAutoFit/>
          </a:bodyPr>
          <a:lstStyle/>
          <a:p>
            <a:pPr marL="8929">
              <a:lnSpc>
                <a:spcPct val="100000"/>
              </a:lnSpc>
              <a:spcBef>
                <a:spcPts val="74"/>
              </a:spcBef>
            </a:pPr>
            <a:r>
              <a:rPr dirty="0"/>
              <a:t>Large</a:t>
            </a:r>
            <a:r>
              <a:rPr spc="-25" dirty="0"/>
              <a:t> </a:t>
            </a:r>
            <a:r>
              <a:rPr dirty="0"/>
              <a:t>Single</a:t>
            </a:r>
            <a:r>
              <a:rPr spc="-25" dirty="0"/>
              <a:t> </a:t>
            </a:r>
            <a:r>
              <a:rPr dirty="0"/>
              <a:t>Family</a:t>
            </a:r>
            <a:r>
              <a:rPr spc="-7" dirty="0"/>
              <a:t> </a:t>
            </a:r>
            <a:r>
              <a:rPr dirty="0"/>
              <a:t>-</a:t>
            </a:r>
            <a:r>
              <a:rPr spc="-18" dirty="0"/>
              <a:t> Gas</a:t>
            </a:r>
          </a:p>
        </p:txBody>
      </p:sp>
      <p:sp>
        <p:nvSpPr>
          <p:cNvPr id="6" name="object 6"/>
          <p:cNvSpPr txBox="1"/>
          <p:nvPr/>
        </p:nvSpPr>
        <p:spPr>
          <a:xfrm>
            <a:off x="3188792" y="200248"/>
            <a:ext cx="2933402" cy="211454"/>
          </a:xfrm>
          <a:prstGeom prst="rect">
            <a:avLst/>
          </a:prstGeom>
        </p:spPr>
        <p:txBody>
          <a:bodyPr vert="horz" wrap="square" lIns="0" tIns="11162" rIns="0" bIns="0" rtlCol="0">
            <a:spAutoFit/>
          </a:bodyPr>
          <a:lstStyle/>
          <a:p>
            <a:pPr marL="8929">
              <a:spcBef>
                <a:spcPts val="88"/>
              </a:spcBef>
              <a:tabLst>
                <a:tab pos="2410483" algn="l"/>
                <a:tab pos="2547996" algn="l"/>
              </a:tabLst>
            </a:pPr>
            <a:r>
              <a:rPr sz="1301" dirty="0">
                <a:latin typeface="Arial"/>
                <a:cs typeface="Arial"/>
              </a:rPr>
              <a:t>MA</a:t>
            </a:r>
            <a:r>
              <a:rPr sz="1301" spc="67" dirty="0">
                <a:latin typeface="Arial"/>
                <a:cs typeface="Arial"/>
              </a:rPr>
              <a:t> </a:t>
            </a:r>
            <a:r>
              <a:rPr sz="1301" dirty="0">
                <a:latin typeface="Arial"/>
                <a:cs typeface="Arial"/>
              </a:rPr>
              <a:t>10th</a:t>
            </a:r>
            <a:r>
              <a:rPr sz="1301" spc="63" dirty="0">
                <a:latin typeface="Arial"/>
                <a:cs typeface="Arial"/>
              </a:rPr>
              <a:t> </a:t>
            </a:r>
            <a:r>
              <a:rPr sz="1301" dirty="0">
                <a:latin typeface="Arial"/>
                <a:cs typeface="Arial"/>
              </a:rPr>
              <a:t>Edition</a:t>
            </a:r>
            <a:r>
              <a:rPr sz="1301" spc="56" dirty="0">
                <a:latin typeface="Arial"/>
                <a:cs typeface="Arial"/>
              </a:rPr>
              <a:t> </a:t>
            </a:r>
            <a:r>
              <a:rPr sz="1301" dirty="0">
                <a:latin typeface="Arial"/>
                <a:cs typeface="Arial"/>
              </a:rPr>
              <a:t>Building</a:t>
            </a:r>
            <a:r>
              <a:rPr sz="1301" spc="120" dirty="0">
                <a:latin typeface="Arial"/>
                <a:cs typeface="Arial"/>
              </a:rPr>
              <a:t> </a:t>
            </a:r>
            <a:r>
              <a:rPr sz="1301" spc="-14" dirty="0">
                <a:latin typeface="Arial"/>
                <a:cs typeface="Arial"/>
              </a:rPr>
              <a:t>Code</a:t>
            </a:r>
            <a:r>
              <a:rPr sz="1301" dirty="0">
                <a:latin typeface="Arial"/>
                <a:cs typeface="Arial"/>
              </a:rPr>
              <a:t>	</a:t>
            </a:r>
            <a:r>
              <a:rPr sz="1301" spc="-42" dirty="0">
                <a:solidFill>
                  <a:srgbClr val="D4D4D4"/>
                </a:solidFill>
                <a:latin typeface="Arial"/>
                <a:cs typeface="Arial"/>
              </a:rPr>
              <a:t>|</a:t>
            </a:r>
            <a:r>
              <a:rPr sz="1301" dirty="0">
                <a:solidFill>
                  <a:srgbClr val="D4D4D4"/>
                </a:solidFill>
                <a:latin typeface="Arial"/>
                <a:cs typeface="Arial"/>
              </a:rPr>
              <a:t>	</a:t>
            </a:r>
            <a:r>
              <a:rPr sz="1301" spc="-14" dirty="0">
                <a:latin typeface="Arial"/>
                <a:cs typeface="Arial"/>
              </a:rPr>
              <a:t>2025</a:t>
            </a:r>
            <a:endParaRPr sz="1301">
              <a:latin typeface="Arial"/>
              <a:cs typeface="Arial"/>
            </a:endParaRPr>
          </a:p>
        </p:txBody>
      </p:sp>
      <p:graphicFrame>
        <p:nvGraphicFramePr>
          <p:cNvPr id="7" name="object 7"/>
          <p:cNvGraphicFramePr>
            <a:graphicFrameLocks noGrp="1"/>
          </p:cNvGraphicFramePr>
          <p:nvPr/>
        </p:nvGraphicFramePr>
        <p:xfrm>
          <a:off x="500831" y="2013823"/>
          <a:ext cx="8101904" cy="3397303"/>
        </p:xfrm>
        <a:graphic>
          <a:graphicData uri="http://schemas.openxmlformats.org/drawingml/2006/table">
            <a:tbl>
              <a:tblPr firstRow="1" bandRow="1">
                <a:tableStyleId>{2D5ABB26-0587-4C30-8999-92F81FD0307C}</a:tableStyleId>
              </a:tblPr>
              <a:tblGrid>
                <a:gridCol w="1828800">
                  <a:extLst>
                    <a:ext uri="{9D8B030D-6E8A-4147-A177-3AD203B41FA5}">
                      <a16:colId xmlns:a16="http://schemas.microsoft.com/office/drawing/2014/main" val="20000"/>
                    </a:ext>
                  </a:extLst>
                </a:gridCol>
                <a:gridCol w="1779240">
                  <a:extLst>
                    <a:ext uri="{9D8B030D-6E8A-4147-A177-3AD203B41FA5}">
                      <a16:colId xmlns:a16="http://schemas.microsoft.com/office/drawing/2014/main" val="20001"/>
                    </a:ext>
                  </a:extLst>
                </a:gridCol>
                <a:gridCol w="2839194">
                  <a:extLst>
                    <a:ext uri="{9D8B030D-6E8A-4147-A177-3AD203B41FA5}">
                      <a16:colId xmlns:a16="http://schemas.microsoft.com/office/drawing/2014/main" val="20002"/>
                    </a:ext>
                  </a:extLst>
                </a:gridCol>
                <a:gridCol w="1654670">
                  <a:extLst>
                    <a:ext uri="{9D8B030D-6E8A-4147-A177-3AD203B41FA5}">
                      <a16:colId xmlns:a16="http://schemas.microsoft.com/office/drawing/2014/main" val="20003"/>
                    </a:ext>
                  </a:extLst>
                </a:gridCol>
              </a:tblGrid>
              <a:tr h="199579">
                <a:tc>
                  <a:txBody>
                    <a:bodyPr/>
                    <a:lstStyle/>
                    <a:p>
                      <a:pPr marL="3175" algn="ctr">
                        <a:lnSpc>
                          <a:spcPct val="100000"/>
                        </a:lnSpc>
                        <a:spcBef>
                          <a:spcPts val="430"/>
                        </a:spcBef>
                      </a:pPr>
                      <a:r>
                        <a:rPr sz="800" b="1" spc="-10" dirty="0">
                          <a:solidFill>
                            <a:srgbClr val="FFFFFF"/>
                          </a:solidFill>
                          <a:latin typeface="Arial"/>
                          <a:cs typeface="Arial"/>
                        </a:rPr>
                        <a:t>FEATURE</a:t>
                      </a:r>
                      <a:endParaRPr sz="800">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tc>
                  <a:txBody>
                    <a:bodyPr/>
                    <a:lstStyle/>
                    <a:p>
                      <a:pPr marL="7620" algn="ctr">
                        <a:lnSpc>
                          <a:spcPct val="100000"/>
                        </a:lnSpc>
                        <a:spcBef>
                          <a:spcPts val="430"/>
                        </a:spcBef>
                      </a:pPr>
                      <a:r>
                        <a:rPr sz="800" b="1" dirty="0">
                          <a:solidFill>
                            <a:srgbClr val="FFFFFF"/>
                          </a:solidFill>
                          <a:latin typeface="Arial"/>
                          <a:cs typeface="Arial"/>
                        </a:rPr>
                        <a:t>BASE</a:t>
                      </a:r>
                      <a:r>
                        <a:rPr sz="800" b="1" spc="-15" dirty="0">
                          <a:solidFill>
                            <a:srgbClr val="FFFFFF"/>
                          </a:solidFill>
                          <a:latin typeface="Arial"/>
                          <a:cs typeface="Arial"/>
                        </a:rPr>
                        <a:t> </a:t>
                      </a:r>
                      <a:r>
                        <a:rPr sz="800" b="1" spc="-10" dirty="0">
                          <a:solidFill>
                            <a:srgbClr val="FFFFFF"/>
                          </a:solidFill>
                          <a:latin typeface="Arial"/>
                          <a:cs typeface="Arial"/>
                        </a:rPr>
                        <a:t>CODE</a:t>
                      </a:r>
                      <a:r>
                        <a:rPr sz="800" b="1" spc="-15" baseline="24305" dirty="0">
                          <a:solidFill>
                            <a:srgbClr val="FFFFFF"/>
                          </a:solidFill>
                          <a:latin typeface="Arial"/>
                          <a:cs typeface="Arial"/>
                        </a:rPr>
                        <a:t>3</a:t>
                      </a:r>
                      <a:endParaRPr sz="800" baseline="24305">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29538A"/>
                    </a:solidFill>
                  </a:tcPr>
                </a:tc>
                <a:tc>
                  <a:txBody>
                    <a:bodyPr/>
                    <a:lstStyle/>
                    <a:p>
                      <a:pPr marL="12065" algn="ctr">
                        <a:lnSpc>
                          <a:spcPct val="100000"/>
                        </a:lnSpc>
                        <a:spcBef>
                          <a:spcPts val="430"/>
                        </a:spcBef>
                      </a:pPr>
                      <a:r>
                        <a:rPr sz="800" b="1" dirty="0">
                          <a:solidFill>
                            <a:srgbClr val="FFFFFF"/>
                          </a:solidFill>
                          <a:latin typeface="Arial"/>
                          <a:cs typeface="Arial"/>
                        </a:rPr>
                        <a:t>STRETCH</a:t>
                      </a:r>
                      <a:r>
                        <a:rPr sz="800" b="1" spc="-35" dirty="0">
                          <a:solidFill>
                            <a:srgbClr val="FFFFFF"/>
                          </a:solidFill>
                          <a:latin typeface="Arial"/>
                          <a:cs typeface="Arial"/>
                        </a:rPr>
                        <a:t> </a:t>
                      </a:r>
                      <a:r>
                        <a:rPr sz="800" b="1" spc="-20" dirty="0">
                          <a:solidFill>
                            <a:srgbClr val="FFFFFF"/>
                          </a:solidFill>
                          <a:latin typeface="Arial"/>
                          <a:cs typeface="Arial"/>
                        </a:rPr>
                        <a:t>CODE</a:t>
                      </a:r>
                      <a:r>
                        <a:rPr sz="800" b="1" spc="-30" baseline="24305" dirty="0">
                          <a:solidFill>
                            <a:srgbClr val="FFFFFF"/>
                          </a:solidFill>
                          <a:latin typeface="Arial"/>
                          <a:cs typeface="Arial"/>
                        </a:rPr>
                        <a:t>4</a:t>
                      </a:r>
                      <a:endParaRPr sz="800" baseline="24305">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4D825B"/>
                    </a:solidFill>
                  </a:tcPr>
                </a:tc>
                <a:tc>
                  <a:txBody>
                    <a:bodyPr/>
                    <a:lstStyle/>
                    <a:p>
                      <a:pPr marL="17145" algn="ctr">
                        <a:lnSpc>
                          <a:spcPct val="100000"/>
                        </a:lnSpc>
                        <a:spcBef>
                          <a:spcPts val="430"/>
                        </a:spcBef>
                      </a:pPr>
                      <a:r>
                        <a:rPr sz="800" b="1" dirty="0">
                          <a:solidFill>
                            <a:srgbClr val="FFFFFF"/>
                          </a:solidFill>
                          <a:latin typeface="Arial"/>
                          <a:cs typeface="Arial"/>
                        </a:rPr>
                        <a:t>COST</a:t>
                      </a:r>
                      <a:r>
                        <a:rPr sz="800" b="1" spc="-25" dirty="0">
                          <a:solidFill>
                            <a:srgbClr val="FFFFFF"/>
                          </a:solidFill>
                          <a:latin typeface="Arial"/>
                          <a:cs typeface="Arial"/>
                        </a:rPr>
                        <a:t> </a:t>
                      </a:r>
                      <a:r>
                        <a:rPr sz="800" b="1" spc="-10" dirty="0">
                          <a:solidFill>
                            <a:srgbClr val="FFFFFF"/>
                          </a:solidFill>
                          <a:latin typeface="Arial"/>
                          <a:cs typeface="Arial"/>
                        </a:rPr>
                        <a:t>DIFFERENTIAL</a:t>
                      </a:r>
                      <a:r>
                        <a:rPr sz="800" b="1" spc="-15" baseline="24305" dirty="0">
                          <a:solidFill>
                            <a:srgbClr val="FFFFFF"/>
                          </a:solidFill>
                          <a:latin typeface="Arial"/>
                          <a:cs typeface="Arial"/>
                        </a:rPr>
                        <a:t>1</a:t>
                      </a:r>
                      <a:endParaRPr sz="800" baseline="24305">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extLst>
                  <a:ext uri="{0D108BD9-81ED-4DB2-BD59-A6C34878D82A}">
                    <a16:rowId xmlns:a16="http://schemas.microsoft.com/office/drawing/2014/main" val="10000"/>
                  </a:ext>
                </a:extLst>
              </a:tr>
              <a:tr h="200025">
                <a:tc>
                  <a:txBody>
                    <a:bodyPr/>
                    <a:lstStyle/>
                    <a:p>
                      <a:pPr marL="50800">
                        <a:lnSpc>
                          <a:spcPct val="100000"/>
                        </a:lnSpc>
                        <a:spcBef>
                          <a:spcPts val="430"/>
                        </a:spcBef>
                      </a:pPr>
                      <a:r>
                        <a:rPr sz="800" dirty="0">
                          <a:solidFill>
                            <a:srgbClr val="151515"/>
                          </a:solidFill>
                          <a:latin typeface="Arial"/>
                          <a:cs typeface="Arial"/>
                        </a:rPr>
                        <a:t>HERS</a:t>
                      </a:r>
                      <a:r>
                        <a:rPr sz="800" spc="-15" dirty="0">
                          <a:solidFill>
                            <a:srgbClr val="151515"/>
                          </a:solidFill>
                          <a:latin typeface="Arial"/>
                          <a:cs typeface="Arial"/>
                        </a:rPr>
                        <a:t> </a:t>
                      </a:r>
                      <a:r>
                        <a:rPr sz="800" spc="-10" dirty="0">
                          <a:solidFill>
                            <a:srgbClr val="151515"/>
                          </a:solidFill>
                          <a:latin typeface="Arial"/>
                          <a:cs typeface="Arial"/>
                        </a:rPr>
                        <a:t>INDEX</a:t>
                      </a:r>
                      <a:endParaRPr sz="800">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10160" algn="ctr">
                        <a:lnSpc>
                          <a:spcPct val="100000"/>
                        </a:lnSpc>
                        <a:spcBef>
                          <a:spcPts val="430"/>
                        </a:spcBef>
                      </a:pPr>
                      <a:r>
                        <a:rPr sz="800" b="1" spc="-25" dirty="0">
                          <a:solidFill>
                            <a:srgbClr val="151515"/>
                          </a:solidFill>
                          <a:latin typeface="Arial"/>
                          <a:cs typeface="Arial"/>
                        </a:rPr>
                        <a:t>52</a:t>
                      </a:r>
                      <a:endParaRPr sz="800">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4604" algn="ctr">
                        <a:lnSpc>
                          <a:spcPct val="100000"/>
                        </a:lnSpc>
                        <a:spcBef>
                          <a:spcPts val="430"/>
                        </a:spcBef>
                      </a:pPr>
                      <a:r>
                        <a:rPr sz="800" b="1" spc="-25" dirty="0">
                          <a:solidFill>
                            <a:srgbClr val="151515"/>
                          </a:solidFill>
                          <a:latin typeface="Arial"/>
                          <a:cs typeface="Arial"/>
                        </a:rPr>
                        <a:t>42</a:t>
                      </a:r>
                      <a:endParaRPr sz="800">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050" algn="ctr">
                        <a:lnSpc>
                          <a:spcPct val="100000"/>
                        </a:lnSpc>
                        <a:spcBef>
                          <a:spcPts val="430"/>
                        </a:spcBef>
                      </a:pPr>
                      <a:r>
                        <a:rPr sz="800" spc="-25" dirty="0">
                          <a:solidFill>
                            <a:srgbClr val="151515"/>
                          </a:solidFill>
                          <a:latin typeface="Arial"/>
                          <a:cs typeface="Arial"/>
                        </a:rPr>
                        <a:t>$0</a:t>
                      </a:r>
                      <a:endParaRPr sz="800">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1"/>
                  </a:ext>
                </a:extLst>
              </a:tr>
              <a:tr h="200471">
                <a:tc>
                  <a:txBody>
                    <a:bodyPr/>
                    <a:lstStyle/>
                    <a:p>
                      <a:pPr marL="50800">
                        <a:lnSpc>
                          <a:spcPct val="100000"/>
                        </a:lnSpc>
                        <a:spcBef>
                          <a:spcPts val="440"/>
                        </a:spcBef>
                      </a:pPr>
                      <a:r>
                        <a:rPr sz="800" dirty="0">
                          <a:solidFill>
                            <a:srgbClr val="151515"/>
                          </a:solidFill>
                          <a:latin typeface="Arial"/>
                          <a:cs typeface="Arial"/>
                        </a:rPr>
                        <a:t>Windows</a:t>
                      </a:r>
                      <a:r>
                        <a:rPr sz="800" spc="-50" dirty="0">
                          <a:solidFill>
                            <a:srgbClr val="151515"/>
                          </a:solidFill>
                          <a:latin typeface="Arial"/>
                          <a:cs typeface="Arial"/>
                        </a:rPr>
                        <a:t> </a:t>
                      </a:r>
                      <a:r>
                        <a:rPr sz="800" dirty="0">
                          <a:solidFill>
                            <a:srgbClr val="151515"/>
                          </a:solidFill>
                          <a:latin typeface="Arial"/>
                          <a:cs typeface="Arial"/>
                        </a:rPr>
                        <a:t>(U-</a:t>
                      </a:r>
                      <a:r>
                        <a:rPr sz="800" spc="-10" dirty="0">
                          <a:solidFill>
                            <a:srgbClr val="151515"/>
                          </a:solidFill>
                          <a:latin typeface="Arial"/>
                          <a:cs typeface="Arial"/>
                        </a:rPr>
                        <a:t>Value/SHGC)</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8255" algn="ctr">
                        <a:lnSpc>
                          <a:spcPct val="100000"/>
                        </a:lnSpc>
                        <a:spcBef>
                          <a:spcPts val="440"/>
                        </a:spcBef>
                      </a:pPr>
                      <a:r>
                        <a:rPr sz="800" b="1" spc="-10" dirty="0">
                          <a:solidFill>
                            <a:srgbClr val="151515"/>
                          </a:solidFill>
                          <a:latin typeface="Arial"/>
                          <a:cs typeface="Arial"/>
                        </a:rPr>
                        <a:t>U-</a:t>
                      </a:r>
                      <a:r>
                        <a:rPr sz="800" b="1" dirty="0">
                          <a:solidFill>
                            <a:srgbClr val="151515"/>
                          </a:solidFill>
                          <a:latin typeface="Arial"/>
                          <a:cs typeface="Arial"/>
                        </a:rPr>
                        <a:t>0.25,</a:t>
                      </a:r>
                      <a:r>
                        <a:rPr sz="800" b="1" spc="-20" dirty="0">
                          <a:solidFill>
                            <a:srgbClr val="151515"/>
                          </a:solidFill>
                          <a:latin typeface="Arial"/>
                          <a:cs typeface="Arial"/>
                        </a:rPr>
                        <a:t> </a:t>
                      </a:r>
                      <a:r>
                        <a:rPr sz="800" b="1" dirty="0">
                          <a:solidFill>
                            <a:srgbClr val="151515"/>
                          </a:solidFill>
                          <a:latin typeface="Arial"/>
                          <a:cs typeface="Arial"/>
                        </a:rPr>
                        <a:t>0.29</a:t>
                      </a:r>
                      <a:r>
                        <a:rPr sz="800" b="1" spc="-50" dirty="0">
                          <a:solidFill>
                            <a:srgbClr val="151515"/>
                          </a:solidFill>
                          <a:latin typeface="Arial"/>
                          <a:cs typeface="Arial"/>
                        </a:rPr>
                        <a:t> </a:t>
                      </a:r>
                      <a:r>
                        <a:rPr sz="800" b="1" spc="-20" dirty="0">
                          <a:solidFill>
                            <a:srgbClr val="151515"/>
                          </a:solidFill>
                          <a:latin typeface="Arial"/>
                          <a:cs typeface="Arial"/>
                        </a:rPr>
                        <a:t>SHGC</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8890" algn="ctr">
                        <a:lnSpc>
                          <a:spcPct val="100000"/>
                        </a:lnSpc>
                        <a:spcBef>
                          <a:spcPts val="440"/>
                        </a:spcBef>
                      </a:pPr>
                      <a:r>
                        <a:rPr sz="800" b="1" spc="-10" dirty="0">
                          <a:solidFill>
                            <a:srgbClr val="151515"/>
                          </a:solidFill>
                          <a:latin typeface="Arial"/>
                          <a:cs typeface="Arial"/>
                        </a:rPr>
                        <a:t>U-</a:t>
                      </a:r>
                      <a:r>
                        <a:rPr sz="800" b="1" dirty="0">
                          <a:solidFill>
                            <a:srgbClr val="151515"/>
                          </a:solidFill>
                          <a:latin typeface="Arial"/>
                          <a:cs typeface="Arial"/>
                        </a:rPr>
                        <a:t>0.18,</a:t>
                      </a:r>
                      <a:r>
                        <a:rPr sz="800" b="1" spc="-25" dirty="0">
                          <a:solidFill>
                            <a:srgbClr val="151515"/>
                          </a:solidFill>
                          <a:latin typeface="Arial"/>
                          <a:cs typeface="Arial"/>
                        </a:rPr>
                        <a:t> </a:t>
                      </a:r>
                      <a:r>
                        <a:rPr sz="800" b="1" dirty="0">
                          <a:solidFill>
                            <a:srgbClr val="151515"/>
                          </a:solidFill>
                          <a:latin typeface="Arial"/>
                          <a:cs typeface="Arial"/>
                        </a:rPr>
                        <a:t>0.29</a:t>
                      </a:r>
                      <a:r>
                        <a:rPr sz="800" b="1" spc="-55" dirty="0">
                          <a:solidFill>
                            <a:srgbClr val="151515"/>
                          </a:solidFill>
                          <a:latin typeface="Arial"/>
                          <a:cs typeface="Arial"/>
                        </a:rPr>
                        <a:t> </a:t>
                      </a:r>
                      <a:r>
                        <a:rPr sz="800" b="1" spc="-20" dirty="0">
                          <a:solidFill>
                            <a:srgbClr val="151515"/>
                          </a:solidFill>
                          <a:latin typeface="Arial"/>
                          <a:cs typeface="Arial"/>
                        </a:rPr>
                        <a:t>SHGC</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050" algn="ctr">
                        <a:lnSpc>
                          <a:spcPct val="100000"/>
                        </a:lnSpc>
                        <a:spcBef>
                          <a:spcPts val="440"/>
                        </a:spcBef>
                      </a:pPr>
                      <a:r>
                        <a:rPr sz="800" b="1" spc="-10" dirty="0">
                          <a:solidFill>
                            <a:srgbClr val="151515"/>
                          </a:solidFill>
                          <a:latin typeface="Arial"/>
                          <a:cs typeface="Arial"/>
                        </a:rPr>
                        <a:t>$4,951</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2"/>
                  </a:ext>
                </a:extLst>
              </a:tr>
              <a:tr h="199579">
                <a:tc>
                  <a:txBody>
                    <a:bodyPr/>
                    <a:lstStyle/>
                    <a:p>
                      <a:pPr marL="50800">
                        <a:lnSpc>
                          <a:spcPct val="100000"/>
                        </a:lnSpc>
                        <a:spcBef>
                          <a:spcPts val="434"/>
                        </a:spcBef>
                      </a:pPr>
                      <a:r>
                        <a:rPr sz="800" spc="-25" dirty="0">
                          <a:solidFill>
                            <a:srgbClr val="151515"/>
                          </a:solidFill>
                          <a:latin typeface="Arial"/>
                          <a:cs typeface="Arial"/>
                        </a:rPr>
                        <a:t>DHW</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algn="ctr">
                        <a:lnSpc>
                          <a:spcPct val="100000"/>
                        </a:lnSpc>
                        <a:spcBef>
                          <a:spcPts val="434"/>
                        </a:spcBef>
                      </a:pPr>
                      <a:r>
                        <a:rPr sz="800" dirty="0">
                          <a:solidFill>
                            <a:srgbClr val="151515"/>
                          </a:solidFill>
                          <a:latin typeface="Arial"/>
                          <a:cs typeface="Arial"/>
                        </a:rPr>
                        <a:t>Gas</a:t>
                      </a:r>
                      <a:r>
                        <a:rPr sz="800" spc="15" dirty="0">
                          <a:solidFill>
                            <a:srgbClr val="151515"/>
                          </a:solidFill>
                          <a:latin typeface="Arial"/>
                          <a:cs typeface="Arial"/>
                        </a:rPr>
                        <a:t> </a:t>
                      </a:r>
                      <a:r>
                        <a:rPr sz="800" spc="-10" dirty="0">
                          <a:solidFill>
                            <a:srgbClr val="151515"/>
                          </a:solidFill>
                          <a:latin typeface="Arial"/>
                          <a:cs typeface="Arial"/>
                        </a:rPr>
                        <a:t>Tankless</a:t>
                      </a:r>
                      <a:r>
                        <a:rPr sz="800" spc="-60" dirty="0">
                          <a:solidFill>
                            <a:srgbClr val="151515"/>
                          </a:solidFill>
                          <a:latin typeface="Arial"/>
                          <a:cs typeface="Arial"/>
                        </a:rPr>
                        <a:t> </a:t>
                      </a:r>
                      <a:r>
                        <a:rPr sz="800" dirty="0">
                          <a:solidFill>
                            <a:srgbClr val="151515"/>
                          </a:solidFill>
                          <a:latin typeface="Arial"/>
                          <a:cs typeface="Arial"/>
                        </a:rPr>
                        <a:t>0.94</a:t>
                      </a:r>
                      <a:r>
                        <a:rPr sz="800" spc="25" dirty="0">
                          <a:solidFill>
                            <a:srgbClr val="151515"/>
                          </a:solidFill>
                          <a:latin typeface="Arial"/>
                          <a:cs typeface="Arial"/>
                        </a:rPr>
                        <a:t> </a:t>
                      </a:r>
                      <a:r>
                        <a:rPr sz="800" spc="-25" dirty="0">
                          <a:solidFill>
                            <a:srgbClr val="151515"/>
                          </a:solidFill>
                          <a:latin typeface="Arial"/>
                          <a:cs typeface="Arial"/>
                        </a:rPr>
                        <a:t>EF</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5715" algn="ctr">
                        <a:lnSpc>
                          <a:spcPct val="100000"/>
                        </a:lnSpc>
                        <a:spcBef>
                          <a:spcPts val="434"/>
                        </a:spcBef>
                      </a:pPr>
                      <a:r>
                        <a:rPr sz="800" dirty="0">
                          <a:solidFill>
                            <a:srgbClr val="151515"/>
                          </a:solidFill>
                          <a:latin typeface="Arial"/>
                          <a:cs typeface="Arial"/>
                        </a:rPr>
                        <a:t>Gas</a:t>
                      </a:r>
                      <a:r>
                        <a:rPr sz="800" spc="-10" dirty="0">
                          <a:solidFill>
                            <a:srgbClr val="151515"/>
                          </a:solidFill>
                          <a:latin typeface="Arial"/>
                          <a:cs typeface="Arial"/>
                        </a:rPr>
                        <a:t> </a:t>
                      </a:r>
                      <a:r>
                        <a:rPr sz="800" dirty="0">
                          <a:solidFill>
                            <a:srgbClr val="151515"/>
                          </a:solidFill>
                          <a:latin typeface="Arial"/>
                          <a:cs typeface="Arial"/>
                        </a:rPr>
                        <a:t>Tankless</a:t>
                      </a:r>
                      <a:r>
                        <a:rPr sz="800" spc="-75" dirty="0">
                          <a:solidFill>
                            <a:srgbClr val="151515"/>
                          </a:solidFill>
                          <a:latin typeface="Arial"/>
                          <a:cs typeface="Arial"/>
                        </a:rPr>
                        <a:t> </a:t>
                      </a:r>
                      <a:r>
                        <a:rPr sz="800" dirty="0">
                          <a:solidFill>
                            <a:srgbClr val="151515"/>
                          </a:solidFill>
                          <a:latin typeface="Arial"/>
                          <a:cs typeface="Arial"/>
                        </a:rPr>
                        <a:t>0.94</a:t>
                      </a:r>
                      <a:r>
                        <a:rPr sz="800" spc="-5" dirty="0">
                          <a:solidFill>
                            <a:srgbClr val="151515"/>
                          </a:solidFill>
                          <a:latin typeface="Arial"/>
                          <a:cs typeface="Arial"/>
                        </a:rPr>
                        <a:t> </a:t>
                      </a:r>
                      <a:r>
                        <a:rPr sz="800" spc="-25" dirty="0">
                          <a:solidFill>
                            <a:srgbClr val="151515"/>
                          </a:solidFill>
                          <a:latin typeface="Arial"/>
                          <a:cs typeface="Arial"/>
                        </a:rPr>
                        <a:t>EF</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050" algn="ctr">
                        <a:lnSpc>
                          <a:spcPct val="100000"/>
                        </a:lnSpc>
                        <a:spcBef>
                          <a:spcPts val="434"/>
                        </a:spcBef>
                      </a:pPr>
                      <a:r>
                        <a:rPr sz="800" spc="-25" dirty="0">
                          <a:solidFill>
                            <a:srgbClr val="151515"/>
                          </a:solidFill>
                          <a:latin typeface="Arial"/>
                          <a:cs typeface="Arial"/>
                        </a:rPr>
                        <a:t>$0</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3"/>
                  </a:ext>
                </a:extLst>
              </a:tr>
              <a:tr h="200025">
                <a:tc>
                  <a:txBody>
                    <a:bodyPr/>
                    <a:lstStyle/>
                    <a:p>
                      <a:pPr marL="50800">
                        <a:lnSpc>
                          <a:spcPct val="100000"/>
                        </a:lnSpc>
                        <a:spcBef>
                          <a:spcPts val="440"/>
                        </a:spcBef>
                      </a:pPr>
                      <a:r>
                        <a:rPr sz="800" spc="-10" dirty="0">
                          <a:solidFill>
                            <a:srgbClr val="151515"/>
                          </a:solidFill>
                          <a:latin typeface="Arial"/>
                          <a:cs typeface="Arial"/>
                        </a:rPr>
                        <a:t>Heating</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8890" algn="ctr">
                        <a:lnSpc>
                          <a:spcPct val="100000"/>
                        </a:lnSpc>
                        <a:spcBef>
                          <a:spcPts val="440"/>
                        </a:spcBef>
                      </a:pPr>
                      <a:r>
                        <a:rPr sz="800" dirty="0">
                          <a:solidFill>
                            <a:srgbClr val="151515"/>
                          </a:solidFill>
                          <a:latin typeface="Arial"/>
                          <a:cs typeface="Arial"/>
                        </a:rPr>
                        <a:t>Gas,</a:t>
                      </a:r>
                      <a:r>
                        <a:rPr sz="800" spc="-15" dirty="0">
                          <a:solidFill>
                            <a:srgbClr val="151515"/>
                          </a:solidFill>
                          <a:latin typeface="Arial"/>
                          <a:cs typeface="Arial"/>
                        </a:rPr>
                        <a:t> </a:t>
                      </a:r>
                      <a:r>
                        <a:rPr sz="800" dirty="0">
                          <a:solidFill>
                            <a:srgbClr val="151515"/>
                          </a:solidFill>
                          <a:latin typeface="Arial"/>
                          <a:cs typeface="Arial"/>
                        </a:rPr>
                        <a:t>98% </a:t>
                      </a:r>
                      <a:r>
                        <a:rPr sz="800" spc="-20" dirty="0">
                          <a:solidFill>
                            <a:srgbClr val="151515"/>
                          </a:solidFill>
                          <a:latin typeface="Arial"/>
                          <a:cs typeface="Arial"/>
                        </a:rPr>
                        <a:t>AFUE</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3335" algn="ctr">
                        <a:lnSpc>
                          <a:spcPct val="100000"/>
                        </a:lnSpc>
                        <a:spcBef>
                          <a:spcPts val="440"/>
                        </a:spcBef>
                      </a:pPr>
                      <a:r>
                        <a:rPr sz="800" dirty="0">
                          <a:solidFill>
                            <a:srgbClr val="151515"/>
                          </a:solidFill>
                          <a:latin typeface="Arial"/>
                          <a:cs typeface="Arial"/>
                        </a:rPr>
                        <a:t>Gas,</a:t>
                      </a:r>
                      <a:r>
                        <a:rPr sz="800" spc="-15" dirty="0">
                          <a:solidFill>
                            <a:srgbClr val="151515"/>
                          </a:solidFill>
                          <a:latin typeface="Arial"/>
                          <a:cs typeface="Arial"/>
                        </a:rPr>
                        <a:t> </a:t>
                      </a:r>
                      <a:r>
                        <a:rPr sz="800" dirty="0">
                          <a:solidFill>
                            <a:srgbClr val="151515"/>
                          </a:solidFill>
                          <a:latin typeface="Arial"/>
                          <a:cs typeface="Arial"/>
                        </a:rPr>
                        <a:t>98% </a:t>
                      </a:r>
                      <a:r>
                        <a:rPr sz="800" spc="-20" dirty="0">
                          <a:solidFill>
                            <a:srgbClr val="151515"/>
                          </a:solidFill>
                          <a:latin typeface="Arial"/>
                          <a:cs typeface="Arial"/>
                        </a:rPr>
                        <a:t>AFUE</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6510" algn="ctr">
                        <a:lnSpc>
                          <a:spcPct val="100000"/>
                        </a:lnSpc>
                        <a:spcBef>
                          <a:spcPts val="440"/>
                        </a:spcBef>
                      </a:pPr>
                      <a:r>
                        <a:rPr sz="800" spc="-25" dirty="0">
                          <a:solidFill>
                            <a:srgbClr val="151515"/>
                          </a:solidFill>
                          <a:latin typeface="Arial"/>
                          <a:cs typeface="Arial"/>
                        </a:rPr>
                        <a:t>$0</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4"/>
                  </a:ext>
                </a:extLst>
              </a:tr>
              <a:tr h="199579">
                <a:tc>
                  <a:txBody>
                    <a:bodyPr/>
                    <a:lstStyle/>
                    <a:p>
                      <a:pPr marL="50800">
                        <a:lnSpc>
                          <a:spcPct val="100000"/>
                        </a:lnSpc>
                        <a:spcBef>
                          <a:spcPts val="445"/>
                        </a:spcBef>
                      </a:pPr>
                      <a:r>
                        <a:rPr sz="800" spc="-10" dirty="0">
                          <a:solidFill>
                            <a:srgbClr val="151515"/>
                          </a:solidFill>
                          <a:latin typeface="Arial"/>
                          <a:cs typeface="Arial"/>
                        </a:rPr>
                        <a:t>Cooling</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4445" algn="ctr">
                        <a:lnSpc>
                          <a:spcPct val="100000"/>
                        </a:lnSpc>
                        <a:spcBef>
                          <a:spcPts val="445"/>
                        </a:spcBef>
                      </a:pPr>
                      <a:r>
                        <a:rPr sz="800" b="1" dirty="0">
                          <a:solidFill>
                            <a:srgbClr val="151515"/>
                          </a:solidFill>
                          <a:latin typeface="Arial"/>
                          <a:cs typeface="Arial"/>
                        </a:rPr>
                        <a:t>SEER</a:t>
                      </a:r>
                      <a:r>
                        <a:rPr sz="800" b="1" spc="-30" dirty="0">
                          <a:solidFill>
                            <a:srgbClr val="151515"/>
                          </a:solidFill>
                          <a:latin typeface="Arial"/>
                          <a:cs typeface="Arial"/>
                        </a:rPr>
                        <a:t> </a:t>
                      </a:r>
                      <a:r>
                        <a:rPr sz="800" b="1" spc="-20" dirty="0">
                          <a:solidFill>
                            <a:srgbClr val="151515"/>
                          </a:solidFill>
                          <a:latin typeface="Arial"/>
                          <a:cs typeface="Arial"/>
                        </a:rPr>
                        <a:t>14.2</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4604" algn="ctr">
                        <a:lnSpc>
                          <a:spcPct val="100000"/>
                        </a:lnSpc>
                        <a:spcBef>
                          <a:spcPts val="445"/>
                        </a:spcBef>
                      </a:pPr>
                      <a:r>
                        <a:rPr sz="800" b="1" dirty="0">
                          <a:solidFill>
                            <a:srgbClr val="151515"/>
                          </a:solidFill>
                          <a:latin typeface="Arial"/>
                          <a:cs typeface="Arial"/>
                        </a:rPr>
                        <a:t>SEER</a:t>
                      </a:r>
                      <a:r>
                        <a:rPr sz="800" b="1" spc="5" dirty="0">
                          <a:solidFill>
                            <a:srgbClr val="151515"/>
                          </a:solidFill>
                          <a:latin typeface="Arial"/>
                          <a:cs typeface="Arial"/>
                        </a:rPr>
                        <a:t> </a:t>
                      </a:r>
                      <a:r>
                        <a:rPr sz="800" b="1" spc="-25" dirty="0">
                          <a:solidFill>
                            <a:srgbClr val="151515"/>
                          </a:solidFill>
                          <a:latin typeface="Arial"/>
                          <a:cs typeface="Arial"/>
                        </a:rPr>
                        <a:t>16</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2065" algn="ctr">
                        <a:lnSpc>
                          <a:spcPct val="100000"/>
                        </a:lnSpc>
                        <a:spcBef>
                          <a:spcPts val="445"/>
                        </a:spcBef>
                      </a:pPr>
                      <a:r>
                        <a:rPr sz="800" b="1" spc="-20" dirty="0">
                          <a:solidFill>
                            <a:srgbClr val="151515"/>
                          </a:solidFill>
                          <a:latin typeface="Arial"/>
                          <a:cs typeface="Arial"/>
                        </a:rPr>
                        <a:t>$553</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5"/>
                  </a:ext>
                </a:extLst>
              </a:tr>
              <a:tr h="199579">
                <a:tc>
                  <a:txBody>
                    <a:bodyPr/>
                    <a:lstStyle/>
                    <a:p>
                      <a:pPr marL="50800">
                        <a:lnSpc>
                          <a:spcPct val="100000"/>
                        </a:lnSpc>
                        <a:spcBef>
                          <a:spcPts val="445"/>
                        </a:spcBef>
                      </a:pPr>
                      <a:r>
                        <a:rPr sz="800" dirty="0">
                          <a:solidFill>
                            <a:srgbClr val="151515"/>
                          </a:solidFill>
                          <a:latin typeface="Arial"/>
                          <a:cs typeface="Arial"/>
                        </a:rPr>
                        <a:t>Duct</a:t>
                      </a:r>
                      <a:r>
                        <a:rPr sz="800" spc="-45" dirty="0">
                          <a:solidFill>
                            <a:srgbClr val="151515"/>
                          </a:solidFill>
                          <a:latin typeface="Arial"/>
                          <a:cs typeface="Arial"/>
                        </a:rPr>
                        <a:t> </a:t>
                      </a:r>
                      <a:r>
                        <a:rPr sz="800" dirty="0">
                          <a:solidFill>
                            <a:srgbClr val="151515"/>
                          </a:solidFill>
                          <a:latin typeface="Arial"/>
                          <a:cs typeface="Arial"/>
                        </a:rPr>
                        <a:t>Leakage</a:t>
                      </a:r>
                      <a:r>
                        <a:rPr sz="800" spc="-5" dirty="0">
                          <a:solidFill>
                            <a:srgbClr val="151515"/>
                          </a:solidFill>
                          <a:latin typeface="Arial"/>
                          <a:cs typeface="Arial"/>
                        </a:rPr>
                        <a:t> </a:t>
                      </a:r>
                      <a:r>
                        <a:rPr sz="800" dirty="0">
                          <a:solidFill>
                            <a:srgbClr val="151515"/>
                          </a:solidFill>
                          <a:latin typeface="Arial"/>
                          <a:cs typeface="Arial"/>
                        </a:rPr>
                        <a:t>to</a:t>
                      </a:r>
                      <a:r>
                        <a:rPr sz="800" spc="-20" dirty="0">
                          <a:solidFill>
                            <a:srgbClr val="151515"/>
                          </a:solidFill>
                          <a:latin typeface="Arial"/>
                          <a:cs typeface="Arial"/>
                        </a:rPr>
                        <a:t> </a:t>
                      </a:r>
                      <a:r>
                        <a:rPr sz="800" spc="-10" dirty="0">
                          <a:solidFill>
                            <a:srgbClr val="151515"/>
                          </a:solidFill>
                          <a:latin typeface="Arial"/>
                          <a:cs typeface="Arial"/>
                        </a:rPr>
                        <a:t>Outside</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6985" algn="ctr">
                        <a:lnSpc>
                          <a:spcPct val="100000"/>
                        </a:lnSpc>
                        <a:spcBef>
                          <a:spcPts val="445"/>
                        </a:spcBef>
                      </a:pPr>
                      <a:r>
                        <a:rPr sz="800" b="1" dirty="0">
                          <a:solidFill>
                            <a:srgbClr val="151515"/>
                          </a:solidFill>
                          <a:latin typeface="Arial"/>
                          <a:cs typeface="Arial"/>
                        </a:rPr>
                        <a:t>2</a:t>
                      </a:r>
                      <a:r>
                        <a:rPr sz="800" b="1" spc="-30" dirty="0">
                          <a:solidFill>
                            <a:srgbClr val="151515"/>
                          </a:solidFill>
                          <a:latin typeface="Arial"/>
                          <a:cs typeface="Arial"/>
                        </a:rPr>
                        <a:t> </a:t>
                      </a:r>
                      <a:r>
                        <a:rPr sz="800" b="1" dirty="0">
                          <a:solidFill>
                            <a:srgbClr val="151515"/>
                          </a:solidFill>
                          <a:latin typeface="Arial"/>
                          <a:cs typeface="Arial"/>
                        </a:rPr>
                        <a:t>CFM25</a:t>
                      </a:r>
                      <a:r>
                        <a:rPr sz="800" b="1" spc="-30" dirty="0">
                          <a:solidFill>
                            <a:srgbClr val="151515"/>
                          </a:solidFill>
                          <a:latin typeface="Arial"/>
                          <a:cs typeface="Arial"/>
                        </a:rPr>
                        <a:t> </a:t>
                      </a:r>
                      <a:r>
                        <a:rPr sz="800" b="1" dirty="0">
                          <a:solidFill>
                            <a:srgbClr val="151515"/>
                          </a:solidFill>
                          <a:latin typeface="Arial"/>
                          <a:cs typeface="Arial"/>
                        </a:rPr>
                        <a:t>per</a:t>
                      </a:r>
                      <a:r>
                        <a:rPr sz="800" b="1" spc="-55" dirty="0">
                          <a:solidFill>
                            <a:srgbClr val="151515"/>
                          </a:solidFill>
                          <a:latin typeface="Arial"/>
                          <a:cs typeface="Arial"/>
                        </a:rPr>
                        <a:t> </a:t>
                      </a:r>
                      <a:r>
                        <a:rPr sz="800" b="1" dirty="0">
                          <a:solidFill>
                            <a:srgbClr val="151515"/>
                          </a:solidFill>
                          <a:latin typeface="Arial"/>
                          <a:cs typeface="Arial"/>
                        </a:rPr>
                        <a:t>100ft2,</a:t>
                      </a:r>
                      <a:r>
                        <a:rPr sz="800" b="1" spc="10" dirty="0">
                          <a:solidFill>
                            <a:srgbClr val="151515"/>
                          </a:solidFill>
                          <a:latin typeface="Arial"/>
                          <a:cs typeface="Arial"/>
                        </a:rPr>
                        <a:t> </a:t>
                      </a:r>
                      <a:r>
                        <a:rPr sz="800" b="1" dirty="0">
                          <a:solidFill>
                            <a:srgbClr val="151515"/>
                          </a:solidFill>
                          <a:latin typeface="Arial"/>
                          <a:cs typeface="Arial"/>
                        </a:rPr>
                        <a:t>R-</a:t>
                      </a:r>
                      <a:r>
                        <a:rPr sz="800" b="1" spc="-50" dirty="0">
                          <a:solidFill>
                            <a:srgbClr val="151515"/>
                          </a:solidFill>
                          <a:latin typeface="Arial"/>
                          <a:cs typeface="Arial"/>
                        </a:rPr>
                        <a:t>6</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8890" algn="ctr">
                        <a:lnSpc>
                          <a:spcPct val="100000"/>
                        </a:lnSpc>
                        <a:spcBef>
                          <a:spcPts val="445"/>
                        </a:spcBef>
                      </a:pPr>
                      <a:r>
                        <a:rPr sz="800" b="1" dirty="0">
                          <a:solidFill>
                            <a:srgbClr val="151515"/>
                          </a:solidFill>
                          <a:latin typeface="Arial"/>
                          <a:cs typeface="Arial"/>
                        </a:rPr>
                        <a:t>In</a:t>
                      </a:r>
                      <a:r>
                        <a:rPr sz="800" b="1" spc="-5" dirty="0">
                          <a:solidFill>
                            <a:srgbClr val="151515"/>
                          </a:solidFill>
                          <a:latin typeface="Arial"/>
                          <a:cs typeface="Arial"/>
                        </a:rPr>
                        <a:t> </a:t>
                      </a:r>
                      <a:r>
                        <a:rPr sz="800" b="1" dirty="0">
                          <a:solidFill>
                            <a:srgbClr val="151515"/>
                          </a:solidFill>
                          <a:latin typeface="Arial"/>
                          <a:cs typeface="Arial"/>
                        </a:rPr>
                        <a:t>Conditioned</a:t>
                      </a:r>
                      <a:r>
                        <a:rPr sz="800" b="1" spc="-65" dirty="0">
                          <a:solidFill>
                            <a:srgbClr val="151515"/>
                          </a:solidFill>
                          <a:latin typeface="Arial"/>
                          <a:cs typeface="Arial"/>
                        </a:rPr>
                        <a:t> </a:t>
                      </a:r>
                      <a:r>
                        <a:rPr sz="800" b="1" spc="-10" dirty="0">
                          <a:solidFill>
                            <a:srgbClr val="151515"/>
                          </a:solidFill>
                          <a:latin typeface="Arial"/>
                          <a:cs typeface="Arial"/>
                        </a:rPr>
                        <a:t>Space*</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2065" algn="ctr">
                        <a:lnSpc>
                          <a:spcPct val="100000"/>
                        </a:lnSpc>
                        <a:spcBef>
                          <a:spcPts val="445"/>
                        </a:spcBef>
                      </a:pPr>
                      <a:r>
                        <a:rPr sz="800" spc="-10" dirty="0">
                          <a:solidFill>
                            <a:srgbClr val="151515"/>
                          </a:solidFill>
                          <a:latin typeface="Arial"/>
                          <a:cs typeface="Arial"/>
                        </a:rPr>
                        <a:t>-</a:t>
                      </a:r>
                      <a:r>
                        <a:rPr sz="800" spc="-20" dirty="0">
                          <a:solidFill>
                            <a:srgbClr val="151515"/>
                          </a:solidFill>
                          <a:latin typeface="Arial"/>
                          <a:cs typeface="Arial"/>
                        </a:rPr>
                        <a:t>$361</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6"/>
                  </a:ext>
                </a:extLst>
              </a:tr>
              <a:tr h="200025">
                <a:tc>
                  <a:txBody>
                    <a:bodyPr/>
                    <a:lstStyle/>
                    <a:p>
                      <a:pPr marL="50800">
                        <a:lnSpc>
                          <a:spcPct val="100000"/>
                        </a:lnSpc>
                        <a:spcBef>
                          <a:spcPts val="450"/>
                        </a:spcBef>
                      </a:pPr>
                      <a:r>
                        <a:rPr sz="800" dirty="0">
                          <a:solidFill>
                            <a:srgbClr val="151515"/>
                          </a:solidFill>
                          <a:latin typeface="Arial"/>
                          <a:cs typeface="Arial"/>
                        </a:rPr>
                        <a:t>Foundation</a:t>
                      </a:r>
                      <a:r>
                        <a:rPr sz="800" spc="-60"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algn="ctr">
                        <a:lnSpc>
                          <a:spcPct val="100000"/>
                        </a:lnSpc>
                        <a:spcBef>
                          <a:spcPts val="450"/>
                        </a:spcBef>
                      </a:pPr>
                      <a:r>
                        <a:rPr sz="800" spc="-25" dirty="0">
                          <a:solidFill>
                            <a:srgbClr val="151515"/>
                          </a:solidFill>
                          <a:latin typeface="Arial"/>
                          <a:cs typeface="Arial"/>
                        </a:rPr>
                        <a:t>NA</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905" algn="ctr">
                        <a:lnSpc>
                          <a:spcPct val="100000"/>
                        </a:lnSpc>
                        <a:spcBef>
                          <a:spcPts val="450"/>
                        </a:spcBef>
                      </a:pPr>
                      <a:r>
                        <a:rPr sz="800" spc="-25" dirty="0">
                          <a:solidFill>
                            <a:srgbClr val="151515"/>
                          </a:solidFill>
                          <a:latin typeface="Arial"/>
                          <a:cs typeface="Arial"/>
                        </a:rPr>
                        <a:t>NA</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050" algn="ctr">
                        <a:lnSpc>
                          <a:spcPct val="100000"/>
                        </a:lnSpc>
                        <a:spcBef>
                          <a:spcPts val="450"/>
                        </a:spcBef>
                      </a:pPr>
                      <a:r>
                        <a:rPr sz="800" spc="-25" dirty="0">
                          <a:solidFill>
                            <a:srgbClr val="151515"/>
                          </a:solidFill>
                          <a:latin typeface="Arial"/>
                          <a:cs typeface="Arial"/>
                        </a:rPr>
                        <a:t>$0</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7"/>
                  </a:ext>
                </a:extLst>
              </a:tr>
              <a:tr h="199579">
                <a:tc>
                  <a:txBody>
                    <a:bodyPr/>
                    <a:lstStyle/>
                    <a:p>
                      <a:pPr marL="50800">
                        <a:lnSpc>
                          <a:spcPct val="100000"/>
                        </a:lnSpc>
                        <a:spcBef>
                          <a:spcPts val="450"/>
                        </a:spcBef>
                      </a:pPr>
                      <a:r>
                        <a:rPr sz="800" dirty="0">
                          <a:solidFill>
                            <a:srgbClr val="151515"/>
                          </a:solidFill>
                          <a:latin typeface="Arial"/>
                          <a:cs typeface="Arial"/>
                        </a:rPr>
                        <a:t>Floor</a:t>
                      </a:r>
                      <a:r>
                        <a:rPr sz="800" spc="-20"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6350" algn="ctr">
                        <a:lnSpc>
                          <a:spcPct val="100000"/>
                        </a:lnSpc>
                        <a:spcBef>
                          <a:spcPts val="450"/>
                        </a:spcBef>
                      </a:pPr>
                      <a:r>
                        <a:rPr sz="800" spc="-10" dirty="0">
                          <a:solidFill>
                            <a:srgbClr val="151515"/>
                          </a:solidFill>
                          <a:latin typeface="Arial"/>
                          <a:cs typeface="Arial"/>
                        </a:rPr>
                        <a:t>R-</a:t>
                      </a:r>
                      <a:r>
                        <a:rPr sz="800" dirty="0">
                          <a:solidFill>
                            <a:srgbClr val="151515"/>
                          </a:solidFill>
                          <a:latin typeface="Arial"/>
                          <a:cs typeface="Arial"/>
                        </a:rPr>
                        <a:t>30</a:t>
                      </a:r>
                      <a:r>
                        <a:rPr sz="800" spc="-25" dirty="0">
                          <a:solidFill>
                            <a:srgbClr val="151515"/>
                          </a:solidFill>
                          <a:latin typeface="Arial"/>
                          <a:cs typeface="Arial"/>
                        </a:rPr>
                        <a:t> </a:t>
                      </a:r>
                      <a:r>
                        <a:rPr sz="800" dirty="0">
                          <a:solidFill>
                            <a:srgbClr val="151515"/>
                          </a:solidFill>
                          <a:latin typeface="Arial"/>
                          <a:cs typeface="Arial"/>
                        </a:rPr>
                        <a:t>Fiberglass</a:t>
                      </a:r>
                      <a:r>
                        <a:rPr sz="800" spc="-30" dirty="0">
                          <a:solidFill>
                            <a:srgbClr val="151515"/>
                          </a:solidFill>
                          <a:latin typeface="Arial"/>
                          <a:cs typeface="Arial"/>
                        </a:rPr>
                        <a:t> </a:t>
                      </a:r>
                      <a:r>
                        <a:rPr sz="800" spc="-20" dirty="0">
                          <a:solidFill>
                            <a:srgbClr val="151515"/>
                          </a:solidFill>
                          <a:latin typeface="Arial"/>
                          <a:cs typeface="Arial"/>
                        </a:rPr>
                        <a:t>Batt</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7620" algn="ctr">
                        <a:lnSpc>
                          <a:spcPct val="100000"/>
                        </a:lnSpc>
                        <a:spcBef>
                          <a:spcPts val="450"/>
                        </a:spcBef>
                      </a:pPr>
                      <a:r>
                        <a:rPr sz="800" spc="-10" dirty="0">
                          <a:solidFill>
                            <a:srgbClr val="151515"/>
                          </a:solidFill>
                          <a:latin typeface="Arial"/>
                          <a:cs typeface="Arial"/>
                        </a:rPr>
                        <a:t>R-</a:t>
                      </a:r>
                      <a:r>
                        <a:rPr sz="800" dirty="0">
                          <a:solidFill>
                            <a:srgbClr val="151515"/>
                          </a:solidFill>
                          <a:latin typeface="Arial"/>
                          <a:cs typeface="Arial"/>
                        </a:rPr>
                        <a:t>30</a:t>
                      </a:r>
                      <a:r>
                        <a:rPr sz="800" spc="-35" dirty="0">
                          <a:solidFill>
                            <a:srgbClr val="151515"/>
                          </a:solidFill>
                          <a:latin typeface="Arial"/>
                          <a:cs typeface="Arial"/>
                        </a:rPr>
                        <a:t> </a:t>
                      </a:r>
                      <a:r>
                        <a:rPr sz="800" dirty="0">
                          <a:solidFill>
                            <a:srgbClr val="151515"/>
                          </a:solidFill>
                          <a:latin typeface="Arial"/>
                          <a:cs typeface="Arial"/>
                        </a:rPr>
                        <a:t>Fiberglass</a:t>
                      </a:r>
                      <a:r>
                        <a:rPr sz="800" spc="-35" dirty="0">
                          <a:solidFill>
                            <a:srgbClr val="151515"/>
                          </a:solidFill>
                          <a:latin typeface="Arial"/>
                          <a:cs typeface="Arial"/>
                        </a:rPr>
                        <a:t> </a:t>
                      </a:r>
                      <a:r>
                        <a:rPr sz="800" spc="-20" dirty="0">
                          <a:solidFill>
                            <a:srgbClr val="151515"/>
                          </a:solidFill>
                          <a:latin typeface="Arial"/>
                          <a:cs typeface="Arial"/>
                        </a:rPr>
                        <a:t>Batt</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050" algn="ctr">
                        <a:lnSpc>
                          <a:spcPct val="100000"/>
                        </a:lnSpc>
                        <a:spcBef>
                          <a:spcPts val="450"/>
                        </a:spcBef>
                      </a:pPr>
                      <a:r>
                        <a:rPr sz="800" spc="-25" dirty="0">
                          <a:solidFill>
                            <a:srgbClr val="151515"/>
                          </a:solidFill>
                          <a:latin typeface="Arial"/>
                          <a:cs typeface="Arial"/>
                        </a:rPr>
                        <a:t>$0</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8"/>
                  </a:ext>
                </a:extLst>
              </a:tr>
              <a:tr h="200025">
                <a:tc>
                  <a:txBody>
                    <a:bodyPr/>
                    <a:lstStyle/>
                    <a:p>
                      <a:pPr marL="50800">
                        <a:lnSpc>
                          <a:spcPct val="100000"/>
                        </a:lnSpc>
                        <a:spcBef>
                          <a:spcPts val="455"/>
                        </a:spcBef>
                      </a:pPr>
                      <a:r>
                        <a:rPr sz="800" dirty="0">
                          <a:solidFill>
                            <a:srgbClr val="151515"/>
                          </a:solidFill>
                          <a:latin typeface="Arial"/>
                          <a:cs typeface="Arial"/>
                        </a:rPr>
                        <a:t>Walls</a:t>
                      </a:r>
                      <a:r>
                        <a:rPr sz="800" spc="-30"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4445" algn="ctr">
                        <a:lnSpc>
                          <a:spcPct val="100000"/>
                        </a:lnSpc>
                        <a:spcBef>
                          <a:spcPts val="455"/>
                        </a:spcBef>
                      </a:pPr>
                      <a:r>
                        <a:rPr sz="800" b="1" spc="-10" dirty="0">
                          <a:solidFill>
                            <a:srgbClr val="151515"/>
                          </a:solidFill>
                          <a:latin typeface="Arial"/>
                          <a:cs typeface="Arial"/>
                        </a:rPr>
                        <a:t>R-</a:t>
                      </a:r>
                      <a:r>
                        <a:rPr sz="800" b="1" dirty="0">
                          <a:solidFill>
                            <a:srgbClr val="151515"/>
                          </a:solidFill>
                          <a:latin typeface="Arial"/>
                          <a:cs typeface="Arial"/>
                        </a:rPr>
                        <a:t>21,</a:t>
                      </a:r>
                      <a:r>
                        <a:rPr sz="800" b="1" spc="-10" dirty="0">
                          <a:solidFill>
                            <a:srgbClr val="151515"/>
                          </a:solidFill>
                          <a:latin typeface="Arial"/>
                          <a:cs typeface="Arial"/>
                        </a:rPr>
                        <a:t> </a:t>
                      </a:r>
                      <a:r>
                        <a:rPr sz="800" b="1" dirty="0">
                          <a:solidFill>
                            <a:srgbClr val="151515"/>
                          </a:solidFill>
                          <a:latin typeface="Arial"/>
                          <a:cs typeface="Arial"/>
                        </a:rPr>
                        <a:t>2x6,</a:t>
                      </a:r>
                      <a:r>
                        <a:rPr sz="800" b="1" spc="-10" dirty="0">
                          <a:solidFill>
                            <a:srgbClr val="151515"/>
                          </a:solidFill>
                          <a:latin typeface="Arial"/>
                          <a:cs typeface="Arial"/>
                        </a:rPr>
                        <a:t> </a:t>
                      </a:r>
                      <a:r>
                        <a:rPr sz="800" b="1" dirty="0">
                          <a:solidFill>
                            <a:srgbClr val="151515"/>
                          </a:solidFill>
                          <a:latin typeface="Arial"/>
                          <a:cs typeface="Arial"/>
                        </a:rPr>
                        <a:t>16</a:t>
                      </a:r>
                      <a:r>
                        <a:rPr sz="800" b="1" spc="-40" dirty="0">
                          <a:solidFill>
                            <a:srgbClr val="151515"/>
                          </a:solidFill>
                          <a:latin typeface="Arial"/>
                          <a:cs typeface="Arial"/>
                        </a:rPr>
                        <a:t> </a:t>
                      </a:r>
                      <a:r>
                        <a:rPr sz="800" b="1" dirty="0">
                          <a:solidFill>
                            <a:srgbClr val="151515"/>
                          </a:solidFill>
                          <a:latin typeface="Arial"/>
                          <a:cs typeface="Arial"/>
                        </a:rPr>
                        <a:t>in</a:t>
                      </a:r>
                      <a:r>
                        <a:rPr sz="800" b="1" spc="-5" dirty="0">
                          <a:solidFill>
                            <a:srgbClr val="151515"/>
                          </a:solidFill>
                          <a:latin typeface="Arial"/>
                          <a:cs typeface="Arial"/>
                        </a:rPr>
                        <a:t> </a:t>
                      </a:r>
                      <a:r>
                        <a:rPr sz="800" b="1" spc="-20" dirty="0">
                          <a:solidFill>
                            <a:srgbClr val="151515"/>
                          </a:solidFill>
                          <a:latin typeface="Arial"/>
                          <a:cs typeface="Arial"/>
                        </a:rPr>
                        <a:t>o.c.</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4604" algn="ctr">
                        <a:lnSpc>
                          <a:spcPct val="100000"/>
                        </a:lnSpc>
                        <a:spcBef>
                          <a:spcPts val="455"/>
                        </a:spcBef>
                      </a:pPr>
                      <a:r>
                        <a:rPr sz="800" b="1" spc="-10" dirty="0">
                          <a:solidFill>
                            <a:srgbClr val="151515"/>
                          </a:solidFill>
                          <a:latin typeface="Arial"/>
                          <a:cs typeface="Arial"/>
                        </a:rPr>
                        <a:t>R-</a:t>
                      </a:r>
                      <a:r>
                        <a:rPr sz="800" b="1" dirty="0">
                          <a:solidFill>
                            <a:srgbClr val="151515"/>
                          </a:solidFill>
                          <a:latin typeface="Arial"/>
                          <a:cs typeface="Arial"/>
                        </a:rPr>
                        <a:t>21,</a:t>
                      </a:r>
                      <a:r>
                        <a:rPr sz="800" b="1" spc="-10" dirty="0">
                          <a:solidFill>
                            <a:srgbClr val="151515"/>
                          </a:solidFill>
                          <a:latin typeface="Arial"/>
                          <a:cs typeface="Arial"/>
                        </a:rPr>
                        <a:t> </a:t>
                      </a:r>
                      <a:r>
                        <a:rPr sz="800" b="1" dirty="0">
                          <a:solidFill>
                            <a:srgbClr val="151515"/>
                          </a:solidFill>
                          <a:latin typeface="Arial"/>
                          <a:cs typeface="Arial"/>
                        </a:rPr>
                        <a:t>2x6,</a:t>
                      </a:r>
                      <a:r>
                        <a:rPr sz="800" b="1" spc="-10" dirty="0">
                          <a:solidFill>
                            <a:srgbClr val="151515"/>
                          </a:solidFill>
                          <a:latin typeface="Arial"/>
                          <a:cs typeface="Arial"/>
                        </a:rPr>
                        <a:t> </a:t>
                      </a:r>
                      <a:r>
                        <a:rPr sz="800" b="1" dirty="0">
                          <a:solidFill>
                            <a:srgbClr val="151515"/>
                          </a:solidFill>
                          <a:latin typeface="Arial"/>
                          <a:cs typeface="Arial"/>
                        </a:rPr>
                        <a:t>16</a:t>
                      </a:r>
                      <a:r>
                        <a:rPr sz="800" b="1" spc="-45" dirty="0">
                          <a:solidFill>
                            <a:srgbClr val="151515"/>
                          </a:solidFill>
                          <a:latin typeface="Arial"/>
                          <a:cs typeface="Arial"/>
                        </a:rPr>
                        <a:t> </a:t>
                      </a:r>
                      <a:r>
                        <a:rPr sz="800" b="1" dirty="0">
                          <a:solidFill>
                            <a:srgbClr val="151515"/>
                          </a:solidFill>
                          <a:latin typeface="Arial"/>
                          <a:cs typeface="Arial"/>
                        </a:rPr>
                        <a:t>in</a:t>
                      </a:r>
                      <a:r>
                        <a:rPr sz="800" b="1" spc="-5" dirty="0">
                          <a:solidFill>
                            <a:srgbClr val="151515"/>
                          </a:solidFill>
                          <a:latin typeface="Arial"/>
                          <a:cs typeface="Arial"/>
                        </a:rPr>
                        <a:t> </a:t>
                      </a:r>
                      <a:r>
                        <a:rPr sz="800" b="1" dirty="0">
                          <a:solidFill>
                            <a:srgbClr val="151515"/>
                          </a:solidFill>
                          <a:latin typeface="Arial"/>
                          <a:cs typeface="Arial"/>
                        </a:rPr>
                        <a:t>o.c.,</a:t>
                      </a:r>
                      <a:r>
                        <a:rPr sz="800" b="1" spc="-10" dirty="0">
                          <a:solidFill>
                            <a:srgbClr val="151515"/>
                          </a:solidFill>
                          <a:latin typeface="Arial"/>
                          <a:cs typeface="Arial"/>
                        </a:rPr>
                        <a:t> </a:t>
                      </a:r>
                      <a:r>
                        <a:rPr sz="800" b="1" dirty="0">
                          <a:solidFill>
                            <a:srgbClr val="151515"/>
                          </a:solidFill>
                          <a:latin typeface="Arial"/>
                          <a:cs typeface="Arial"/>
                        </a:rPr>
                        <a:t>R-5</a:t>
                      </a:r>
                      <a:r>
                        <a:rPr sz="800" b="1" spc="-40" dirty="0">
                          <a:solidFill>
                            <a:srgbClr val="151515"/>
                          </a:solidFill>
                          <a:latin typeface="Arial"/>
                          <a:cs typeface="Arial"/>
                        </a:rPr>
                        <a:t> </a:t>
                      </a:r>
                      <a:r>
                        <a:rPr sz="800" b="1" spc="-25" dirty="0">
                          <a:solidFill>
                            <a:srgbClr val="151515"/>
                          </a:solidFill>
                          <a:latin typeface="Arial"/>
                          <a:cs typeface="Arial"/>
                        </a:rPr>
                        <a:t>XPS</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5875" algn="ctr">
                        <a:lnSpc>
                          <a:spcPct val="100000"/>
                        </a:lnSpc>
                        <a:spcBef>
                          <a:spcPts val="455"/>
                        </a:spcBef>
                      </a:pPr>
                      <a:r>
                        <a:rPr sz="800" b="1" spc="-10" dirty="0">
                          <a:solidFill>
                            <a:srgbClr val="151515"/>
                          </a:solidFill>
                          <a:latin typeface="Arial"/>
                          <a:cs typeface="Arial"/>
                        </a:rPr>
                        <a:t>$4,728</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9"/>
                  </a:ext>
                </a:extLst>
              </a:tr>
              <a:tr h="199579">
                <a:tc>
                  <a:txBody>
                    <a:bodyPr/>
                    <a:lstStyle/>
                    <a:p>
                      <a:pPr marL="50800">
                        <a:lnSpc>
                          <a:spcPct val="100000"/>
                        </a:lnSpc>
                        <a:spcBef>
                          <a:spcPts val="455"/>
                        </a:spcBef>
                      </a:pPr>
                      <a:r>
                        <a:rPr sz="800" dirty="0">
                          <a:solidFill>
                            <a:srgbClr val="151515"/>
                          </a:solidFill>
                          <a:latin typeface="Arial"/>
                          <a:cs typeface="Arial"/>
                        </a:rPr>
                        <a:t>High</a:t>
                      </a:r>
                      <a:r>
                        <a:rPr sz="800" spc="-55" dirty="0">
                          <a:solidFill>
                            <a:srgbClr val="151515"/>
                          </a:solidFill>
                          <a:latin typeface="Arial"/>
                          <a:cs typeface="Arial"/>
                        </a:rPr>
                        <a:t> </a:t>
                      </a:r>
                      <a:r>
                        <a:rPr sz="800" dirty="0">
                          <a:solidFill>
                            <a:srgbClr val="151515"/>
                          </a:solidFill>
                          <a:latin typeface="Arial"/>
                          <a:cs typeface="Arial"/>
                        </a:rPr>
                        <a:t>Efficacy</a:t>
                      </a:r>
                      <a:r>
                        <a:rPr sz="800" spc="5" dirty="0">
                          <a:solidFill>
                            <a:srgbClr val="151515"/>
                          </a:solidFill>
                          <a:latin typeface="Arial"/>
                          <a:cs typeface="Arial"/>
                        </a:rPr>
                        <a:t> </a:t>
                      </a:r>
                      <a:r>
                        <a:rPr sz="800" spc="-10" dirty="0">
                          <a:solidFill>
                            <a:srgbClr val="151515"/>
                          </a:solidFill>
                          <a:latin typeface="Arial"/>
                          <a:cs typeface="Arial"/>
                        </a:rPr>
                        <a:t>Lighting</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9525" algn="ctr">
                        <a:lnSpc>
                          <a:spcPct val="100000"/>
                        </a:lnSpc>
                        <a:spcBef>
                          <a:spcPts val="455"/>
                        </a:spcBef>
                      </a:pPr>
                      <a:r>
                        <a:rPr sz="800" dirty="0">
                          <a:solidFill>
                            <a:srgbClr val="151515"/>
                          </a:solidFill>
                          <a:latin typeface="Arial"/>
                          <a:cs typeface="Arial"/>
                        </a:rPr>
                        <a:t>100%</a:t>
                      </a:r>
                      <a:r>
                        <a:rPr sz="800" spc="-50" dirty="0">
                          <a:solidFill>
                            <a:srgbClr val="151515"/>
                          </a:solidFill>
                          <a:latin typeface="Arial"/>
                          <a:cs typeface="Arial"/>
                        </a:rPr>
                        <a:t> </a:t>
                      </a:r>
                      <a:r>
                        <a:rPr sz="800" spc="-25" dirty="0">
                          <a:solidFill>
                            <a:srgbClr val="151515"/>
                          </a:solidFill>
                          <a:latin typeface="Arial"/>
                          <a:cs typeface="Arial"/>
                        </a:rPr>
                        <a:t>LED</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3970" algn="ctr">
                        <a:lnSpc>
                          <a:spcPct val="100000"/>
                        </a:lnSpc>
                        <a:spcBef>
                          <a:spcPts val="455"/>
                        </a:spcBef>
                      </a:pPr>
                      <a:r>
                        <a:rPr sz="800" dirty="0">
                          <a:solidFill>
                            <a:srgbClr val="151515"/>
                          </a:solidFill>
                          <a:latin typeface="Arial"/>
                          <a:cs typeface="Arial"/>
                        </a:rPr>
                        <a:t>100%</a:t>
                      </a:r>
                      <a:r>
                        <a:rPr sz="800" spc="-50" dirty="0">
                          <a:solidFill>
                            <a:srgbClr val="151515"/>
                          </a:solidFill>
                          <a:latin typeface="Arial"/>
                          <a:cs typeface="Arial"/>
                        </a:rPr>
                        <a:t> </a:t>
                      </a:r>
                      <a:r>
                        <a:rPr sz="800" spc="-25" dirty="0">
                          <a:solidFill>
                            <a:srgbClr val="151515"/>
                          </a:solidFill>
                          <a:latin typeface="Arial"/>
                          <a:cs typeface="Arial"/>
                        </a:rPr>
                        <a:t>LED</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050" algn="ctr">
                        <a:lnSpc>
                          <a:spcPct val="100000"/>
                        </a:lnSpc>
                        <a:spcBef>
                          <a:spcPts val="455"/>
                        </a:spcBef>
                      </a:pPr>
                      <a:r>
                        <a:rPr sz="800" spc="-25" dirty="0">
                          <a:solidFill>
                            <a:srgbClr val="151515"/>
                          </a:solidFill>
                          <a:latin typeface="Arial"/>
                          <a:cs typeface="Arial"/>
                        </a:rPr>
                        <a:t>$0</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0"/>
                  </a:ext>
                </a:extLst>
              </a:tr>
              <a:tr h="199579">
                <a:tc>
                  <a:txBody>
                    <a:bodyPr/>
                    <a:lstStyle/>
                    <a:p>
                      <a:pPr marL="50800">
                        <a:lnSpc>
                          <a:spcPct val="100000"/>
                        </a:lnSpc>
                        <a:spcBef>
                          <a:spcPts val="459"/>
                        </a:spcBef>
                      </a:pPr>
                      <a:r>
                        <a:rPr sz="800" dirty="0">
                          <a:solidFill>
                            <a:srgbClr val="151515"/>
                          </a:solidFill>
                          <a:latin typeface="Arial"/>
                          <a:cs typeface="Arial"/>
                        </a:rPr>
                        <a:t>Ceiling</a:t>
                      </a:r>
                      <a:r>
                        <a:rPr sz="800" spc="-45"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3175" algn="ctr">
                        <a:lnSpc>
                          <a:spcPct val="100000"/>
                        </a:lnSpc>
                        <a:spcBef>
                          <a:spcPts val="459"/>
                        </a:spcBef>
                      </a:pPr>
                      <a:r>
                        <a:rPr sz="800" b="1" dirty="0">
                          <a:solidFill>
                            <a:srgbClr val="151515"/>
                          </a:solidFill>
                          <a:latin typeface="Arial"/>
                          <a:cs typeface="Arial"/>
                        </a:rPr>
                        <a:t>Ceiling</a:t>
                      </a:r>
                      <a:r>
                        <a:rPr sz="800" b="1" spc="-35" dirty="0">
                          <a:solidFill>
                            <a:srgbClr val="151515"/>
                          </a:solidFill>
                          <a:latin typeface="Arial"/>
                          <a:cs typeface="Arial"/>
                        </a:rPr>
                        <a:t> </a:t>
                      </a:r>
                      <a:r>
                        <a:rPr sz="800" b="1" spc="-10" dirty="0">
                          <a:solidFill>
                            <a:srgbClr val="151515"/>
                          </a:solidFill>
                          <a:latin typeface="Arial"/>
                          <a:cs typeface="Arial"/>
                        </a:rPr>
                        <a:t>R-</a:t>
                      </a:r>
                      <a:r>
                        <a:rPr sz="800" b="1" dirty="0">
                          <a:solidFill>
                            <a:srgbClr val="151515"/>
                          </a:solidFill>
                          <a:latin typeface="Arial"/>
                          <a:cs typeface="Arial"/>
                        </a:rPr>
                        <a:t>49,</a:t>
                      </a:r>
                      <a:r>
                        <a:rPr sz="800" b="1" spc="-5" dirty="0">
                          <a:solidFill>
                            <a:srgbClr val="151515"/>
                          </a:solidFill>
                          <a:latin typeface="Arial"/>
                          <a:cs typeface="Arial"/>
                        </a:rPr>
                        <a:t> </a:t>
                      </a:r>
                      <a:r>
                        <a:rPr sz="800" b="1" spc="-10" dirty="0">
                          <a:solidFill>
                            <a:srgbClr val="151515"/>
                          </a:solidFill>
                          <a:latin typeface="Arial"/>
                          <a:cs typeface="Arial"/>
                        </a:rPr>
                        <a:t>Vented</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5715" algn="ctr">
                        <a:lnSpc>
                          <a:spcPct val="100000"/>
                        </a:lnSpc>
                        <a:spcBef>
                          <a:spcPts val="459"/>
                        </a:spcBef>
                      </a:pPr>
                      <a:r>
                        <a:rPr sz="800" b="1" spc="-10" dirty="0">
                          <a:solidFill>
                            <a:srgbClr val="151515"/>
                          </a:solidFill>
                          <a:latin typeface="Arial"/>
                          <a:cs typeface="Arial"/>
                        </a:rPr>
                        <a:t>R-</a:t>
                      </a:r>
                      <a:r>
                        <a:rPr sz="800" b="1" dirty="0">
                          <a:solidFill>
                            <a:srgbClr val="151515"/>
                          </a:solidFill>
                          <a:latin typeface="Arial"/>
                          <a:cs typeface="Arial"/>
                        </a:rPr>
                        <a:t>38</a:t>
                      </a:r>
                      <a:r>
                        <a:rPr sz="800" b="1" spc="-50" dirty="0">
                          <a:solidFill>
                            <a:srgbClr val="151515"/>
                          </a:solidFill>
                          <a:latin typeface="Arial"/>
                          <a:cs typeface="Arial"/>
                        </a:rPr>
                        <a:t> </a:t>
                      </a:r>
                      <a:r>
                        <a:rPr sz="800" b="1" dirty="0">
                          <a:solidFill>
                            <a:srgbClr val="151515"/>
                          </a:solidFill>
                          <a:latin typeface="Arial"/>
                          <a:cs typeface="Arial"/>
                        </a:rPr>
                        <a:t>Open</a:t>
                      </a:r>
                      <a:r>
                        <a:rPr sz="800" b="1" spc="30" dirty="0">
                          <a:solidFill>
                            <a:srgbClr val="151515"/>
                          </a:solidFill>
                          <a:latin typeface="Arial"/>
                          <a:cs typeface="Arial"/>
                        </a:rPr>
                        <a:t> </a:t>
                      </a:r>
                      <a:r>
                        <a:rPr sz="800" b="1" spc="-10" dirty="0">
                          <a:solidFill>
                            <a:srgbClr val="151515"/>
                          </a:solidFill>
                          <a:latin typeface="Arial"/>
                          <a:cs typeface="Arial"/>
                        </a:rPr>
                        <a:t>Cell</a:t>
                      </a:r>
                      <a:r>
                        <a:rPr sz="800" b="1" spc="-20" dirty="0">
                          <a:solidFill>
                            <a:srgbClr val="151515"/>
                          </a:solidFill>
                          <a:latin typeface="Arial"/>
                          <a:cs typeface="Arial"/>
                        </a:rPr>
                        <a:t> </a:t>
                      </a:r>
                      <a:r>
                        <a:rPr sz="800" b="1" dirty="0">
                          <a:solidFill>
                            <a:srgbClr val="151515"/>
                          </a:solidFill>
                          <a:latin typeface="Arial"/>
                          <a:cs typeface="Arial"/>
                        </a:rPr>
                        <a:t>Spray</a:t>
                      </a:r>
                      <a:r>
                        <a:rPr sz="800" b="1" spc="-50" dirty="0">
                          <a:solidFill>
                            <a:srgbClr val="151515"/>
                          </a:solidFill>
                          <a:latin typeface="Arial"/>
                          <a:cs typeface="Arial"/>
                        </a:rPr>
                        <a:t> </a:t>
                      </a:r>
                      <a:r>
                        <a:rPr sz="800" b="1" dirty="0">
                          <a:solidFill>
                            <a:srgbClr val="151515"/>
                          </a:solidFill>
                          <a:latin typeface="Arial"/>
                          <a:cs typeface="Arial"/>
                        </a:rPr>
                        <a:t>Foam,</a:t>
                      </a:r>
                      <a:r>
                        <a:rPr sz="800" b="1" spc="-15" dirty="0">
                          <a:solidFill>
                            <a:srgbClr val="151515"/>
                          </a:solidFill>
                          <a:latin typeface="Arial"/>
                          <a:cs typeface="Arial"/>
                        </a:rPr>
                        <a:t> </a:t>
                      </a:r>
                      <a:r>
                        <a:rPr sz="800" b="1" spc="-10" dirty="0">
                          <a:solidFill>
                            <a:srgbClr val="151515"/>
                          </a:solidFill>
                          <a:latin typeface="Arial"/>
                          <a:cs typeface="Arial"/>
                        </a:rPr>
                        <a:t>Unvented</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5875" algn="ctr">
                        <a:lnSpc>
                          <a:spcPct val="100000"/>
                        </a:lnSpc>
                        <a:spcBef>
                          <a:spcPts val="459"/>
                        </a:spcBef>
                      </a:pPr>
                      <a:r>
                        <a:rPr sz="800" b="1" dirty="0">
                          <a:solidFill>
                            <a:srgbClr val="151515"/>
                          </a:solidFill>
                          <a:latin typeface="Arial"/>
                          <a:cs typeface="Arial"/>
                        </a:rPr>
                        <a:t>-</a:t>
                      </a:r>
                      <a:r>
                        <a:rPr sz="800" b="1" spc="-10" dirty="0">
                          <a:solidFill>
                            <a:srgbClr val="151515"/>
                          </a:solidFill>
                          <a:latin typeface="Arial"/>
                          <a:cs typeface="Arial"/>
                        </a:rPr>
                        <a:t>$2,226</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1"/>
                  </a:ext>
                </a:extLst>
              </a:tr>
              <a:tr h="200025">
                <a:tc>
                  <a:txBody>
                    <a:bodyPr/>
                    <a:lstStyle/>
                    <a:p>
                      <a:pPr marL="50800">
                        <a:lnSpc>
                          <a:spcPct val="100000"/>
                        </a:lnSpc>
                        <a:spcBef>
                          <a:spcPts val="459"/>
                        </a:spcBef>
                      </a:pPr>
                      <a:r>
                        <a:rPr sz="800" dirty="0">
                          <a:solidFill>
                            <a:srgbClr val="151515"/>
                          </a:solidFill>
                          <a:latin typeface="Arial"/>
                          <a:cs typeface="Arial"/>
                        </a:rPr>
                        <a:t>Air</a:t>
                      </a:r>
                      <a:r>
                        <a:rPr sz="800" spc="-10" dirty="0">
                          <a:solidFill>
                            <a:srgbClr val="151515"/>
                          </a:solidFill>
                          <a:latin typeface="Arial"/>
                          <a:cs typeface="Arial"/>
                        </a:rPr>
                        <a:t> Infiltration</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9525" algn="ctr">
                        <a:lnSpc>
                          <a:spcPct val="100000"/>
                        </a:lnSpc>
                        <a:spcBef>
                          <a:spcPts val="459"/>
                        </a:spcBef>
                      </a:pPr>
                      <a:r>
                        <a:rPr sz="800" b="1" dirty="0">
                          <a:solidFill>
                            <a:srgbClr val="151515"/>
                          </a:solidFill>
                          <a:latin typeface="Arial"/>
                          <a:cs typeface="Arial"/>
                        </a:rPr>
                        <a:t>3</a:t>
                      </a:r>
                      <a:r>
                        <a:rPr sz="800" b="1" spc="-30" dirty="0">
                          <a:solidFill>
                            <a:srgbClr val="151515"/>
                          </a:solidFill>
                          <a:latin typeface="Arial"/>
                          <a:cs typeface="Arial"/>
                        </a:rPr>
                        <a:t> </a:t>
                      </a:r>
                      <a:r>
                        <a:rPr sz="800" b="1" spc="-20" dirty="0">
                          <a:solidFill>
                            <a:srgbClr val="151515"/>
                          </a:solidFill>
                          <a:latin typeface="Arial"/>
                          <a:cs typeface="Arial"/>
                        </a:rPr>
                        <a:t>ACH50</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649095">
                        <a:lnSpc>
                          <a:spcPct val="100000"/>
                        </a:lnSpc>
                        <a:spcBef>
                          <a:spcPts val="459"/>
                        </a:spcBef>
                      </a:pPr>
                      <a:r>
                        <a:rPr sz="800" b="1" dirty="0">
                          <a:solidFill>
                            <a:srgbClr val="151515"/>
                          </a:solidFill>
                          <a:latin typeface="Arial"/>
                          <a:cs typeface="Arial"/>
                        </a:rPr>
                        <a:t>1.5</a:t>
                      </a:r>
                      <a:r>
                        <a:rPr sz="800" b="1" spc="5" dirty="0">
                          <a:solidFill>
                            <a:srgbClr val="151515"/>
                          </a:solidFill>
                          <a:latin typeface="Arial"/>
                          <a:cs typeface="Arial"/>
                        </a:rPr>
                        <a:t> </a:t>
                      </a:r>
                      <a:r>
                        <a:rPr sz="800" b="1" spc="-10" dirty="0">
                          <a:solidFill>
                            <a:srgbClr val="151515"/>
                          </a:solidFill>
                          <a:latin typeface="Arial"/>
                          <a:cs typeface="Arial"/>
                        </a:rPr>
                        <a:t>ACH50</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5875" algn="ctr">
                        <a:lnSpc>
                          <a:spcPct val="100000"/>
                        </a:lnSpc>
                        <a:spcBef>
                          <a:spcPts val="459"/>
                        </a:spcBef>
                      </a:pPr>
                      <a:r>
                        <a:rPr sz="800" b="1" spc="-10" dirty="0">
                          <a:solidFill>
                            <a:srgbClr val="151515"/>
                          </a:solidFill>
                          <a:latin typeface="Arial"/>
                          <a:cs typeface="Arial"/>
                        </a:rPr>
                        <a:t>$3,246</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2"/>
                  </a:ext>
                </a:extLst>
              </a:tr>
              <a:tr h="199579">
                <a:tc>
                  <a:txBody>
                    <a:bodyPr/>
                    <a:lstStyle/>
                    <a:p>
                      <a:pPr marL="50800">
                        <a:lnSpc>
                          <a:spcPct val="100000"/>
                        </a:lnSpc>
                        <a:spcBef>
                          <a:spcPts val="464"/>
                        </a:spcBef>
                      </a:pPr>
                      <a:r>
                        <a:rPr sz="800" dirty="0">
                          <a:solidFill>
                            <a:srgbClr val="151515"/>
                          </a:solidFill>
                          <a:latin typeface="Arial"/>
                          <a:cs typeface="Arial"/>
                        </a:rPr>
                        <a:t>Mechanical</a:t>
                      </a:r>
                      <a:r>
                        <a:rPr sz="800" spc="-80" dirty="0">
                          <a:solidFill>
                            <a:srgbClr val="151515"/>
                          </a:solidFill>
                          <a:latin typeface="Arial"/>
                          <a:cs typeface="Arial"/>
                        </a:rPr>
                        <a:t> </a:t>
                      </a:r>
                      <a:r>
                        <a:rPr sz="800" spc="-10" dirty="0">
                          <a:solidFill>
                            <a:srgbClr val="151515"/>
                          </a:solidFill>
                          <a:latin typeface="Arial"/>
                          <a:cs typeface="Arial"/>
                        </a:rPr>
                        <a:t>Ventilation</a:t>
                      </a:r>
                      <a:endParaRPr sz="800">
                        <a:latin typeface="Arial"/>
                        <a:cs typeface="Arial"/>
                      </a:endParaRPr>
                    </a:p>
                  </a:txBody>
                  <a:tcPr marL="0" marR="0" marT="4152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3175" algn="ctr">
                        <a:lnSpc>
                          <a:spcPct val="100000"/>
                        </a:lnSpc>
                        <a:spcBef>
                          <a:spcPts val="464"/>
                        </a:spcBef>
                      </a:pPr>
                      <a:r>
                        <a:rPr sz="800" dirty="0">
                          <a:solidFill>
                            <a:srgbClr val="151515"/>
                          </a:solidFill>
                          <a:latin typeface="Arial"/>
                          <a:cs typeface="Arial"/>
                        </a:rPr>
                        <a:t>HRV,</a:t>
                      </a:r>
                      <a:r>
                        <a:rPr sz="800" spc="5" dirty="0">
                          <a:solidFill>
                            <a:srgbClr val="151515"/>
                          </a:solidFill>
                          <a:latin typeface="Arial"/>
                          <a:cs typeface="Arial"/>
                        </a:rPr>
                        <a:t> </a:t>
                      </a:r>
                      <a:r>
                        <a:rPr sz="800" spc="-25" dirty="0">
                          <a:solidFill>
                            <a:srgbClr val="151515"/>
                          </a:solidFill>
                          <a:latin typeface="Arial"/>
                          <a:cs typeface="Arial"/>
                        </a:rPr>
                        <a:t>75%</a:t>
                      </a:r>
                      <a:endParaRPr sz="800">
                        <a:latin typeface="Arial"/>
                        <a:cs typeface="Arial"/>
                      </a:endParaRPr>
                    </a:p>
                  </a:txBody>
                  <a:tcPr marL="0" marR="0" marT="4152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7620" algn="ctr">
                        <a:lnSpc>
                          <a:spcPct val="100000"/>
                        </a:lnSpc>
                        <a:spcBef>
                          <a:spcPts val="464"/>
                        </a:spcBef>
                      </a:pPr>
                      <a:r>
                        <a:rPr sz="800" dirty="0">
                          <a:solidFill>
                            <a:srgbClr val="151515"/>
                          </a:solidFill>
                          <a:latin typeface="Arial"/>
                          <a:cs typeface="Arial"/>
                        </a:rPr>
                        <a:t>HRV,</a:t>
                      </a:r>
                      <a:r>
                        <a:rPr sz="800" spc="5" dirty="0">
                          <a:solidFill>
                            <a:srgbClr val="151515"/>
                          </a:solidFill>
                          <a:latin typeface="Arial"/>
                          <a:cs typeface="Arial"/>
                        </a:rPr>
                        <a:t> </a:t>
                      </a:r>
                      <a:r>
                        <a:rPr sz="800" spc="-25" dirty="0">
                          <a:solidFill>
                            <a:srgbClr val="151515"/>
                          </a:solidFill>
                          <a:latin typeface="Arial"/>
                          <a:cs typeface="Arial"/>
                        </a:rPr>
                        <a:t>75%</a:t>
                      </a:r>
                      <a:endParaRPr sz="800">
                        <a:latin typeface="Arial"/>
                        <a:cs typeface="Arial"/>
                      </a:endParaRPr>
                    </a:p>
                  </a:txBody>
                  <a:tcPr marL="0" marR="0" marT="4152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050" algn="ctr">
                        <a:lnSpc>
                          <a:spcPct val="100000"/>
                        </a:lnSpc>
                        <a:spcBef>
                          <a:spcPts val="464"/>
                        </a:spcBef>
                      </a:pPr>
                      <a:r>
                        <a:rPr sz="800" spc="-25" dirty="0">
                          <a:solidFill>
                            <a:srgbClr val="151515"/>
                          </a:solidFill>
                          <a:latin typeface="Arial"/>
                          <a:cs typeface="Arial"/>
                        </a:rPr>
                        <a:t>$0</a:t>
                      </a:r>
                      <a:endParaRPr sz="800">
                        <a:latin typeface="Arial"/>
                        <a:cs typeface="Arial"/>
                      </a:endParaRPr>
                    </a:p>
                  </a:txBody>
                  <a:tcPr marL="0" marR="0" marT="4152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3"/>
                  </a:ext>
                </a:extLst>
              </a:tr>
              <a:tr h="200025">
                <a:tc>
                  <a:txBody>
                    <a:bodyPr/>
                    <a:lstStyle/>
                    <a:p>
                      <a:pPr marL="50800">
                        <a:lnSpc>
                          <a:spcPct val="100000"/>
                        </a:lnSpc>
                        <a:spcBef>
                          <a:spcPts val="470"/>
                        </a:spcBef>
                      </a:pPr>
                      <a:r>
                        <a:rPr sz="800" spc="-10" dirty="0">
                          <a:solidFill>
                            <a:srgbClr val="151515"/>
                          </a:solidFill>
                          <a:latin typeface="Arial"/>
                          <a:cs typeface="Arial"/>
                        </a:rPr>
                        <a:t>Pre-Wiring</a:t>
                      </a:r>
                      <a:r>
                        <a:rPr sz="800" spc="-15" baseline="27777" dirty="0">
                          <a:solidFill>
                            <a:srgbClr val="151515"/>
                          </a:solidFill>
                          <a:latin typeface="Arial"/>
                          <a:cs typeface="Arial"/>
                        </a:rPr>
                        <a:t>5</a:t>
                      </a:r>
                      <a:endParaRPr sz="800" baseline="27777">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6350" algn="ctr">
                        <a:lnSpc>
                          <a:spcPct val="100000"/>
                        </a:lnSpc>
                        <a:spcBef>
                          <a:spcPts val="470"/>
                        </a:spcBef>
                      </a:pPr>
                      <a:r>
                        <a:rPr sz="800" spc="-25" dirty="0">
                          <a:solidFill>
                            <a:srgbClr val="151515"/>
                          </a:solidFill>
                          <a:latin typeface="Arial"/>
                          <a:cs typeface="Arial"/>
                        </a:rPr>
                        <a:t>N/A</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1430" algn="ctr">
                        <a:lnSpc>
                          <a:spcPct val="100000"/>
                        </a:lnSpc>
                        <a:spcBef>
                          <a:spcPts val="470"/>
                        </a:spcBef>
                      </a:pPr>
                      <a:r>
                        <a:rPr sz="800" spc="-25" dirty="0">
                          <a:solidFill>
                            <a:srgbClr val="151515"/>
                          </a:solidFill>
                          <a:latin typeface="Arial"/>
                          <a:cs typeface="Arial"/>
                        </a:rPr>
                        <a:t>N/A</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050" algn="ctr">
                        <a:lnSpc>
                          <a:spcPct val="100000"/>
                        </a:lnSpc>
                        <a:spcBef>
                          <a:spcPts val="470"/>
                        </a:spcBef>
                      </a:pPr>
                      <a:r>
                        <a:rPr sz="800" spc="-25" dirty="0">
                          <a:solidFill>
                            <a:srgbClr val="151515"/>
                          </a:solidFill>
                          <a:latin typeface="Arial"/>
                          <a:cs typeface="Arial"/>
                        </a:rPr>
                        <a:t>$0</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4"/>
                  </a:ext>
                </a:extLst>
              </a:tr>
              <a:tr h="200025">
                <a:tc>
                  <a:txBody>
                    <a:bodyPr/>
                    <a:lstStyle/>
                    <a:p>
                      <a:pPr marL="50800">
                        <a:lnSpc>
                          <a:spcPct val="100000"/>
                        </a:lnSpc>
                        <a:spcBef>
                          <a:spcPts val="470"/>
                        </a:spcBef>
                      </a:pPr>
                      <a:r>
                        <a:rPr sz="800" dirty="0">
                          <a:solidFill>
                            <a:srgbClr val="151515"/>
                          </a:solidFill>
                          <a:latin typeface="Arial"/>
                          <a:cs typeface="Arial"/>
                        </a:rPr>
                        <a:t>Solar</a:t>
                      </a:r>
                      <a:r>
                        <a:rPr sz="800" spc="-5" dirty="0">
                          <a:solidFill>
                            <a:srgbClr val="151515"/>
                          </a:solidFill>
                          <a:latin typeface="Arial"/>
                          <a:cs typeface="Arial"/>
                        </a:rPr>
                        <a:t> </a:t>
                      </a:r>
                      <a:r>
                        <a:rPr sz="800" spc="-10" dirty="0">
                          <a:solidFill>
                            <a:srgbClr val="151515"/>
                          </a:solidFill>
                          <a:latin typeface="Arial"/>
                          <a:cs typeface="Arial"/>
                        </a:rPr>
                        <a:t>Array</a:t>
                      </a:r>
                      <a:r>
                        <a:rPr sz="800" spc="-15" baseline="27777" dirty="0">
                          <a:solidFill>
                            <a:srgbClr val="151515"/>
                          </a:solidFill>
                          <a:latin typeface="Arial"/>
                          <a:cs typeface="Arial"/>
                        </a:rPr>
                        <a:t>5</a:t>
                      </a:r>
                      <a:endParaRPr sz="800" baseline="27777">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6350" algn="ctr">
                        <a:lnSpc>
                          <a:spcPct val="100000"/>
                        </a:lnSpc>
                        <a:spcBef>
                          <a:spcPts val="470"/>
                        </a:spcBef>
                      </a:pPr>
                      <a:r>
                        <a:rPr sz="800" spc="-25" dirty="0">
                          <a:solidFill>
                            <a:srgbClr val="151515"/>
                          </a:solidFill>
                          <a:latin typeface="Arial"/>
                          <a:cs typeface="Arial"/>
                        </a:rPr>
                        <a:t>N/A</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1430" algn="ctr">
                        <a:lnSpc>
                          <a:spcPct val="100000"/>
                        </a:lnSpc>
                        <a:spcBef>
                          <a:spcPts val="470"/>
                        </a:spcBef>
                      </a:pPr>
                      <a:r>
                        <a:rPr sz="800" spc="-25" dirty="0">
                          <a:solidFill>
                            <a:srgbClr val="151515"/>
                          </a:solidFill>
                          <a:latin typeface="Arial"/>
                          <a:cs typeface="Arial"/>
                        </a:rPr>
                        <a:t>N/A</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050" algn="ctr">
                        <a:lnSpc>
                          <a:spcPct val="100000"/>
                        </a:lnSpc>
                        <a:spcBef>
                          <a:spcPts val="470"/>
                        </a:spcBef>
                      </a:pPr>
                      <a:r>
                        <a:rPr sz="800" spc="-25" dirty="0">
                          <a:solidFill>
                            <a:srgbClr val="151515"/>
                          </a:solidFill>
                          <a:latin typeface="Arial"/>
                          <a:cs typeface="Arial"/>
                        </a:rPr>
                        <a:t>$0</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5"/>
                  </a:ext>
                </a:extLst>
              </a:tr>
              <a:tr h="200025">
                <a:tc>
                  <a:txBody>
                    <a:bodyPr/>
                    <a:lstStyle/>
                    <a:p>
                      <a:pPr marL="50800">
                        <a:lnSpc>
                          <a:spcPct val="100000"/>
                        </a:lnSpc>
                        <a:spcBef>
                          <a:spcPts val="475"/>
                        </a:spcBef>
                      </a:pPr>
                      <a:r>
                        <a:rPr sz="800" spc="-10" dirty="0">
                          <a:latin typeface="Arial"/>
                          <a:cs typeface="Arial"/>
                        </a:rPr>
                        <a:t>TOTAL</a:t>
                      </a:r>
                      <a:endParaRPr sz="800">
                        <a:latin typeface="Arial"/>
                        <a:cs typeface="Arial"/>
                      </a:endParaRPr>
                    </a:p>
                  </a:txBody>
                  <a:tcPr marL="0" marR="0" marT="4241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a:lnSpc>
                          <a:spcPct val="100000"/>
                        </a:lnSpc>
                      </a:pPr>
                      <a:endParaRPr sz="800">
                        <a:latin typeface="Times New Roman"/>
                        <a:cs typeface="Times New Roman"/>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a:lnSpc>
                          <a:spcPct val="100000"/>
                        </a:lnSpc>
                      </a:pPr>
                      <a:endParaRPr sz="800">
                        <a:latin typeface="Times New Roman"/>
                        <a:cs typeface="Times New Roman"/>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050" algn="ctr">
                        <a:lnSpc>
                          <a:spcPct val="100000"/>
                        </a:lnSpc>
                        <a:spcBef>
                          <a:spcPts val="475"/>
                        </a:spcBef>
                      </a:pPr>
                      <a:r>
                        <a:rPr sz="800" b="1" spc="-10" dirty="0">
                          <a:latin typeface="Arial"/>
                          <a:cs typeface="Arial"/>
                        </a:rPr>
                        <a:t>$10,892</a:t>
                      </a:r>
                      <a:endParaRPr sz="800">
                        <a:latin typeface="Arial"/>
                        <a:cs typeface="Arial"/>
                      </a:endParaRPr>
                    </a:p>
                  </a:txBody>
                  <a:tcPr marL="0" marR="0" marT="4241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6"/>
                  </a:ext>
                </a:extLst>
              </a:tr>
            </a:tbl>
          </a:graphicData>
        </a:graphic>
      </p:graphicFrame>
      <p:sp>
        <p:nvSpPr>
          <p:cNvPr id="8" name="object 8"/>
          <p:cNvSpPr txBox="1"/>
          <p:nvPr/>
        </p:nvSpPr>
        <p:spPr>
          <a:xfrm>
            <a:off x="5116979" y="1428304"/>
            <a:ext cx="218331" cy="138925"/>
          </a:xfrm>
          <a:prstGeom prst="rect">
            <a:avLst/>
          </a:prstGeom>
        </p:spPr>
        <p:txBody>
          <a:bodyPr vert="horz" wrap="square" lIns="0" tIns="8930" rIns="0" bIns="0" rtlCol="0">
            <a:spAutoFit/>
          </a:bodyPr>
          <a:lstStyle/>
          <a:p>
            <a:pPr marL="8929">
              <a:spcBef>
                <a:spcPts val="70"/>
              </a:spcBef>
            </a:pPr>
            <a:r>
              <a:rPr sz="844" b="1" spc="-18" dirty="0">
                <a:latin typeface="Arial"/>
                <a:cs typeface="Arial"/>
              </a:rPr>
              <a:t>Gas</a:t>
            </a:r>
            <a:endParaRPr sz="844">
              <a:latin typeface="Arial"/>
              <a:cs typeface="Arial"/>
            </a:endParaRPr>
          </a:p>
        </p:txBody>
      </p:sp>
      <p:sp>
        <p:nvSpPr>
          <p:cNvPr id="9" name="object 9"/>
          <p:cNvSpPr txBox="1"/>
          <p:nvPr/>
        </p:nvSpPr>
        <p:spPr>
          <a:xfrm>
            <a:off x="2886343" y="5609719"/>
            <a:ext cx="6059686" cy="1197562"/>
          </a:xfrm>
          <a:prstGeom prst="rect">
            <a:avLst/>
          </a:prstGeom>
        </p:spPr>
        <p:txBody>
          <a:bodyPr vert="horz" wrap="square" lIns="0" tIns="40630" rIns="0" bIns="0" rtlCol="0">
            <a:spAutoFit/>
          </a:bodyPr>
          <a:lstStyle/>
          <a:p>
            <a:pPr marL="169212" indent="-160282">
              <a:spcBef>
                <a:spcPts val="320"/>
              </a:spcBef>
              <a:buAutoNum type="arabicPeriod"/>
              <a:tabLst>
                <a:tab pos="169212" algn="l"/>
              </a:tabLst>
            </a:pPr>
            <a:r>
              <a:rPr sz="668" dirty="0">
                <a:solidFill>
                  <a:srgbClr val="5E5E5E"/>
                </a:solidFill>
                <a:latin typeface="Arial"/>
                <a:cs typeface="Arial"/>
              </a:rPr>
              <a:t>Additional</a:t>
            </a:r>
            <a:r>
              <a:rPr sz="668" spc="95" dirty="0">
                <a:solidFill>
                  <a:srgbClr val="5E5E5E"/>
                </a:solidFill>
                <a:latin typeface="Arial"/>
                <a:cs typeface="Arial"/>
              </a:rPr>
              <a:t> </a:t>
            </a:r>
            <a:r>
              <a:rPr sz="668" dirty="0">
                <a:solidFill>
                  <a:srgbClr val="5E5E5E"/>
                </a:solidFill>
                <a:latin typeface="Arial"/>
                <a:cs typeface="Arial"/>
              </a:rPr>
              <a:t>Costs</a:t>
            </a:r>
            <a:r>
              <a:rPr sz="668" spc="56" dirty="0">
                <a:solidFill>
                  <a:srgbClr val="5E5E5E"/>
                </a:solidFill>
                <a:latin typeface="Arial"/>
                <a:cs typeface="Arial"/>
              </a:rPr>
              <a:t> </a:t>
            </a:r>
            <a:r>
              <a:rPr sz="668" dirty="0">
                <a:solidFill>
                  <a:srgbClr val="5E5E5E"/>
                </a:solidFill>
                <a:latin typeface="Arial"/>
                <a:cs typeface="Arial"/>
              </a:rPr>
              <a:t>are</a:t>
            </a:r>
            <a:r>
              <a:rPr sz="668" spc="74" dirty="0">
                <a:solidFill>
                  <a:srgbClr val="5E5E5E"/>
                </a:solidFill>
                <a:latin typeface="Arial"/>
                <a:cs typeface="Arial"/>
              </a:rPr>
              <a:t> </a:t>
            </a:r>
            <a:r>
              <a:rPr sz="668" dirty="0">
                <a:solidFill>
                  <a:srgbClr val="5E5E5E"/>
                </a:solidFill>
                <a:latin typeface="Arial"/>
                <a:cs typeface="Arial"/>
              </a:rPr>
              <a:t>the</a:t>
            </a:r>
            <a:r>
              <a:rPr sz="668" spc="70" dirty="0">
                <a:solidFill>
                  <a:srgbClr val="5E5E5E"/>
                </a:solidFill>
                <a:latin typeface="Arial"/>
                <a:cs typeface="Arial"/>
              </a:rPr>
              <a:t> </a:t>
            </a:r>
            <a:r>
              <a:rPr sz="668" dirty="0">
                <a:solidFill>
                  <a:srgbClr val="5E5E5E"/>
                </a:solidFill>
                <a:latin typeface="Arial"/>
                <a:cs typeface="Arial"/>
              </a:rPr>
              <a:t>costs</a:t>
            </a:r>
            <a:r>
              <a:rPr sz="668" spc="56" dirty="0">
                <a:solidFill>
                  <a:srgbClr val="5E5E5E"/>
                </a:solidFill>
                <a:latin typeface="Arial"/>
                <a:cs typeface="Arial"/>
              </a:rPr>
              <a:t> </a:t>
            </a:r>
            <a:r>
              <a:rPr sz="668" dirty="0">
                <a:solidFill>
                  <a:srgbClr val="5E5E5E"/>
                </a:solidFill>
                <a:latin typeface="Arial"/>
                <a:cs typeface="Arial"/>
              </a:rPr>
              <a:t>above</a:t>
            </a:r>
            <a:r>
              <a:rPr sz="668" spc="74" dirty="0">
                <a:solidFill>
                  <a:srgbClr val="5E5E5E"/>
                </a:solidFill>
                <a:latin typeface="Arial"/>
                <a:cs typeface="Arial"/>
              </a:rPr>
              <a:t> </a:t>
            </a:r>
            <a:r>
              <a:rPr sz="668" dirty="0">
                <a:solidFill>
                  <a:srgbClr val="5E5E5E"/>
                </a:solidFill>
                <a:latin typeface="Arial"/>
                <a:cs typeface="Arial"/>
              </a:rPr>
              <a:t>Base</a:t>
            </a:r>
            <a:r>
              <a:rPr sz="668" spc="74" dirty="0">
                <a:solidFill>
                  <a:srgbClr val="5E5E5E"/>
                </a:solidFill>
                <a:latin typeface="Arial"/>
                <a:cs typeface="Arial"/>
              </a:rPr>
              <a:t> </a:t>
            </a:r>
            <a:r>
              <a:rPr sz="668" dirty="0">
                <a:solidFill>
                  <a:srgbClr val="5E5E5E"/>
                </a:solidFill>
                <a:latin typeface="Arial"/>
                <a:cs typeface="Arial"/>
              </a:rPr>
              <a:t>Code</a:t>
            </a:r>
            <a:r>
              <a:rPr sz="668" spc="74" dirty="0">
                <a:solidFill>
                  <a:srgbClr val="5E5E5E"/>
                </a:solidFill>
                <a:latin typeface="Arial"/>
                <a:cs typeface="Arial"/>
              </a:rPr>
              <a:t> </a:t>
            </a:r>
            <a:r>
              <a:rPr sz="668" dirty="0">
                <a:solidFill>
                  <a:srgbClr val="5E5E5E"/>
                </a:solidFill>
                <a:latin typeface="Arial"/>
                <a:cs typeface="Arial"/>
              </a:rPr>
              <a:t>to</a:t>
            </a:r>
            <a:r>
              <a:rPr sz="668" spc="74" dirty="0">
                <a:solidFill>
                  <a:srgbClr val="5E5E5E"/>
                </a:solidFill>
                <a:latin typeface="Arial"/>
                <a:cs typeface="Arial"/>
              </a:rPr>
              <a:t> </a:t>
            </a:r>
            <a:r>
              <a:rPr sz="668" dirty="0">
                <a:solidFill>
                  <a:srgbClr val="5E5E5E"/>
                </a:solidFill>
                <a:latin typeface="Arial"/>
                <a:cs typeface="Arial"/>
              </a:rPr>
              <a:t>reach</a:t>
            </a:r>
            <a:r>
              <a:rPr sz="668" spc="74" dirty="0">
                <a:solidFill>
                  <a:srgbClr val="5E5E5E"/>
                </a:solidFill>
                <a:latin typeface="Arial"/>
                <a:cs typeface="Arial"/>
              </a:rPr>
              <a:t> </a:t>
            </a:r>
            <a:r>
              <a:rPr sz="668" dirty="0">
                <a:solidFill>
                  <a:srgbClr val="5E5E5E"/>
                </a:solidFill>
                <a:latin typeface="Arial"/>
                <a:cs typeface="Arial"/>
              </a:rPr>
              <a:t>Stretch</a:t>
            </a:r>
            <a:r>
              <a:rPr sz="668" spc="70" dirty="0">
                <a:solidFill>
                  <a:srgbClr val="5E5E5E"/>
                </a:solidFill>
                <a:latin typeface="Arial"/>
                <a:cs typeface="Arial"/>
              </a:rPr>
              <a:t> </a:t>
            </a:r>
            <a:r>
              <a:rPr sz="668" dirty="0">
                <a:solidFill>
                  <a:srgbClr val="5E5E5E"/>
                </a:solidFill>
                <a:latin typeface="Arial"/>
                <a:cs typeface="Arial"/>
              </a:rPr>
              <a:t>Code.</a:t>
            </a:r>
            <a:r>
              <a:rPr sz="668" spc="46" dirty="0">
                <a:solidFill>
                  <a:srgbClr val="5E5E5E"/>
                </a:solidFill>
                <a:latin typeface="Arial"/>
                <a:cs typeface="Arial"/>
              </a:rPr>
              <a:t> </a:t>
            </a:r>
            <a:r>
              <a:rPr sz="668" spc="-35" dirty="0">
                <a:solidFill>
                  <a:srgbClr val="5E5E5E"/>
                </a:solidFill>
                <a:latin typeface="Arial"/>
                <a:cs typeface="Arial"/>
              </a:rPr>
              <a:t>.</a:t>
            </a:r>
            <a:endParaRPr sz="668">
              <a:latin typeface="Arial"/>
              <a:cs typeface="Arial"/>
            </a:endParaRPr>
          </a:p>
          <a:p>
            <a:pPr marL="169212" indent="-160282">
              <a:spcBef>
                <a:spcPts val="257"/>
              </a:spcBef>
              <a:buAutoNum type="arabicPeriod"/>
              <a:tabLst>
                <a:tab pos="169212" algn="l"/>
              </a:tabLst>
            </a:pPr>
            <a:r>
              <a:rPr sz="668" dirty="0">
                <a:solidFill>
                  <a:srgbClr val="5E5E5E"/>
                </a:solidFill>
                <a:latin typeface="Arial"/>
                <a:cs typeface="Arial"/>
              </a:rPr>
              <a:t>Cost</a:t>
            </a:r>
            <a:r>
              <a:rPr sz="668" spc="49" dirty="0">
                <a:solidFill>
                  <a:srgbClr val="5E5E5E"/>
                </a:solidFill>
                <a:latin typeface="Arial"/>
                <a:cs typeface="Arial"/>
              </a:rPr>
              <a:t> </a:t>
            </a:r>
            <a:r>
              <a:rPr sz="668" dirty="0">
                <a:solidFill>
                  <a:srgbClr val="5E5E5E"/>
                </a:solidFill>
                <a:latin typeface="Arial"/>
                <a:cs typeface="Arial"/>
              </a:rPr>
              <a:t>included</a:t>
            </a:r>
            <a:r>
              <a:rPr sz="668" spc="77" dirty="0">
                <a:solidFill>
                  <a:srgbClr val="5E5E5E"/>
                </a:solidFill>
                <a:latin typeface="Arial"/>
                <a:cs typeface="Arial"/>
              </a:rPr>
              <a:t> </a:t>
            </a:r>
            <a:r>
              <a:rPr sz="668" dirty="0">
                <a:solidFill>
                  <a:srgbClr val="5E5E5E"/>
                </a:solidFill>
                <a:latin typeface="Arial"/>
                <a:cs typeface="Arial"/>
              </a:rPr>
              <a:t>in</a:t>
            </a:r>
            <a:r>
              <a:rPr sz="668" spc="80" dirty="0">
                <a:solidFill>
                  <a:srgbClr val="5E5E5E"/>
                </a:solidFill>
                <a:latin typeface="Arial"/>
                <a:cs typeface="Arial"/>
              </a:rPr>
              <a:t> </a:t>
            </a:r>
            <a:r>
              <a:rPr sz="668" dirty="0">
                <a:solidFill>
                  <a:srgbClr val="5E5E5E"/>
                </a:solidFill>
                <a:latin typeface="Arial"/>
                <a:cs typeface="Arial"/>
              </a:rPr>
              <a:t>basement</a:t>
            </a:r>
            <a:r>
              <a:rPr sz="668" spc="123" dirty="0">
                <a:solidFill>
                  <a:srgbClr val="5E5E5E"/>
                </a:solidFill>
                <a:latin typeface="Arial"/>
                <a:cs typeface="Arial"/>
              </a:rPr>
              <a:t> </a:t>
            </a:r>
            <a:r>
              <a:rPr sz="668" dirty="0">
                <a:solidFill>
                  <a:srgbClr val="5E5E5E"/>
                </a:solidFill>
                <a:latin typeface="Arial"/>
                <a:cs typeface="Arial"/>
              </a:rPr>
              <a:t>and/or</a:t>
            </a:r>
            <a:r>
              <a:rPr sz="668" spc="74" dirty="0">
                <a:solidFill>
                  <a:srgbClr val="5E5E5E"/>
                </a:solidFill>
                <a:latin typeface="Arial"/>
                <a:cs typeface="Arial"/>
              </a:rPr>
              <a:t> </a:t>
            </a:r>
            <a:r>
              <a:rPr sz="668" dirty="0">
                <a:solidFill>
                  <a:srgbClr val="5E5E5E"/>
                </a:solidFill>
                <a:latin typeface="Arial"/>
                <a:cs typeface="Arial"/>
              </a:rPr>
              <a:t>attic</a:t>
            </a:r>
            <a:r>
              <a:rPr sz="668" spc="60" dirty="0">
                <a:solidFill>
                  <a:srgbClr val="5E5E5E"/>
                </a:solidFill>
                <a:latin typeface="Arial"/>
                <a:cs typeface="Arial"/>
              </a:rPr>
              <a:t> </a:t>
            </a:r>
            <a:r>
              <a:rPr sz="668" dirty="0">
                <a:solidFill>
                  <a:srgbClr val="5E5E5E"/>
                </a:solidFill>
                <a:latin typeface="Arial"/>
                <a:cs typeface="Arial"/>
              </a:rPr>
              <a:t>thermal</a:t>
            </a:r>
            <a:r>
              <a:rPr sz="668" spc="102" dirty="0">
                <a:solidFill>
                  <a:srgbClr val="5E5E5E"/>
                </a:solidFill>
                <a:latin typeface="Arial"/>
                <a:cs typeface="Arial"/>
              </a:rPr>
              <a:t> </a:t>
            </a:r>
            <a:r>
              <a:rPr sz="668" dirty="0">
                <a:solidFill>
                  <a:srgbClr val="5E5E5E"/>
                </a:solidFill>
                <a:latin typeface="Arial"/>
                <a:cs typeface="Arial"/>
              </a:rPr>
              <a:t>boundary</a:t>
            </a:r>
            <a:r>
              <a:rPr sz="668" spc="130" dirty="0">
                <a:solidFill>
                  <a:srgbClr val="5E5E5E"/>
                </a:solidFill>
                <a:latin typeface="Arial"/>
                <a:cs typeface="Arial"/>
              </a:rPr>
              <a:t> </a:t>
            </a:r>
            <a:r>
              <a:rPr sz="668" spc="-7" dirty="0">
                <a:solidFill>
                  <a:srgbClr val="5E5E5E"/>
                </a:solidFill>
                <a:latin typeface="Arial"/>
                <a:cs typeface="Arial"/>
              </a:rPr>
              <a:t>change</a:t>
            </a:r>
            <a:endParaRPr sz="668">
              <a:latin typeface="Arial"/>
              <a:cs typeface="Arial"/>
            </a:endParaRPr>
          </a:p>
          <a:p>
            <a:pPr marL="169212" indent="-160282">
              <a:lnSpc>
                <a:spcPts val="770"/>
              </a:lnSpc>
              <a:spcBef>
                <a:spcPts val="252"/>
              </a:spcBef>
              <a:buAutoNum type="arabicPeriod"/>
              <a:tabLst>
                <a:tab pos="169212" algn="l"/>
              </a:tabLst>
            </a:pPr>
            <a:r>
              <a:rPr sz="668" dirty="0">
                <a:solidFill>
                  <a:srgbClr val="5E5E5E"/>
                </a:solidFill>
                <a:latin typeface="Arial"/>
                <a:cs typeface="Arial"/>
              </a:rPr>
              <a:t>Base</a:t>
            </a:r>
            <a:r>
              <a:rPr sz="668" spc="70" dirty="0">
                <a:solidFill>
                  <a:srgbClr val="5E5E5E"/>
                </a:solidFill>
                <a:latin typeface="Arial"/>
                <a:cs typeface="Arial"/>
              </a:rPr>
              <a:t> </a:t>
            </a:r>
            <a:r>
              <a:rPr sz="668" dirty="0">
                <a:solidFill>
                  <a:srgbClr val="5E5E5E"/>
                </a:solidFill>
                <a:latin typeface="Arial"/>
                <a:cs typeface="Arial"/>
              </a:rPr>
              <a:t>Code</a:t>
            </a:r>
            <a:r>
              <a:rPr sz="668" spc="74" dirty="0">
                <a:solidFill>
                  <a:srgbClr val="5E5E5E"/>
                </a:solidFill>
                <a:latin typeface="Arial"/>
                <a:cs typeface="Arial"/>
              </a:rPr>
              <a:t> </a:t>
            </a:r>
            <a:r>
              <a:rPr sz="668" dirty="0">
                <a:solidFill>
                  <a:srgbClr val="5E5E5E"/>
                </a:solidFill>
                <a:latin typeface="Arial"/>
                <a:cs typeface="Arial"/>
              </a:rPr>
              <a:t>home</a:t>
            </a:r>
            <a:r>
              <a:rPr sz="668" spc="70" dirty="0">
                <a:solidFill>
                  <a:srgbClr val="5E5E5E"/>
                </a:solidFill>
                <a:latin typeface="Arial"/>
                <a:cs typeface="Arial"/>
              </a:rPr>
              <a:t> </a:t>
            </a:r>
            <a:r>
              <a:rPr sz="668" dirty="0">
                <a:solidFill>
                  <a:srgbClr val="5E5E5E"/>
                </a:solidFill>
                <a:latin typeface="Arial"/>
                <a:cs typeface="Arial"/>
              </a:rPr>
              <a:t>features</a:t>
            </a:r>
            <a:r>
              <a:rPr sz="668" spc="56" dirty="0">
                <a:solidFill>
                  <a:srgbClr val="5E5E5E"/>
                </a:solidFill>
                <a:latin typeface="Arial"/>
                <a:cs typeface="Arial"/>
              </a:rPr>
              <a:t> </a:t>
            </a:r>
            <a:r>
              <a:rPr sz="668" dirty="0">
                <a:solidFill>
                  <a:srgbClr val="5E5E5E"/>
                </a:solidFill>
                <a:latin typeface="Arial"/>
                <a:cs typeface="Arial"/>
              </a:rPr>
              <a:t>are</a:t>
            </a:r>
            <a:r>
              <a:rPr sz="668" spc="70" dirty="0">
                <a:solidFill>
                  <a:srgbClr val="5E5E5E"/>
                </a:solidFill>
                <a:latin typeface="Arial"/>
                <a:cs typeface="Arial"/>
              </a:rPr>
              <a:t> </a:t>
            </a:r>
            <a:r>
              <a:rPr sz="668" dirty="0">
                <a:solidFill>
                  <a:srgbClr val="5E5E5E"/>
                </a:solidFill>
                <a:latin typeface="Arial"/>
                <a:cs typeface="Arial"/>
              </a:rPr>
              <a:t>based</a:t>
            </a:r>
            <a:r>
              <a:rPr sz="668" spc="74" dirty="0">
                <a:solidFill>
                  <a:srgbClr val="5E5E5E"/>
                </a:solidFill>
                <a:latin typeface="Arial"/>
                <a:cs typeface="Arial"/>
              </a:rPr>
              <a:t> </a:t>
            </a:r>
            <a:r>
              <a:rPr sz="668" dirty="0">
                <a:solidFill>
                  <a:srgbClr val="5E5E5E"/>
                </a:solidFill>
                <a:latin typeface="Arial"/>
                <a:cs typeface="Arial"/>
              </a:rPr>
              <a:t>on</a:t>
            </a:r>
            <a:r>
              <a:rPr sz="668" spc="74" dirty="0">
                <a:solidFill>
                  <a:srgbClr val="5E5E5E"/>
                </a:solidFill>
                <a:latin typeface="Arial"/>
                <a:cs typeface="Arial"/>
              </a:rPr>
              <a:t> </a:t>
            </a:r>
            <a:r>
              <a:rPr sz="668" dirty="0">
                <a:solidFill>
                  <a:srgbClr val="5E5E5E"/>
                </a:solidFill>
                <a:latin typeface="Arial"/>
                <a:cs typeface="Arial"/>
              </a:rPr>
              <a:t>an</a:t>
            </a:r>
            <a:r>
              <a:rPr sz="668" spc="70" dirty="0">
                <a:solidFill>
                  <a:srgbClr val="5E5E5E"/>
                </a:solidFill>
                <a:latin typeface="Arial"/>
                <a:cs typeface="Arial"/>
              </a:rPr>
              <a:t> </a:t>
            </a:r>
            <a:r>
              <a:rPr sz="668" dirty="0">
                <a:solidFill>
                  <a:srgbClr val="5E5E5E"/>
                </a:solidFill>
                <a:latin typeface="Arial"/>
                <a:cs typeface="Arial"/>
              </a:rPr>
              <a:t>analysis</a:t>
            </a:r>
            <a:r>
              <a:rPr sz="668" spc="56" dirty="0">
                <a:solidFill>
                  <a:srgbClr val="5E5E5E"/>
                </a:solidFill>
                <a:latin typeface="Arial"/>
                <a:cs typeface="Arial"/>
              </a:rPr>
              <a:t> </a:t>
            </a:r>
            <a:r>
              <a:rPr sz="668" dirty="0">
                <a:solidFill>
                  <a:srgbClr val="5E5E5E"/>
                </a:solidFill>
                <a:latin typeface="Arial"/>
                <a:cs typeface="Arial"/>
              </a:rPr>
              <a:t>of</a:t>
            </a:r>
            <a:r>
              <a:rPr sz="668" spc="46" dirty="0">
                <a:solidFill>
                  <a:srgbClr val="5E5E5E"/>
                </a:solidFill>
                <a:latin typeface="Arial"/>
                <a:cs typeface="Arial"/>
              </a:rPr>
              <a:t> </a:t>
            </a:r>
            <a:r>
              <a:rPr sz="668" dirty="0">
                <a:solidFill>
                  <a:srgbClr val="5E5E5E"/>
                </a:solidFill>
                <a:latin typeface="Arial"/>
                <a:cs typeface="Arial"/>
              </a:rPr>
              <a:t>typical</a:t>
            </a:r>
            <a:r>
              <a:rPr sz="668" spc="25" dirty="0">
                <a:solidFill>
                  <a:srgbClr val="5E5E5E"/>
                </a:solidFill>
                <a:latin typeface="Arial"/>
                <a:cs typeface="Arial"/>
              </a:rPr>
              <a:t> </a:t>
            </a:r>
            <a:r>
              <a:rPr sz="668" dirty="0">
                <a:solidFill>
                  <a:srgbClr val="5E5E5E"/>
                </a:solidFill>
                <a:latin typeface="Arial"/>
                <a:cs typeface="Arial"/>
              </a:rPr>
              <a:t>practices</a:t>
            </a:r>
            <a:r>
              <a:rPr sz="668" spc="53" dirty="0">
                <a:solidFill>
                  <a:srgbClr val="5E5E5E"/>
                </a:solidFill>
                <a:latin typeface="Arial"/>
                <a:cs typeface="Arial"/>
              </a:rPr>
              <a:t> </a:t>
            </a:r>
            <a:r>
              <a:rPr sz="668" dirty="0">
                <a:solidFill>
                  <a:srgbClr val="5E5E5E"/>
                </a:solidFill>
                <a:latin typeface="Arial"/>
                <a:cs typeface="Arial"/>
              </a:rPr>
              <a:t>for</a:t>
            </a:r>
            <a:r>
              <a:rPr sz="668" spc="63" dirty="0">
                <a:solidFill>
                  <a:srgbClr val="5E5E5E"/>
                </a:solidFill>
                <a:latin typeface="Arial"/>
                <a:cs typeface="Arial"/>
              </a:rPr>
              <a:t> </a:t>
            </a:r>
            <a:r>
              <a:rPr sz="668" dirty="0">
                <a:solidFill>
                  <a:srgbClr val="5E5E5E"/>
                </a:solidFill>
                <a:latin typeface="Arial"/>
                <a:cs typeface="Arial"/>
              </a:rPr>
              <a:t>achieving</a:t>
            </a:r>
            <a:r>
              <a:rPr sz="668" spc="74" dirty="0">
                <a:solidFill>
                  <a:srgbClr val="5E5E5E"/>
                </a:solidFill>
                <a:latin typeface="Arial"/>
                <a:cs typeface="Arial"/>
              </a:rPr>
              <a:t> </a:t>
            </a:r>
            <a:r>
              <a:rPr sz="668" dirty="0">
                <a:solidFill>
                  <a:srgbClr val="5E5E5E"/>
                </a:solidFill>
                <a:latin typeface="Arial"/>
                <a:cs typeface="Arial"/>
              </a:rPr>
              <a:t>a</a:t>
            </a:r>
            <a:r>
              <a:rPr sz="668" spc="74" dirty="0">
                <a:solidFill>
                  <a:srgbClr val="5E5E5E"/>
                </a:solidFill>
                <a:latin typeface="Arial"/>
                <a:cs typeface="Arial"/>
              </a:rPr>
              <a:t> </a:t>
            </a:r>
            <a:r>
              <a:rPr sz="668" dirty="0">
                <a:solidFill>
                  <a:srgbClr val="5E5E5E"/>
                </a:solidFill>
                <a:latin typeface="Arial"/>
                <a:cs typeface="Arial"/>
              </a:rPr>
              <a:t>HERS</a:t>
            </a:r>
            <a:r>
              <a:rPr sz="668" spc="109" dirty="0">
                <a:solidFill>
                  <a:srgbClr val="5E5E5E"/>
                </a:solidFill>
                <a:latin typeface="Arial"/>
                <a:cs typeface="Arial"/>
              </a:rPr>
              <a:t> </a:t>
            </a:r>
            <a:r>
              <a:rPr sz="668" dirty="0">
                <a:solidFill>
                  <a:srgbClr val="5E5E5E"/>
                </a:solidFill>
                <a:latin typeface="Arial"/>
                <a:cs typeface="Arial"/>
              </a:rPr>
              <a:t>52</a:t>
            </a:r>
            <a:r>
              <a:rPr sz="668" spc="74" dirty="0">
                <a:solidFill>
                  <a:srgbClr val="5E5E5E"/>
                </a:solidFill>
                <a:latin typeface="Arial"/>
                <a:cs typeface="Arial"/>
              </a:rPr>
              <a:t> </a:t>
            </a:r>
            <a:r>
              <a:rPr sz="668" dirty="0">
                <a:solidFill>
                  <a:srgbClr val="5E5E5E"/>
                </a:solidFill>
                <a:latin typeface="Arial"/>
                <a:cs typeface="Arial"/>
              </a:rPr>
              <a:t>using</a:t>
            </a:r>
            <a:r>
              <a:rPr sz="668" spc="70" dirty="0">
                <a:solidFill>
                  <a:srgbClr val="5E5E5E"/>
                </a:solidFill>
                <a:latin typeface="Arial"/>
                <a:cs typeface="Arial"/>
              </a:rPr>
              <a:t> </a:t>
            </a:r>
            <a:r>
              <a:rPr sz="668" dirty="0">
                <a:solidFill>
                  <a:srgbClr val="5E5E5E"/>
                </a:solidFill>
                <a:latin typeface="Arial"/>
                <a:cs typeface="Arial"/>
              </a:rPr>
              <a:t>HERS</a:t>
            </a:r>
            <a:r>
              <a:rPr sz="668" spc="109" dirty="0">
                <a:solidFill>
                  <a:srgbClr val="5E5E5E"/>
                </a:solidFill>
                <a:latin typeface="Arial"/>
                <a:cs typeface="Arial"/>
              </a:rPr>
              <a:t> </a:t>
            </a:r>
            <a:r>
              <a:rPr sz="668" dirty="0">
                <a:solidFill>
                  <a:srgbClr val="5E5E5E"/>
                </a:solidFill>
                <a:latin typeface="Arial"/>
                <a:cs typeface="Arial"/>
              </a:rPr>
              <a:t>Provider</a:t>
            </a:r>
            <a:r>
              <a:rPr sz="668" spc="63" dirty="0">
                <a:solidFill>
                  <a:srgbClr val="5E5E5E"/>
                </a:solidFill>
                <a:latin typeface="Arial"/>
                <a:cs typeface="Arial"/>
              </a:rPr>
              <a:t> </a:t>
            </a:r>
            <a:r>
              <a:rPr sz="668" dirty="0">
                <a:solidFill>
                  <a:srgbClr val="5E5E5E"/>
                </a:solidFill>
                <a:latin typeface="Arial"/>
                <a:cs typeface="Arial"/>
              </a:rPr>
              <a:t>data</a:t>
            </a:r>
            <a:r>
              <a:rPr sz="668" spc="74" dirty="0">
                <a:solidFill>
                  <a:srgbClr val="5E5E5E"/>
                </a:solidFill>
                <a:latin typeface="Arial"/>
                <a:cs typeface="Arial"/>
              </a:rPr>
              <a:t> </a:t>
            </a:r>
            <a:r>
              <a:rPr sz="668" dirty="0">
                <a:solidFill>
                  <a:srgbClr val="5E5E5E"/>
                </a:solidFill>
                <a:latin typeface="Arial"/>
                <a:cs typeface="Arial"/>
              </a:rPr>
              <a:t>on</a:t>
            </a:r>
            <a:r>
              <a:rPr sz="668" spc="74" dirty="0">
                <a:solidFill>
                  <a:srgbClr val="5E5E5E"/>
                </a:solidFill>
                <a:latin typeface="Arial"/>
                <a:cs typeface="Arial"/>
              </a:rPr>
              <a:t> </a:t>
            </a:r>
            <a:r>
              <a:rPr sz="668" spc="-7" dirty="0">
                <a:solidFill>
                  <a:srgbClr val="5E5E5E"/>
                </a:solidFill>
                <a:latin typeface="Arial"/>
                <a:cs typeface="Arial"/>
              </a:rPr>
              <a:t>pre</a:t>
            </a:r>
            <a:r>
              <a:rPr sz="668" spc="-49" dirty="0">
                <a:solidFill>
                  <a:srgbClr val="5E5E5E"/>
                </a:solidFill>
                <a:latin typeface="Arial"/>
                <a:cs typeface="Arial"/>
              </a:rPr>
              <a:t> </a:t>
            </a:r>
            <a:r>
              <a:rPr sz="668" dirty="0">
                <a:solidFill>
                  <a:srgbClr val="5E5E5E"/>
                </a:solidFill>
                <a:latin typeface="Arial"/>
                <a:cs typeface="Arial"/>
              </a:rPr>
              <a:t>viously</a:t>
            </a:r>
            <a:r>
              <a:rPr sz="668" spc="53" dirty="0">
                <a:solidFill>
                  <a:srgbClr val="5E5E5E"/>
                </a:solidFill>
                <a:latin typeface="Arial"/>
                <a:cs typeface="Arial"/>
              </a:rPr>
              <a:t> </a:t>
            </a:r>
            <a:r>
              <a:rPr sz="668" dirty="0">
                <a:solidFill>
                  <a:srgbClr val="5E5E5E"/>
                </a:solidFill>
                <a:latin typeface="Arial"/>
                <a:cs typeface="Arial"/>
              </a:rPr>
              <a:t>built</a:t>
            </a:r>
            <a:r>
              <a:rPr sz="668" spc="46" dirty="0">
                <a:solidFill>
                  <a:srgbClr val="5E5E5E"/>
                </a:solidFill>
                <a:latin typeface="Arial"/>
                <a:cs typeface="Arial"/>
              </a:rPr>
              <a:t> </a:t>
            </a:r>
            <a:r>
              <a:rPr sz="668" spc="-7" dirty="0">
                <a:solidFill>
                  <a:srgbClr val="5E5E5E"/>
                </a:solidFill>
                <a:latin typeface="Arial"/>
                <a:cs typeface="Arial"/>
              </a:rPr>
              <a:t>homes</a:t>
            </a:r>
            <a:endParaRPr sz="668">
              <a:latin typeface="Arial"/>
              <a:cs typeface="Arial"/>
            </a:endParaRPr>
          </a:p>
          <a:p>
            <a:pPr marL="169658">
              <a:lnSpc>
                <a:spcPts val="770"/>
              </a:lnSpc>
            </a:pPr>
            <a:r>
              <a:rPr sz="668" dirty="0">
                <a:solidFill>
                  <a:srgbClr val="5E5E5E"/>
                </a:solidFill>
                <a:latin typeface="Arial"/>
                <a:cs typeface="Arial"/>
              </a:rPr>
              <a:t>in</a:t>
            </a:r>
            <a:r>
              <a:rPr sz="668" spc="25" dirty="0">
                <a:solidFill>
                  <a:srgbClr val="5E5E5E"/>
                </a:solidFill>
                <a:latin typeface="Arial"/>
                <a:cs typeface="Arial"/>
              </a:rPr>
              <a:t> </a:t>
            </a:r>
            <a:r>
              <a:rPr sz="668" spc="-7" dirty="0">
                <a:solidFill>
                  <a:srgbClr val="5E5E5E"/>
                </a:solidFill>
                <a:latin typeface="Arial"/>
                <a:cs typeface="Arial"/>
              </a:rPr>
              <a:t>Massachusetts.</a:t>
            </a:r>
            <a:endParaRPr sz="668">
              <a:latin typeface="Arial"/>
              <a:cs typeface="Arial"/>
            </a:endParaRPr>
          </a:p>
          <a:p>
            <a:pPr marL="169658" marR="43754" indent="-160729">
              <a:lnSpc>
                <a:spcPct val="94400"/>
              </a:lnSpc>
              <a:spcBef>
                <a:spcPts val="299"/>
              </a:spcBef>
              <a:buAutoNum type="arabicPeriod" startAt="4"/>
              <a:tabLst>
                <a:tab pos="169658" algn="l"/>
              </a:tabLst>
            </a:pPr>
            <a:r>
              <a:rPr sz="668" dirty="0">
                <a:solidFill>
                  <a:srgbClr val="5E5E5E"/>
                </a:solidFill>
                <a:latin typeface="Arial"/>
                <a:cs typeface="Arial"/>
              </a:rPr>
              <a:t>Stretch</a:t>
            </a:r>
            <a:r>
              <a:rPr sz="668" spc="77" dirty="0">
                <a:solidFill>
                  <a:srgbClr val="5E5E5E"/>
                </a:solidFill>
                <a:latin typeface="Arial"/>
                <a:cs typeface="Arial"/>
              </a:rPr>
              <a:t> </a:t>
            </a:r>
            <a:r>
              <a:rPr sz="668" dirty="0">
                <a:solidFill>
                  <a:srgbClr val="5E5E5E"/>
                </a:solidFill>
                <a:latin typeface="Arial"/>
                <a:cs typeface="Arial"/>
              </a:rPr>
              <a:t>Code</a:t>
            </a:r>
            <a:r>
              <a:rPr sz="668" spc="80" dirty="0">
                <a:solidFill>
                  <a:srgbClr val="5E5E5E"/>
                </a:solidFill>
                <a:latin typeface="Arial"/>
                <a:cs typeface="Arial"/>
              </a:rPr>
              <a:t> </a:t>
            </a:r>
            <a:r>
              <a:rPr sz="668" dirty="0">
                <a:solidFill>
                  <a:srgbClr val="5E5E5E"/>
                </a:solidFill>
                <a:latin typeface="Arial"/>
                <a:cs typeface="Arial"/>
              </a:rPr>
              <a:t>home</a:t>
            </a:r>
            <a:r>
              <a:rPr sz="668" spc="80" dirty="0">
                <a:solidFill>
                  <a:srgbClr val="5E5E5E"/>
                </a:solidFill>
                <a:latin typeface="Arial"/>
                <a:cs typeface="Arial"/>
              </a:rPr>
              <a:t> </a:t>
            </a:r>
            <a:r>
              <a:rPr sz="668" dirty="0">
                <a:solidFill>
                  <a:srgbClr val="5E5E5E"/>
                </a:solidFill>
                <a:latin typeface="Arial"/>
                <a:cs typeface="Arial"/>
              </a:rPr>
              <a:t>features</a:t>
            </a:r>
            <a:r>
              <a:rPr sz="668" spc="60" dirty="0">
                <a:solidFill>
                  <a:srgbClr val="5E5E5E"/>
                </a:solidFill>
                <a:latin typeface="Arial"/>
                <a:cs typeface="Arial"/>
              </a:rPr>
              <a:t> </a:t>
            </a:r>
            <a:r>
              <a:rPr sz="668" dirty="0">
                <a:solidFill>
                  <a:srgbClr val="5E5E5E"/>
                </a:solidFill>
                <a:latin typeface="Arial"/>
                <a:cs typeface="Arial"/>
              </a:rPr>
              <a:t>are</a:t>
            </a:r>
            <a:r>
              <a:rPr sz="668" spc="77" dirty="0">
                <a:solidFill>
                  <a:srgbClr val="5E5E5E"/>
                </a:solidFill>
                <a:latin typeface="Arial"/>
                <a:cs typeface="Arial"/>
              </a:rPr>
              <a:t> </a:t>
            </a:r>
            <a:r>
              <a:rPr sz="668" dirty="0">
                <a:solidFill>
                  <a:srgbClr val="5E5E5E"/>
                </a:solidFill>
                <a:latin typeface="Arial"/>
                <a:cs typeface="Arial"/>
              </a:rPr>
              <a:t>based</a:t>
            </a:r>
            <a:r>
              <a:rPr sz="668" spc="80" dirty="0">
                <a:solidFill>
                  <a:srgbClr val="5E5E5E"/>
                </a:solidFill>
                <a:latin typeface="Arial"/>
                <a:cs typeface="Arial"/>
              </a:rPr>
              <a:t> </a:t>
            </a:r>
            <a:r>
              <a:rPr sz="668" dirty="0">
                <a:solidFill>
                  <a:srgbClr val="5E5E5E"/>
                </a:solidFill>
                <a:latin typeface="Arial"/>
                <a:cs typeface="Arial"/>
              </a:rPr>
              <a:t>on</a:t>
            </a:r>
            <a:r>
              <a:rPr sz="668" spc="80" dirty="0">
                <a:solidFill>
                  <a:srgbClr val="5E5E5E"/>
                </a:solidFill>
                <a:latin typeface="Arial"/>
                <a:cs typeface="Arial"/>
              </a:rPr>
              <a:t> </a:t>
            </a:r>
            <a:r>
              <a:rPr sz="668" dirty="0">
                <a:solidFill>
                  <a:srgbClr val="5E5E5E"/>
                </a:solidFill>
                <a:latin typeface="Arial"/>
                <a:cs typeface="Arial"/>
              </a:rPr>
              <a:t>cost</a:t>
            </a:r>
            <a:r>
              <a:rPr sz="668" spc="49" dirty="0">
                <a:solidFill>
                  <a:srgbClr val="5E5E5E"/>
                </a:solidFill>
                <a:latin typeface="Arial"/>
                <a:cs typeface="Arial"/>
              </a:rPr>
              <a:t> </a:t>
            </a:r>
            <a:r>
              <a:rPr sz="668" dirty="0">
                <a:solidFill>
                  <a:srgbClr val="5E5E5E"/>
                </a:solidFill>
                <a:latin typeface="Arial"/>
                <a:cs typeface="Arial"/>
              </a:rPr>
              <a:t>optimization</a:t>
            </a:r>
            <a:r>
              <a:rPr sz="668" spc="80" dirty="0">
                <a:solidFill>
                  <a:srgbClr val="5E5E5E"/>
                </a:solidFill>
                <a:latin typeface="Arial"/>
                <a:cs typeface="Arial"/>
              </a:rPr>
              <a:t> </a:t>
            </a:r>
            <a:r>
              <a:rPr sz="668" dirty="0">
                <a:solidFill>
                  <a:srgbClr val="5E5E5E"/>
                </a:solidFill>
                <a:latin typeface="Arial"/>
                <a:cs typeface="Arial"/>
              </a:rPr>
              <a:t>modeling</a:t>
            </a:r>
            <a:r>
              <a:rPr sz="668" spc="80" dirty="0">
                <a:solidFill>
                  <a:srgbClr val="5E5E5E"/>
                </a:solidFill>
                <a:latin typeface="Arial"/>
                <a:cs typeface="Arial"/>
              </a:rPr>
              <a:t> </a:t>
            </a:r>
            <a:r>
              <a:rPr sz="668" dirty="0">
                <a:solidFill>
                  <a:srgbClr val="5E5E5E"/>
                </a:solidFill>
                <a:latin typeface="Arial"/>
                <a:cs typeface="Arial"/>
              </a:rPr>
              <a:t>using</a:t>
            </a:r>
            <a:r>
              <a:rPr sz="668" spc="172" dirty="0">
                <a:solidFill>
                  <a:srgbClr val="5E5E5E"/>
                </a:solidFill>
                <a:latin typeface="Arial"/>
                <a:cs typeface="Arial"/>
              </a:rPr>
              <a:t> </a:t>
            </a:r>
            <a:r>
              <a:rPr sz="668" dirty="0">
                <a:solidFill>
                  <a:srgbClr val="5E5E5E"/>
                </a:solidFill>
                <a:latin typeface="Arial"/>
                <a:cs typeface="Arial"/>
              </a:rPr>
              <a:t>BEopt</a:t>
            </a:r>
            <a:r>
              <a:rPr sz="668" spc="95" dirty="0">
                <a:solidFill>
                  <a:srgbClr val="5E5E5E"/>
                </a:solidFill>
                <a:latin typeface="Arial"/>
                <a:cs typeface="Arial"/>
              </a:rPr>
              <a:t> </a:t>
            </a:r>
            <a:r>
              <a:rPr sz="668" dirty="0">
                <a:solidFill>
                  <a:srgbClr val="5E5E5E"/>
                </a:solidFill>
                <a:latin typeface="Arial"/>
                <a:cs typeface="Arial"/>
              </a:rPr>
              <a:t>software.</a:t>
            </a:r>
            <a:r>
              <a:rPr sz="668" spc="53" dirty="0">
                <a:solidFill>
                  <a:srgbClr val="5E5E5E"/>
                </a:solidFill>
                <a:latin typeface="Arial"/>
                <a:cs typeface="Arial"/>
              </a:rPr>
              <a:t> </a:t>
            </a:r>
            <a:r>
              <a:rPr sz="668" dirty="0">
                <a:solidFill>
                  <a:srgbClr val="5E5E5E"/>
                </a:solidFill>
                <a:latin typeface="Arial"/>
                <a:cs typeface="Arial"/>
              </a:rPr>
              <a:t>Some</a:t>
            </a:r>
            <a:r>
              <a:rPr sz="668" spc="77" dirty="0">
                <a:solidFill>
                  <a:srgbClr val="5E5E5E"/>
                </a:solidFill>
                <a:latin typeface="Arial"/>
                <a:cs typeface="Arial"/>
              </a:rPr>
              <a:t> </a:t>
            </a:r>
            <a:r>
              <a:rPr sz="668" dirty="0">
                <a:solidFill>
                  <a:srgbClr val="5E5E5E"/>
                </a:solidFill>
                <a:latin typeface="Arial"/>
                <a:cs typeface="Arial"/>
              </a:rPr>
              <a:t>individual</a:t>
            </a:r>
            <a:r>
              <a:rPr sz="668" spc="105" dirty="0">
                <a:solidFill>
                  <a:srgbClr val="5E5E5E"/>
                </a:solidFill>
                <a:latin typeface="Arial"/>
                <a:cs typeface="Arial"/>
              </a:rPr>
              <a:t> </a:t>
            </a:r>
            <a:r>
              <a:rPr sz="668" dirty="0">
                <a:solidFill>
                  <a:srgbClr val="5E5E5E"/>
                </a:solidFill>
                <a:latin typeface="Arial"/>
                <a:cs typeface="Arial"/>
              </a:rPr>
              <a:t>features</a:t>
            </a:r>
            <a:r>
              <a:rPr sz="668" spc="60" dirty="0">
                <a:solidFill>
                  <a:srgbClr val="5E5E5E"/>
                </a:solidFill>
                <a:latin typeface="Arial"/>
                <a:cs typeface="Arial"/>
              </a:rPr>
              <a:t> </a:t>
            </a:r>
            <a:r>
              <a:rPr sz="668" dirty="0">
                <a:solidFill>
                  <a:srgbClr val="5E5E5E"/>
                </a:solidFill>
                <a:latin typeface="Arial"/>
                <a:cs typeface="Arial"/>
              </a:rPr>
              <a:t>are</a:t>
            </a:r>
            <a:r>
              <a:rPr sz="668" spc="80" dirty="0">
                <a:solidFill>
                  <a:srgbClr val="5E5E5E"/>
                </a:solidFill>
                <a:latin typeface="Arial"/>
                <a:cs typeface="Arial"/>
              </a:rPr>
              <a:t> </a:t>
            </a:r>
            <a:r>
              <a:rPr sz="668" dirty="0">
                <a:solidFill>
                  <a:srgbClr val="5E5E5E"/>
                </a:solidFill>
                <a:latin typeface="Arial"/>
                <a:cs typeface="Arial"/>
              </a:rPr>
              <a:t>less</a:t>
            </a:r>
            <a:r>
              <a:rPr sz="668" spc="60" dirty="0">
                <a:solidFill>
                  <a:srgbClr val="5E5E5E"/>
                </a:solidFill>
                <a:latin typeface="Arial"/>
                <a:cs typeface="Arial"/>
              </a:rPr>
              <a:t> </a:t>
            </a:r>
            <a:r>
              <a:rPr sz="668" dirty="0">
                <a:solidFill>
                  <a:srgbClr val="5E5E5E"/>
                </a:solidFill>
                <a:latin typeface="Arial"/>
                <a:cs typeface="Arial"/>
              </a:rPr>
              <a:t>efficient</a:t>
            </a:r>
            <a:r>
              <a:rPr sz="668" spc="123" dirty="0">
                <a:solidFill>
                  <a:srgbClr val="5E5E5E"/>
                </a:solidFill>
                <a:latin typeface="Arial"/>
                <a:cs typeface="Arial"/>
              </a:rPr>
              <a:t> </a:t>
            </a:r>
            <a:r>
              <a:rPr sz="668" dirty="0">
                <a:solidFill>
                  <a:srgbClr val="5E5E5E"/>
                </a:solidFill>
                <a:latin typeface="Arial"/>
                <a:cs typeface="Arial"/>
              </a:rPr>
              <a:t>than</a:t>
            </a:r>
            <a:r>
              <a:rPr sz="668" spc="77" dirty="0">
                <a:solidFill>
                  <a:srgbClr val="5E5E5E"/>
                </a:solidFill>
                <a:latin typeface="Arial"/>
                <a:cs typeface="Arial"/>
              </a:rPr>
              <a:t> </a:t>
            </a:r>
            <a:r>
              <a:rPr sz="668" dirty="0">
                <a:solidFill>
                  <a:srgbClr val="5E5E5E"/>
                </a:solidFill>
                <a:latin typeface="Arial"/>
                <a:cs typeface="Arial"/>
              </a:rPr>
              <a:t>the</a:t>
            </a:r>
            <a:r>
              <a:rPr sz="668" spc="80" dirty="0">
                <a:solidFill>
                  <a:srgbClr val="5E5E5E"/>
                </a:solidFill>
                <a:latin typeface="Arial"/>
                <a:cs typeface="Arial"/>
              </a:rPr>
              <a:t> </a:t>
            </a:r>
            <a:r>
              <a:rPr sz="668" spc="-14" dirty="0">
                <a:solidFill>
                  <a:srgbClr val="5E5E5E"/>
                </a:solidFill>
                <a:latin typeface="Arial"/>
                <a:cs typeface="Arial"/>
              </a:rPr>
              <a:t>Base </a:t>
            </a:r>
            <a:r>
              <a:rPr sz="668" dirty="0">
                <a:solidFill>
                  <a:srgbClr val="5E5E5E"/>
                </a:solidFill>
                <a:latin typeface="Arial"/>
                <a:cs typeface="Arial"/>
              </a:rPr>
              <a:t>Code</a:t>
            </a:r>
            <a:r>
              <a:rPr sz="668" spc="49" dirty="0">
                <a:solidFill>
                  <a:srgbClr val="5E5E5E"/>
                </a:solidFill>
                <a:latin typeface="Arial"/>
                <a:cs typeface="Arial"/>
              </a:rPr>
              <a:t> </a:t>
            </a:r>
            <a:r>
              <a:rPr sz="668" dirty="0">
                <a:solidFill>
                  <a:srgbClr val="5E5E5E"/>
                </a:solidFill>
                <a:latin typeface="Arial"/>
                <a:cs typeface="Arial"/>
              </a:rPr>
              <a:t>home,</a:t>
            </a:r>
            <a:r>
              <a:rPr sz="668" spc="91" dirty="0">
                <a:solidFill>
                  <a:srgbClr val="5E5E5E"/>
                </a:solidFill>
                <a:latin typeface="Arial"/>
                <a:cs typeface="Arial"/>
              </a:rPr>
              <a:t> </a:t>
            </a:r>
            <a:r>
              <a:rPr sz="668" dirty="0">
                <a:solidFill>
                  <a:srgbClr val="5E5E5E"/>
                </a:solidFill>
                <a:latin typeface="Arial"/>
                <a:cs typeface="Arial"/>
              </a:rPr>
              <a:t>but</a:t>
            </a:r>
            <a:r>
              <a:rPr sz="668" spc="91" dirty="0">
                <a:solidFill>
                  <a:srgbClr val="5E5E5E"/>
                </a:solidFill>
                <a:latin typeface="Arial"/>
                <a:cs typeface="Arial"/>
              </a:rPr>
              <a:t> </a:t>
            </a:r>
            <a:r>
              <a:rPr sz="668" dirty="0">
                <a:solidFill>
                  <a:srgbClr val="5E5E5E"/>
                </a:solidFill>
                <a:latin typeface="Arial"/>
                <a:cs typeface="Arial"/>
              </a:rPr>
              <a:t>they</a:t>
            </a:r>
            <a:r>
              <a:rPr sz="668" spc="35" dirty="0">
                <a:solidFill>
                  <a:srgbClr val="5E5E5E"/>
                </a:solidFill>
                <a:latin typeface="Arial"/>
                <a:cs typeface="Arial"/>
              </a:rPr>
              <a:t> </a:t>
            </a:r>
            <a:r>
              <a:rPr sz="668" dirty="0">
                <a:solidFill>
                  <a:srgbClr val="5E5E5E"/>
                </a:solidFill>
                <a:latin typeface="Arial"/>
                <a:cs typeface="Arial"/>
              </a:rPr>
              <a:t>are</a:t>
            </a:r>
            <a:r>
              <a:rPr sz="668" spc="53" dirty="0">
                <a:solidFill>
                  <a:srgbClr val="5E5E5E"/>
                </a:solidFill>
                <a:latin typeface="Arial"/>
                <a:cs typeface="Arial"/>
              </a:rPr>
              <a:t> </a:t>
            </a:r>
            <a:r>
              <a:rPr sz="668" dirty="0">
                <a:solidFill>
                  <a:srgbClr val="5E5E5E"/>
                </a:solidFill>
                <a:latin typeface="Arial"/>
                <a:cs typeface="Arial"/>
              </a:rPr>
              <a:t>more</a:t>
            </a:r>
            <a:r>
              <a:rPr sz="668" spc="53" dirty="0">
                <a:solidFill>
                  <a:srgbClr val="5E5E5E"/>
                </a:solidFill>
                <a:latin typeface="Arial"/>
                <a:cs typeface="Arial"/>
              </a:rPr>
              <a:t> </a:t>
            </a:r>
            <a:r>
              <a:rPr sz="668" dirty="0">
                <a:solidFill>
                  <a:srgbClr val="5E5E5E"/>
                </a:solidFill>
                <a:latin typeface="Arial"/>
                <a:cs typeface="Arial"/>
              </a:rPr>
              <a:t>than</a:t>
            </a:r>
            <a:r>
              <a:rPr sz="668" spc="53" dirty="0">
                <a:solidFill>
                  <a:srgbClr val="5E5E5E"/>
                </a:solidFill>
                <a:latin typeface="Arial"/>
                <a:cs typeface="Arial"/>
              </a:rPr>
              <a:t> </a:t>
            </a:r>
            <a:r>
              <a:rPr sz="668" dirty="0">
                <a:solidFill>
                  <a:srgbClr val="5E5E5E"/>
                </a:solidFill>
                <a:latin typeface="Arial"/>
                <a:cs typeface="Arial"/>
              </a:rPr>
              <a:t>offset</a:t>
            </a:r>
            <a:r>
              <a:rPr sz="668" spc="91" dirty="0">
                <a:solidFill>
                  <a:srgbClr val="5E5E5E"/>
                </a:solidFill>
                <a:latin typeface="Arial"/>
                <a:cs typeface="Arial"/>
              </a:rPr>
              <a:t> </a:t>
            </a:r>
            <a:r>
              <a:rPr sz="668" dirty="0">
                <a:solidFill>
                  <a:srgbClr val="5E5E5E"/>
                </a:solidFill>
                <a:latin typeface="Arial"/>
                <a:cs typeface="Arial"/>
              </a:rPr>
              <a:t>by</a:t>
            </a:r>
            <a:r>
              <a:rPr sz="668" spc="35" dirty="0">
                <a:solidFill>
                  <a:srgbClr val="5E5E5E"/>
                </a:solidFill>
                <a:latin typeface="Arial"/>
                <a:cs typeface="Arial"/>
              </a:rPr>
              <a:t> </a:t>
            </a:r>
            <a:r>
              <a:rPr sz="668" dirty="0">
                <a:solidFill>
                  <a:srgbClr val="5E5E5E"/>
                </a:solidFill>
                <a:latin typeface="Arial"/>
                <a:cs typeface="Arial"/>
              </a:rPr>
              <a:t>other</a:t>
            </a:r>
            <a:r>
              <a:rPr sz="668" spc="42" dirty="0">
                <a:solidFill>
                  <a:srgbClr val="5E5E5E"/>
                </a:solidFill>
                <a:latin typeface="Arial"/>
                <a:cs typeface="Arial"/>
              </a:rPr>
              <a:t> </a:t>
            </a:r>
            <a:r>
              <a:rPr sz="668" dirty="0">
                <a:solidFill>
                  <a:srgbClr val="5E5E5E"/>
                </a:solidFill>
                <a:latin typeface="Arial"/>
                <a:cs typeface="Arial"/>
              </a:rPr>
              <a:t>features</a:t>
            </a:r>
            <a:r>
              <a:rPr sz="668" spc="98" dirty="0">
                <a:solidFill>
                  <a:srgbClr val="5E5E5E"/>
                </a:solidFill>
                <a:latin typeface="Arial"/>
                <a:cs typeface="Arial"/>
              </a:rPr>
              <a:t> </a:t>
            </a:r>
            <a:r>
              <a:rPr sz="668" dirty="0">
                <a:solidFill>
                  <a:srgbClr val="5E5E5E"/>
                </a:solidFill>
                <a:latin typeface="Arial"/>
                <a:cs typeface="Arial"/>
              </a:rPr>
              <a:t>that</a:t>
            </a:r>
            <a:r>
              <a:rPr sz="668" spc="28" dirty="0">
                <a:solidFill>
                  <a:srgbClr val="5E5E5E"/>
                </a:solidFill>
                <a:latin typeface="Arial"/>
                <a:cs typeface="Arial"/>
              </a:rPr>
              <a:t> </a:t>
            </a:r>
            <a:r>
              <a:rPr sz="668" dirty="0">
                <a:solidFill>
                  <a:srgbClr val="5E5E5E"/>
                </a:solidFill>
                <a:latin typeface="Arial"/>
                <a:cs typeface="Arial"/>
              </a:rPr>
              <a:t>are</a:t>
            </a:r>
            <a:r>
              <a:rPr sz="668" spc="53" dirty="0">
                <a:solidFill>
                  <a:srgbClr val="5E5E5E"/>
                </a:solidFill>
                <a:latin typeface="Arial"/>
                <a:cs typeface="Arial"/>
              </a:rPr>
              <a:t> </a:t>
            </a:r>
            <a:r>
              <a:rPr sz="668" dirty="0">
                <a:solidFill>
                  <a:srgbClr val="5E5E5E"/>
                </a:solidFill>
                <a:latin typeface="Arial"/>
                <a:cs typeface="Arial"/>
              </a:rPr>
              <a:t>more</a:t>
            </a:r>
            <a:r>
              <a:rPr sz="668" spc="53" dirty="0">
                <a:solidFill>
                  <a:srgbClr val="5E5E5E"/>
                </a:solidFill>
                <a:latin typeface="Arial"/>
                <a:cs typeface="Arial"/>
              </a:rPr>
              <a:t> </a:t>
            </a:r>
            <a:r>
              <a:rPr sz="668" dirty="0">
                <a:solidFill>
                  <a:srgbClr val="5E5E5E"/>
                </a:solidFill>
                <a:latin typeface="Arial"/>
                <a:cs typeface="Arial"/>
              </a:rPr>
              <a:t>efficient.</a:t>
            </a:r>
            <a:r>
              <a:rPr sz="668" spc="25" dirty="0">
                <a:solidFill>
                  <a:srgbClr val="5E5E5E"/>
                </a:solidFill>
                <a:latin typeface="Arial"/>
                <a:cs typeface="Arial"/>
              </a:rPr>
              <a:t> </a:t>
            </a:r>
            <a:r>
              <a:rPr sz="668" dirty="0">
                <a:solidFill>
                  <a:srgbClr val="5E5E5E"/>
                </a:solidFill>
                <a:latin typeface="Arial"/>
                <a:cs typeface="Arial"/>
              </a:rPr>
              <a:t>One</a:t>
            </a:r>
            <a:r>
              <a:rPr sz="668" spc="53" dirty="0">
                <a:solidFill>
                  <a:srgbClr val="5E5E5E"/>
                </a:solidFill>
                <a:latin typeface="Arial"/>
                <a:cs typeface="Arial"/>
              </a:rPr>
              <a:t> </a:t>
            </a:r>
            <a:r>
              <a:rPr sz="668" dirty="0">
                <a:solidFill>
                  <a:srgbClr val="5E5E5E"/>
                </a:solidFill>
                <a:latin typeface="Arial"/>
                <a:cs typeface="Arial"/>
              </a:rPr>
              <a:t>benefit</a:t>
            </a:r>
            <a:r>
              <a:rPr sz="668" spc="28" dirty="0">
                <a:solidFill>
                  <a:srgbClr val="5E5E5E"/>
                </a:solidFill>
                <a:latin typeface="Arial"/>
                <a:cs typeface="Arial"/>
              </a:rPr>
              <a:t> </a:t>
            </a:r>
            <a:r>
              <a:rPr sz="668" dirty="0">
                <a:solidFill>
                  <a:srgbClr val="5E5E5E"/>
                </a:solidFill>
                <a:latin typeface="Arial"/>
                <a:cs typeface="Arial"/>
              </a:rPr>
              <a:t>of</a:t>
            </a:r>
            <a:r>
              <a:rPr sz="668" spc="91" dirty="0">
                <a:solidFill>
                  <a:srgbClr val="5E5E5E"/>
                </a:solidFill>
                <a:latin typeface="Arial"/>
                <a:cs typeface="Arial"/>
              </a:rPr>
              <a:t> </a:t>
            </a:r>
            <a:r>
              <a:rPr sz="668" dirty="0">
                <a:solidFill>
                  <a:srgbClr val="5E5E5E"/>
                </a:solidFill>
                <a:latin typeface="Arial"/>
                <a:cs typeface="Arial"/>
              </a:rPr>
              <a:t>using</a:t>
            </a:r>
            <a:r>
              <a:rPr sz="668" spc="49" dirty="0">
                <a:solidFill>
                  <a:srgbClr val="5E5E5E"/>
                </a:solidFill>
                <a:latin typeface="Arial"/>
                <a:cs typeface="Arial"/>
              </a:rPr>
              <a:t> </a:t>
            </a:r>
            <a:r>
              <a:rPr sz="668" dirty="0">
                <a:solidFill>
                  <a:srgbClr val="5E5E5E"/>
                </a:solidFill>
                <a:latin typeface="Arial"/>
                <a:cs typeface="Arial"/>
              </a:rPr>
              <a:t>a</a:t>
            </a:r>
            <a:r>
              <a:rPr sz="668" spc="53" dirty="0">
                <a:solidFill>
                  <a:srgbClr val="5E5E5E"/>
                </a:solidFill>
                <a:latin typeface="Arial"/>
                <a:cs typeface="Arial"/>
              </a:rPr>
              <a:t> </a:t>
            </a:r>
            <a:r>
              <a:rPr sz="668" dirty="0">
                <a:solidFill>
                  <a:srgbClr val="5E5E5E"/>
                </a:solidFill>
                <a:latin typeface="Arial"/>
                <a:cs typeface="Arial"/>
              </a:rPr>
              <a:t>HERS</a:t>
            </a:r>
            <a:r>
              <a:rPr sz="668" spc="88" dirty="0">
                <a:solidFill>
                  <a:srgbClr val="5E5E5E"/>
                </a:solidFill>
                <a:latin typeface="Arial"/>
                <a:cs typeface="Arial"/>
              </a:rPr>
              <a:t> </a:t>
            </a:r>
            <a:r>
              <a:rPr sz="668" dirty="0">
                <a:solidFill>
                  <a:srgbClr val="5E5E5E"/>
                </a:solidFill>
                <a:latin typeface="Arial"/>
                <a:cs typeface="Arial"/>
              </a:rPr>
              <a:t>Index</a:t>
            </a:r>
            <a:r>
              <a:rPr sz="668" spc="98" dirty="0">
                <a:solidFill>
                  <a:srgbClr val="5E5E5E"/>
                </a:solidFill>
                <a:latin typeface="Arial"/>
                <a:cs typeface="Arial"/>
              </a:rPr>
              <a:t> </a:t>
            </a:r>
            <a:r>
              <a:rPr sz="668" dirty="0">
                <a:solidFill>
                  <a:srgbClr val="5E5E5E"/>
                </a:solidFill>
                <a:latin typeface="Arial"/>
                <a:cs typeface="Arial"/>
              </a:rPr>
              <a:t>target</a:t>
            </a:r>
            <a:r>
              <a:rPr sz="668" spc="130" dirty="0">
                <a:solidFill>
                  <a:srgbClr val="5E5E5E"/>
                </a:solidFill>
                <a:latin typeface="Arial"/>
                <a:cs typeface="Arial"/>
              </a:rPr>
              <a:t> </a:t>
            </a:r>
            <a:r>
              <a:rPr sz="668" dirty="0">
                <a:solidFill>
                  <a:srgbClr val="5E5E5E"/>
                </a:solidFill>
                <a:latin typeface="Arial"/>
                <a:cs typeface="Arial"/>
              </a:rPr>
              <a:t>as</a:t>
            </a:r>
            <a:r>
              <a:rPr sz="668" spc="77" dirty="0">
                <a:solidFill>
                  <a:srgbClr val="5E5E5E"/>
                </a:solidFill>
                <a:latin typeface="Arial"/>
                <a:cs typeface="Arial"/>
              </a:rPr>
              <a:t> </a:t>
            </a:r>
            <a:r>
              <a:rPr sz="668" dirty="0">
                <a:solidFill>
                  <a:srgbClr val="5E5E5E"/>
                </a:solidFill>
                <a:latin typeface="Arial"/>
                <a:cs typeface="Arial"/>
              </a:rPr>
              <a:t>the</a:t>
            </a:r>
            <a:r>
              <a:rPr sz="668" spc="53" dirty="0">
                <a:solidFill>
                  <a:srgbClr val="5E5E5E"/>
                </a:solidFill>
                <a:latin typeface="Arial"/>
                <a:cs typeface="Arial"/>
              </a:rPr>
              <a:t> </a:t>
            </a:r>
            <a:r>
              <a:rPr sz="668" dirty="0">
                <a:solidFill>
                  <a:srgbClr val="5E5E5E"/>
                </a:solidFill>
                <a:latin typeface="Arial"/>
                <a:cs typeface="Arial"/>
              </a:rPr>
              <a:t>basis</a:t>
            </a:r>
            <a:r>
              <a:rPr sz="668" spc="98" dirty="0">
                <a:solidFill>
                  <a:srgbClr val="5E5E5E"/>
                </a:solidFill>
                <a:latin typeface="Arial"/>
                <a:cs typeface="Arial"/>
              </a:rPr>
              <a:t> </a:t>
            </a:r>
            <a:r>
              <a:rPr sz="668" dirty="0">
                <a:solidFill>
                  <a:srgbClr val="5E5E5E"/>
                </a:solidFill>
                <a:latin typeface="Arial"/>
                <a:cs typeface="Arial"/>
              </a:rPr>
              <a:t>of</a:t>
            </a:r>
            <a:r>
              <a:rPr sz="668" spc="28" dirty="0">
                <a:solidFill>
                  <a:srgbClr val="5E5E5E"/>
                </a:solidFill>
                <a:latin typeface="Arial"/>
                <a:cs typeface="Arial"/>
              </a:rPr>
              <a:t> </a:t>
            </a:r>
            <a:r>
              <a:rPr sz="668" spc="-18" dirty="0">
                <a:solidFill>
                  <a:srgbClr val="5E5E5E"/>
                </a:solidFill>
                <a:latin typeface="Arial"/>
                <a:cs typeface="Arial"/>
              </a:rPr>
              <a:t>the </a:t>
            </a:r>
            <a:r>
              <a:rPr sz="668" dirty="0">
                <a:solidFill>
                  <a:srgbClr val="5E5E5E"/>
                </a:solidFill>
                <a:latin typeface="Arial"/>
                <a:cs typeface="Arial"/>
              </a:rPr>
              <a:t>Stretch</a:t>
            </a:r>
            <a:r>
              <a:rPr sz="668" spc="70" dirty="0">
                <a:solidFill>
                  <a:srgbClr val="5E5E5E"/>
                </a:solidFill>
                <a:latin typeface="Arial"/>
                <a:cs typeface="Arial"/>
              </a:rPr>
              <a:t> </a:t>
            </a:r>
            <a:r>
              <a:rPr sz="668" dirty="0">
                <a:solidFill>
                  <a:srgbClr val="5E5E5E"/>
                </a:solidFill>
                <a:latin typeface="Arial"/>
                <a:cs typeface="Arial"/>
              </a:rPr>
              <a:t>Code</a:t>
            </a:r>
            <a:r>
              <a:rPr sz="668" spc="74" dirty="0">
                <a:solidFill>
                  <a:srgbClr val="5E5E5E"/>
                </a:solidFill>
                <a:latin typeface="Arial"/>
                <a:cs typeface="Arial"/>
              </a:rPr>
              <a:t> </a:t>
            </a:r>
            <a:r>
              <a:rPr sz="668" dirty="0">
                <a:solidFill>
                  <a:srgbClr val="5E5E5E"/>
                </a:solidFill>
                <a:latin typeface="Arial"/>
                <a:cs typeface="Arial"/>
              </a:rPr>
              <a:t>is</a:t>
            </a:r>
            <a:r>
              <a:rPr sz="668" spc="53" dirty="0">
                <a:solidFill>
                  <a:srgbClr val="5E5E5E"/>
                </a:solidFill>
                <a:latin typeface="Arial"/>
                <a:cs typeface="Arial"/>
              </a:rPr>
              <a:t> </a:t>
            </a:r>
            <a:r>
              <a:rPr sz="668" dirty="0">
                <a:solidFill>
                  <a:srgbClr val="5E5E5E"/>
                </a:solidFill>
                <a:latin typeface="Arial"/>
                <a:cs typeface="Arial"/>
              </a:rPr>
              <a:t>that</a:t>
            </a:r>
            <a:r>
              <a:rPr sz="668" spc="46" dirty="0">
                <a:solidFill>
                  <a:srgbClr val="5E5E5E"/>
                </a:solidFill>
                <a:latin typeface="Arial"/>
                <a:cs typeface="Arial"/>
              </a:rPr>
              <a:t> </a:t>
            </a:r>
            <a:r>
              <a:rPr sz="668" dirty="0">
                <a:solidFill>
                  <a:srgbClr val="5E5E5E"/>
                </a:solidFill>
                <a:latin typeface="Arial"/>
                <a:cs typeface="Arial"/>
              </a:rPr>
              <a:t>it</a:t>
            </a:r>
            <a:r>
              <a:rPr sz="668" spc="42" dirty="0">
                <a:solidFill>
                  <a:srgbClr val="5E5E5E"/>
                </a:solidFill>
                <a:latin typeface="Arial"/>
                <a:cs typeface="Arial"/>
              </a:rPr>
              <a:t> </a:t>
            </a:r>
            <a:r>
              <a:rPr sz="668" dirty="0">
                <a:solidFill>
                  <a:srgbClr val="5E5E5E"/>
                </a:solidFill>
                <a:latin typeface="Arial"/>
                <a:cs typeface="Arial"/>
              </a:rPr>
              <a:t>give</a:t>
            </a:r>
            <a:r>
              <a:rPr sz="668" spc="74" dirty="0">
                <a:solidFill>
                  <a:srgbClr val="5E5E5E"/>
                </a:solidFill>
                <a:latin typeface="Arial"/>
                <a:cs typeface="Arial"/>
              </a:rPr>
              <a:t> </a:t>
            </a:r>
            <a:r>
              <a:rPr sz="668" dirty="0">
                <a:solidFill>
                  <a:srgbClr val="5E5E5E"/>
                </a:solidFill>
                <a:latin typeface="Arial"/>
                <a:cs typeface="Arial"/>
              </a:rPr>
              <a:t>builders</a:t>
            </a:r>
            <a:r>
              <a:rPr sz="668" spc="53" dirty="0">
                <a:solidFill>
                  <a:srgbClr val="5E5E5E"/>
                </a:solidFill>
                <a:latin typeface="Arial"/>
                <a:cs typeface="Arial"/>
              </a:rPr>
              <a:t> </a:t>
            </a:r>
            <a:r>
              <a:rPr sz="668" dirty="0">
                <a:solidFill>
                  <a:srgbClr val="5E5E5E"/>
                </a:solidFill>
                <a:latin typeface="Arial"/>
                <a:cs typeface="Arial"/>
              </a:rPr>
              <a:t>the</a:t>
            </a:r>
            <a:r>
              <a:rPr sz="668" spc="74" dirty="0">
                <a:solidFill>
                  <a:srgbClr val="5E5E5E"/>
                </a:solidFill>
                <a:latin typeface="Arial"/>
                <a:cs typeface="Arial"/>
              </a:rPr>
              <a:t> </a:t>
            </a:r>
            <a:r>
              <a:rPr sz="668" dirty="0">
                <a:solidFill>
                  <a:srgbClr val="5E5E5E"/>
                </a:solidFill>
                <a:latin typeface="Arial"/>
                <a:cs typeface="Arial"/>
              </a:rPr>
              <a:t>flexibility</a:t>
            </a:r>
            <a:r>
              <a:rPr sz="668" spc="53" dirty="0">
                <a:solidFill>
                  <a:srgbClr val="5E5E5E"/>
                </a:solidFill>
                <a:latin typeface="Arial"/>
                <a:cs typeface="Arial"/>
              </a:rPr>
              <a:t> </a:t>
            </a:r>
            <a:r>
              <a:rPr sz="668" dirty="0">
                <a:solidFill>
                  <a:srgbClr val="5E5E5E"/>
                </a:solidFill>
                <a:latin typeface="Arial"/>
                <a:cs typeface="Arial"/>
              </a:rPr>
              <a:t>to</a:t>
            </a:r>
            <a:r>
              <a:rPr sz="668" spc="74" dirty="0">
                <a:solidFill>
                  <a:srgbClr val="5E5E5E"/>
                </a:solidFill>
                <a:latin typeface="Arial"/>
                <a:cs typeface="Arial"/>
              </a:rPr>
              <a:t> </a:t>
            </a:r>
            <a:r>
              <a:rPr sz="668" dirty="0">
                <a:solidFill>
                  <a:srgbClr val="5E5E5E"/>
                </a:solidFill>
                <a:latin typeface="Arial"/>
                <a:cs typeface="Arial"/>
              </a:rPr>
              <a:t>make</a:t>
            </a:r>
            <a:r>
              <a:rPr sz="668" spc="74" dirty="0">
                <a:solidFill>
                  <a:srgbClr val="5E5E5E"/>
                </a:solidFill>
                <a:latin typeface="Arial"/>
                <a:cs typeface="Arial"/>
              </a:rPr>
              <a:t> </a:t>
            </a:r>
            <a:r>
              <a:rPr sz="668" dirty="0">
                <a:solidFill>
                  <a:srgbClr val="5E5E5E"/>
                </a:solidFill>
                <a:latin typeface="Arial"/>
                <a:cs typeface="Arial"/>
              </a:rPr>
              <a:t>different</a:t>
            </a:r>
            <a:r>
              <a:rPr sz="668" spc="112" dirty="0">
                <a:solidFill>
                  <a:srgbClr val="5E5E5E"/>
                </a:solidFill>
                <a:latin typeface="Arial"/>
                <a:cs typeface="Arial"/>
              </a:rPr>
              <a:t> </a:t>
            </a:r>
            <a:r>
              <a:rPr sz="668" dirty="0">
                <a:solidFill>
                  <a:srgbClr val="5E5E5E"/>
                </a:solidFill>
                <a:latin typeface="Arial"/>
                <a:cs typeface="Arial"/>
              </a:rPr>
              <a:t>design</a:t>
            </a:r>
            <a:r>
              <a:rPr sz="668" spc="74" dirty="0">
                <a:solidFill>
                  <a:srgbClr val="5E5E5E"/>
                </a:solidFill>
                <a:latin typeface="Arial"/>
                <a:cs typeface="Arial"/>
              </a:rPr>
              <a:t> </a:t>
            </a:r>
            <a:r>
              <a:rPr sz="668" dirty="0">
                <a:solidFill>
                  <a:srgbClr val="5E5E5E"/>
                </a:solidFill>
                <a:latin typeface="Arial"/>
                <a:cs typeface="Arial"/>
              </a:rPr>
              <a:t>choice</a:t>
            </a:r>
            <a:r>
              <a:rPr sz="668" spc="70" dirty="0">
                <a:solidFill>
                  <a:srgbClr val="5E5E5E"/>
                </a:solidFill>
                <a:latin typeface="Arial"/>
                <a:cs typeface="Arial"/>
              </a:rPr>
              <a:t> </a:t>
            </a:r>
            <a:r>
              <a:rPr sz="668" dirty="0">
                <a:solidFill>
                  <a:srgbClr val="5E5E5E"/>
                </a:solidFill>
                <a:latin typeface="Arial"/>
                <a:cs typeface="Arial"/>
              </a:rPr>
              <a:t>to</a:t>
            </a:r>
            <a:r>
              <a:rPr sz="668" spc="74" dirty="0">
                <a:solidFill>
                  <a:srgbClr val="5E5E5E"/>
                </a:solidFill>
                <a:latin typeface="Arial"/>
                <a:cs typeface="Arial"/>
              </a:rPr>
              <a:t> </a:t>
            </a:r>
            <a:r>
              <a:rPr sz="668" dirty="0">
                <a:solidFill>
                  <a:srgbClr val="5E5E5E"/>
                </a:solidFill>
                <a:latin typeface="Arial"/>
                <a:cs typeface="Arial"/>
              </a:rPr>
              <a:t>allow</a:t>
            </a:r>
            <a:r>
              <a:rPr sz="668" spc="63" dirty="0">
                <a:solidFill>
                  <a:srgbClr val="5E5E5E"/>
                </a:solidFill>
                <a:latin typeface="Arial"/>
                <a:cs typeface="Arial"/>
              </a:rPr>
              <a:t> </a:t>
            </a:r>
            <a:r>
              <a:rPr sz="668" dirty="0">
                <a:solidFill>
                  <a:srgbClr val="5E5E5E"/>
                </a:solidFill>
                <a:latin typeface="Arial"/>
                <a:cs typeface="Arial"/>
              </a:rPr>
              <a:t>for</a:t>
            </a:r>
            <a:r>
              <a:rPr sz="668" spc="67" dirty="0">
                <a:solidFill>
                  <a:srgbClr val="5E5E5E"/>
                </a:solidFill>
                <a:latin typeface="Arial"/>
                <a:cs typeface="Arial"/>
              </a:rPr>
              <a:t> </a:t>
            </a:r>
            <a:r>
              <a:rPr sz="668" dirty="0">
                <a:solidFill>
                  <a:srgbClr val="5E5E5E"/>
                </a:solidFill>
                <a:latin typeface="Arial"/>
                <a:cs typeface="Arial"/>
              </a:rPr>
              <a:t>optimization</a:t>
            </a:r>
            <a:r>
              <a:rPr sz="668" spc="74" dirty="0">
                <a:solidFill>
                  <a:srgbClr val="5E5E5E"/>
                </a:solidFill>
                <a:latin typeface="Arial"/>
                <a:cs typeface="Arial"/>
              </a:rPr>
              <a:t> </a:t>
            </a:r>
            <a:r>
              <a:rPr sz="668" dirty="0">
                <a:solidFill>
                  <a:srgbClr val="5E5E5E"/>
                </a:solidFill>
                <a:latin typeface="Arial"/>
                <a:cs typeface="Arial"/>
              </a:rPr>
              <a:t>of</a:t>
            </a:r>
            <a:r>
              <a:rPr sz="668" spc="42" dirty="0">
                <a:solidFill>
                  <a:srgbClr val="5E5E5E"/>
                </a:solidFill>
                <a:latin typeface="Arial"/>
                <a:cs typeface="Arial"/>
              </a:rPr>
              <a:t> </a:t>
            </a:r>
            <a:r>
              <a:rPr sz="668" dirty="0">
                <a:solidFill>
                  <a:srgbClr val="5E5E5E"/>
                </a:solidFill>
                <a:latin typeface="Arial"/>
                <a:cs typeface="Arial"/>
              </a:rPr>
              <a:t>cost</a:t>
            </a:r>
            <a:r>
              <a:rPr sz="668" spc="46" dirty="0">
                <a:solidFill>
                  <a:srgbClr val="5E5E5E"/>
                </a:solidFill>
                <a:latin typeface="Arial"/>
                <a:cs typeface="Arial"/>
              </a:rPr>
              <a:t> </a:t>
            </a:r>
            <a:r>
              <a:rPr sz="668" dirty="0">
                <a:solidFill>
                  <a:srgbClr val="5E5E5E"/>
                </a:solidFill>
                <a:latin typeface="Arial"/>
                <a:cs typeface="Arial"/>
              </a:rPr>
              <a:t>effec</a:t>
            </a:r>
            <a:r>
              <a:rPr sz="668" spc="-49" dirty="0">
                <a:solidFill>
                  <a:srgbClr val="5E5E5E"/>
                </a:solidFill>
                <a:latin typeface="Arial"/>
                <a:cs typeface="Arial"/>
              </a:rPr>
              <a:t> </a:t>
            </a:r>
            <a:r>
              <a:rPr sz="668" dirty="0">
                <a:solidFill>
                  <a:srgbClr val="5E5E5E"/>
                </a:solidFill>
                <a:latin typeface="Arial"/>
                <a:cs typeface="Arial"/>
              </a:rPr>
              <a:t>tiveness,</a:t>
            </a:r>
            <a:r>
              <a:rPr sz="668" spc="116" dirty="0">
                <a:solidFill>
                  <a:srgbClr val="5E5E5E"/>
                </a:solidFill>
                <a:latin typeface="Arial"/>
                <a:cs typeface="Arial"/>
              </a:rPr>
              <a:t> </a:t>
            </a:r>
            <a:r>
              <a:rPr sz="668" dirty="0">
                <a:solidFill>
                  <a:srgbClr val="5E5E5E"/>
                </a:solidFill>
                <a:latin typeface="Arial"/>
                <a:cs typeface="Arial"/>
              </a:rPr>
              <a:t>work</a:t>
            </a:r>
            <a:r>
              <a:rPr sz="668" spc="53" dirty="0">
                <a:solidFill>
                  <a:srgbClr val="5E5E5E"/>
                </a:solidFill>
                <a:latin typeface="Arial"/>
                <a:cs typeface="Arial"/>
              </a:rPr>
              <a:t> </a:t>
            </a:r>
            <a:r>
              <a:rPr sz="668" dirty="0">
                <a:solidFill>
                  <a:srgbClr val="5E5E5E"/>
                </a:solidFill>
                <a:latin typeface="Arial"/>
                <a:cs typeface="Arial"/>
              </a:rPr>
              <a:t>around</a:t>
            </a:r>
            <a:r>
              <a:rPr sz="668" spc="74" dirty="0">
                <a:solidFill>
                  <a:srgbClr val="5E5E5E"/>
                </a:solidFill>
                <a:latin typeface="Arial"/>
                <a:cs typeface="Arial"/>
              </a:rPr>
              <a:t> </a:t>
            </a:r>
            <a:r>
              <a:rPr sz="668" spc="-7" dirty="0">
                <a:solidFill>
                  <a:srgbClr val="5E5E5E"/>
                </a:solidFill>
                <a:latin typeface="Arial"/>
                <a:cs typeface="Arial"/>
              </a:rPr>
              <a:t>other </a:t>
            </a:r>
            <a:r>
              <a:rPr sz="668" dirty="0">
                <a:solidFill>
                  <a:srgbClr val="5E5E5E"/>
                </a:solidFill>
                <a:latin typeface="Arial"/>
                <a:cs typeface="Arial"/>
              </a:rPr>
              <a:t>design</a:t>
            </a:r>
            <a:r>
              <a:rPr sz="668" spc="105" dirty="0">
                <a:solidFill>
                  <a:srgbClr val="5E5E5E"/>
                </a:solidFill>
                <a:latin typeface="Arial"/>
                <a:cs typeface="Arial"/>
              </a:rPr>
              <a:t> </a:t>
            </a:r>
            <a:r>
              <a:rPr sz="668" dirty="0">
                <a:solidFill>
                  <a:srgbClr val="5E5E5E"/>
                </a:solidFill>
                <a:latin typeface="Arial"/>
                <a:cs typeface="Arial"/>
              </a:rPr>
              <a:t>constraints,</a:t>
            </a:r>
            <a:r>
              <a:rPr sz="668" spc="77" dirty="0">
                <a:solidFill>
                  <a:srgbClr val="5E5E5E"/>
                </a:solidFill>
                <a:latin typeface="Arial"/>
                <a:cs typeface="Arial"/>
              </a:rPr>
              <a:t> </a:t>
            </a:r>
            <a:r>
              <a:rPr sz="668" dirty="0">
                <a:solidFill>
                  <a:srgbClr val="5E5E5E"/>
                </a:solidFill>
                <a:latin typeface="Arial"/>
                <a:cs typeface="Arial"/>
              </a:rPr>
              <a:t>and</a:t>
            </a:r>
            <a:r>
              <a:rPr sz="668" spc="109" dirty="0">
                <a:solidFill>
                  <a:srgbClr val="5E5E5E"/>
                </a:solidFill>
                <a:latin typeface="Arial"/>
                <a:cs typeface="Arial"/>
              </a:rPr>
              <a:t> </a:t>
            </a:r>
            <a:r>
              <a:rPr sz="668" dirty="0">
                <a:solidFill>
                  <a:srgbClr val="5E5E5E"/>
                </a:solidFill>
                <a:latin typeface="Arial"/>
                <a:cs typeface="Arial"/>
              </a:rPr>
              <a:t>accommodate</a:t>
            </a:r>
            <a:r>
              <a:rPr sz="668" spc="109" dirty="0">
                <a:solidFill>
                  <a:srgbClr val="5E5E5E"/>
                </a:solidFill>
                <a:latin typeface="Arial"/>
                <a:cs typeface="Arial"/>
              </a:rPr>
              <a:t> </a:t>
            </a:r>
            <a:r>
              <a:rPr sz="668" dirty="0">
                <a:solidFill>
                  <a:srgbClr val="5E5E5E"/>
                </a:solidFill>
                <a:latin typeface="Arial"/>
                <a:cs typeface="Arial"/>
              </a:rPr>
              <a:t>client-specific</a:t>
            </a:r>
            <a:r>
              <a:rPr sz="668" spc="84" dirty="0">
                <a:solidFill>
                  <a:srgbClr val="5E5E5E"/>
                </a:solidFill>
                <a:latin typeface="Arial"/>
                <a:cs typeface="Arial"/>
              </a:rPr>
              <a:t> </a:t>
            </a:r>
            <a:r>
              <a:rPr sz="668" dirty="0">
                <a:solidFill>
                  <a:srgbClr val="5E5E5E"/>
                </a:solidFill>
                <a:latin typeface="Arial"/>
                <a:cs typeface="Arial"/>
              </a:rPr>
              <a:t>requests.</a:t>
            </a:r>
            <a:r>
              <a:rPr sz="668" spc="105" dirty="0">
                <a:solidFill>
                  <a:srgbClr val="5E5E5E"/>
                </a:solidFill>
                <a:latin typeface="Arial"/>
                <a:cs typeface="Arial"/>
              </a:rPr>
              <a:t> </a:t>
            </a:r>
            <a:r>
              <a:rPr sz="668" dirty="0">
                <a:solidFill>
                  <a:srgbClr val="5E5E5E"/>
                </a:solidFill>
                <a:latin typeface="Arial"/>
                <a:cs typeface="Arial"/>
              </a:rPr>
              <a:t>The</a:t>
            </a:r>
            <a:r>
              <a:rPr sz="668" spc="105" dirty="0">
                <a:solidFill>
                  <a:srgbClr val="5E5E5E"/>
                </a:solidFill>
                <a:latin typeface="Arial"/>
                <a:cs typeface="Arial"/>
              </a:rPr>
              <a:t> </a:t>
            </a:r>
            <a:r>
              <a:rPr sz="668" dirty="0">
                <a:solidFill>
                  <a:srgbClr val="5E5E5E"/>
                </a:solidFill>
                <a:latin typeface="Arial"/>
                <a:cs typeface="Arial"/>
              </a:rPr>
              <a:t>stretch</a:t>
            </a:r>
            <a:r>
              <a:rPr sz="668" spc="109" dirty="0">
                <a:solidFill>
                  <a:srgbClr val="5E5E5E"/>
                </a:solidFill>
                <a:latin typeface="Arial"/>
                <a:cs typeface="Arial"/>
              </a:rPr>
              <a:t> </a:t>
            </a:r>
            <a:r>
              <a:rPr sz="668" dirty="0">
                <a:solidFill>
                  <a:srgbClr val="5E5E5E"/>
                </a:solidFill>
                <a:latin typeface="Arial"/>
                <a:cs typeface="Arial"/>
              </a:rPr>
              <a:t>code</a:t>
            </a:r>
            <a:r>
              <a:rPr sz="668" spc="109" dirty="0">
                <a:solidFill>
                  <a:srgbClr val="5E5E5E"/>
                </a:solidFill>
                <a:latin typeface="Arial"/>
                <a:cs typeface="Arial"/>
              </a:rPr>
              <a:t> </a:t>
            </a:r>
            <a:r>
              <a:rPr sz="668" dirty="0">
                <a:solidFill>
                  <a:srgbClr val="5E5E5E"/>
                </a:solidFill>
                <a:latin typeface="Arial"/>
                <a:cs typeface="Arial"/>
              </a:rPr>
              <a:t>model</a:t>
            </a:r>
            <a:r>
              <a:rPr sz="668" spc="134" dirty="0">
                <a:solidFill>
                  <a:srgbClr val="5E5E5E"/>
                </a:solidFill>
                <a:latin typeface="Arial"/>
                <a:cs typeface="Arial"/>
              </a:rPr>
              <a:t> </a:t>
            </a:r>
            <a:r>
              <a:rPr sz="668" dirty="0">
                <a:solidFill>
                  <a:srgbClr val="5E5E5E"/>
                </a:solidFill>
                <a:latin typeface="Arial"/>
                <a:cs typeface="Arial"/>
              </a:rPr>
              <a:t>was</a:t>
            </a:r>
            <a:r>
              <a:rPr sz="668" spc="88" dirty="0">
                <a:solidFill>
                  <a:srgbClr val="5E5E5E"/>
                </a:solidFill>
                <a:latin typeface="Arial"/>
                <a:cs typeface="Arial"/>
              </a:rPr>
              <a:t> </a:t>
            </a:r>
            <a:r>
              <a:rPr sz="668" dirty="0">
                <a:solidFill>
                  <a:srgbClr val="5E5E5E"/>
                </a:solidFill>
                <a:latin typeface="Arial"/>
                <a:cs typeface="Arial"/>
              </a:rPr>
              <a:t>developed</a:t>
            </a:r>
            <a:r>
              <a:rPr sz="668" spc="109" dirty="0">
                <a:solidFill>
                  <a:srgbClr val="5E5E5E"/>
                </a:solidFill>
                <a:latin typeface="Arial"/>
                <a:cs typeface="Arial"/>
              </a:rPr>
              <a:t> </a:t>
            </a:r>
            <a:r>
              <a:rPr sz="668" dirty="0">
                <a:solidFill>
                  <a:srgbClr val="5E5E5E"/>
                </a:solidFill>
                <a:latin typeface="Arial"/>
                <a:cs typeface="Arial"/>
              </a:rPr>
              <a:t>used</a:t>
            </a:r>
            <a:r>
              <a:rPr sz="668" spc="105" dirty="0">
                <a:solidFill>
                  <a:srgbClr val="5E5E5E"/>
                </a:solidFill>
                <a:latin typeface="Arial"/>
                <a:cs typeface="Arial"/>
              </a:rPr>
              <a:t> </a:t>
            </a:r>
            <a:r>
              <a:rPr sz="668" dirty="0">
                <a:solidFill>
                  <a:srgbClr val="5E5E5E"/>
                </a:solidFill>
                <a:latin typeface="Arial"/>
                <a:cs typeface="Arial"/>
              </a:rPr>
              <a:t>REM/rate</a:t>
            </a:r>
            <a:r>
              <a:rPr sz="668" spc="109" dirty="0">
                <a:solidFill>
                  <a:srgbClr val="5E5E5E"/>
                </a:solidFill>
                <a:latin typeface="Arial"/>
                <a:cs typeface="Arial"/>
              </a:rPr>
              <a:t> </a:t>
            </a:r>
            <a:r>
              <a:rPr sz="668" dirty="0">
                <a:solidFill>
                  <a:srgbClr val="5E5E5E"/>
                </a:solidFill>
                <a:latin typeface="Arial"/>
                <a:cs typeface="Arial"/>
              </a:rPr>
              <a:t>Version</a:t>
            </a:r>
            <a:r>
              <a:rPr sz="668" spc="109" dirty="0">
                <a:solidFill>
                  <a:srgbClr val="5E5E5E"/>
                </a:solidFill>
                <a:latin typeface="Arial"/>
                <a:cs typeface="Arial"/>
              </a:rPr>
              <a:t> </a:t>
            </a:r>
            <a:r>
              <a:rPr sz="668" spc="-7" dirty="0">
                <a:solidFill>
                  <a:srgbClr val="5E5E5E"/>
                </a:solidFill>
                <a:latin typeface="Arial"/>
                <a:cs typeface="Arial"/>
              </a:rPr>
              <a:t>16.1.1.</a:t>
            </a:r>
            <a:endParaRPr sz="668">
              <a:latin typeface="Arial"/>
              <a:cs typeface="Arial"/>
            </a:endParaRPr>
          </a:p>
          <a:p>
            <a:pPr marL="169212" indent="-160282">
              <a:spcBef>
                <a:spcPts val="253"/>
              </a:spcBef>
              <a:buAutoNum type="arabicPeriod" startAt="4"/>
              <a:tabLst>
                <a:tab pos="169212" algn="l"/>
              </a:tabLst>
            </a:pPr>
            <a:r>
              <a:rPr sz="668" dirty="0">
                <a:solidFill>
                  <a:srgbClr val="5E5E5E"/>
                </a:solidFill>
                <a:latin typeface="Arial"/>
                <a:cs typeface="Arial"/>
              </a:rPr>
              <a:t>Pre-wiring</a:t>
            </a:r>
            <a:r>
              <a:rPr sz="668" spc="67" dirty="0">
                <a:solidFill>
                  <a:srgbClr val="5E5E5E"/>
                </a:solidFill>
                <a:latin typeface="Arial"/>
                <a:cs typeface="Arial"/>
              </a:rPr>
              <a:t> </a:t>
            </a:r>
            <a:r>
              <a:rPr sz="668" dirty="0">
                <a:solidFill>
                  <a:srgbClr val="5E5E5E"/>
                </a:solidFill>
                <a:latin typeface="Arial"/>
                <a:cs typeface="Arial"/>
              </a:rPr>
              <a:t>and</a:t>
            </a:r>
            <a:r>
              <a:rPr sz="668" spc="67" dirty="0">
                <a:solidFill>
                  <a:srgbClr val="5E5E5E"/>
                </a:solidFill>
                <a:latin typeface="Arial"/>
                <a:cs typeface="Arial"/>
              </a:rPr>
              <a:t> </a:t>
            </a:r>
            <a:r>
              <a:rPr sz="668" dirty="0">
                <a:solidFill>
                  <a:srgbClr val="5E5E5E"/>
                </a:solidFill>
                <a:latin typeface="Arial"/>
                <a:cs typeface="Arial"/>
              </a:rPr>
              <a:t>solar</a:t>
            </a:r>
            <a:r>
              <a:rPr sz="668" spc="134" dirty="0">
                <a:solidFill>
                  <a:srgbClr val="5E5E5E"/>
                </a:solidFill>
                <a:latin typeface="Arial"/>
                <a:cs typeface="Arial"/>
              </a:rPr>
              <a:t> </a:t>
            </a:r>
            <a:r>
              <a:rPr sz="668" dirty="0">
                <a:solidFill>
                  <a:srgbClr val="5E5E5E"/>
                </a:solidFill>
                <a:latin typeface="Arial"/>
                <a:cs typeface="Arial"/>
              </a:rPr>
              <a:t>costs</a:t>
            </a:r>
            <a:r>
              <a:rPr sz="668" spc="49" dirty="0">
                <a:solidFill>
                  <a:srgbClr val="5E5E5E"/>
                </a:solidFill>
                <a:latin typeface="Arial"/>
                <a:cs typeface="Arial"/>
              </a:rPr>
              <a:t> </a:t>
            </a:r>
            <a:r>
              <a:rPr sz="668" dirty="0">
                <a:solidFill>
                  <a:srgbClr val="5E5E5E"/>
                </a:solidFill>
                <a:latin typeface="Arial"/>
                <a:cs typeface="Arial"/>
              </a:rPr>
              <a:t>are</a:t>
            </a:r>
            <a:r>
              <a:rPr sz="668" spc="67" dirty="0">
                <a:solidFill>
                  <a:srgbClr val="5E5E5E"/>
                </a:solidFill>
                <a:latin typeface="Arial"/>
                <a:cs typeface="Arial"/>
              </a:rPr>
              <a:t> </a:t>
            </a:r>
            <a:r>
              <a:rPr sz="668" dirty="0">
                <a:solidFill>
                  <a:srgbClr val="5E5E5E"/>
                </a:solidFill>
                <a:latin typeface="Arial"/>
                <a:cs typeface="Arial"/>
              </a:rPr>
              <a:t>only</a:t>
            </a:r>
            <a:r>
              <a:rPr sz="668" spc="53" dirty="0">
                <a:solidFill>
                  <a:srgbClr val="5E5E5E"/>
                </a:solidFill>
                <a:latin typeface="Arial"/>
                <a:cs typeface="Arial"/>
              </a:rPr>
              <a:t> </a:t>
            </a:r>
            <a:r>
              <a:rPr sz="668" dirty="0">
                <a:solidFill>
                  <a:srgbClr val="5E5E5E"/>
                </a:solidFill>
                <a:latin typeface="Arial"/>
                <a:cs typeface="Arial"/>
              </a:rPr>
              <a:t>applicable</a:t>
            </a:r>
            <a:r>
              <a:rPr sz="668" spc="67" dirty="0">
                <a:solidFill>
                  <a:srgbClr val="5E5E5E"/>
                </a:solidFill>
                <a:latin typeface="Arial"/>
                <a:cs typeface="Arial"/>
              </a:rPr>
              <a:t> </a:t>
            </a:r>
            <a:r>
              <a:rPr sz="668" dirty="0">
                <a:solidFill>
                  <a:srgbClr val="5E5E5E"/>
                </a:solidFill>
                <a:latin typeface="Arial"/>
                <a:cs typeface="Arial"/>
              </a:rPr>
              <a:t>to</a:t>
            </a:r>
            <a:r>
              <a:rPr sz="668" spc="67" dirty="0">
                <a:solidFill>
                  <a:srgbClr val="5E5E5E"/>
                </a:solidFill>
                <a:latin typeface="Arial"/>
                <a:cs typeface="Arial"/>
              </a:rPr>
              <a:t> </a:t>
            </a:r>
            <a:r>
              <a:rPr sz="668" dirty="0">
                <a:solidFill>
                  <a:srgbClr val="5E5E5E"/>
                </a:solidFill>
                <a:latin typeface="Arial"/>
                <a:cs typeface="Arial"/>
              </a:rPr>
              <a:t>mixed</a:t>
            </a:r>
            <a:r>
              <a:rPr sz="668" spc="70" dirty="0">
                <a:solidFill>
                  <a:srgbClr val="5E5E5E"/>
                </a:solidFill>
                <a:latin typeface="Arial"/>
                <a:cs typeface="Arial"/>
              </a:rPr>
              <a:t> </a:t>
            </a:r>
            <a:r>
              <a:rPr sz="668" dirty="0">
                <a:solidFill>
                  <a:srgbClr val="5E5E5E"/>
                </a:solidFill>
                <a:latin typeface="Arial"/>
                <a:cs typeface="Arial"/>
              </a:rPr>
              <a:t>fuel</a:t>
            </a:r>
            <a:r>
              <a:rPr sz="668" spc="21" dirty="0">
                <a:solidFill>
                  <a:srgbClr val="5E5E5E"/>
                </a:solidFill>
                <a:latin typeface="Arial"/>
                <a:cs typeface="Arial"/>
              </a:rPr>
              <a:t> </a:t>
            </a:r>
            <a:r>
              <a:rPr sz="668" dirty="0">
                <a:solidFill>
                  <a:srgbClr val="5E5E5E"/>
                </a:solidFill>
                <a:latin typeface="Arial"/>
                <a:cs typeface="Arial"/>
              </a:rPr>
              <a:t>projects</a:t>
            </a:r>
            <a:r>
              <a:rPr sz="668" spc="49" dirty="0">
                <a:solidFill>
                  <a:srgbClr val="5E5E5E"/>
                </a:solidFill>
                <a:latin typeface="Arial"/>
                <a:cs typeface="Arial"/>
              </a:rPr>
              <a:t> </a:t>
            </a:r>
            <a:r>
              <a:rPr sz="668" dirty="0">
                <a:solidFill>
                  <a:srgbClr val="5E5E5E"/>
                </a:solidFill>
                <a:latin typeface="Arial"/>
                <a:cs typeface="Arial"/>
              </a:rPr>
              <a:t>following</a:t>
            </a:r>
            <a:r>
              <a:rPr sz="668" spc="70" dirty="0">
                <a:solidFill>
                  <a:srgbClr val="5E5E5E"/>
                </a:solidFill>
                <a:latin typeface="Arial"/>
                <a:cs typeface="Arial"/>
              </a:rPr>
              <a:t> </a:t>
            </a:r>
            <a:r>
              <a:rPr sz="668" dirty="0">
                <a:solidFill>
                  <a:srgbClr val="5E5E5E"/>
                </a:solidFill>
                <a:latin typeface="Arial"/>
                <a:cs typeface="Arial"/>
              </a:rPr>
              <a:t>the</a:t>
            </a:r>
            <a:r>
              <a:rPr sz="668" spc="67" dirty="0">
                <a:solidFill>
                  <a:srgbClr val="5E5E5E"/>
                </a:solidFill>
                <a:latin typeface="Arial"/>
                <a:cs typeface="Arial"/>
              </a:rPr>
              <a:t> </a:t>
            </a:r>
            <a:r>
              <a:rPr sz="668" dirty="0">
                <a:solidFill>
                  <a:srgbClr val="5E5E5E"/>
                </a:solidFill>
                <a:latin typeface="Arial"/>
                <a:cs typeface="Arial"/>
              </a:rPr>
              <a:t>Specialized</a:t>
            </a:r>
            <a:r>
              <a:rPr sz="668" spc="67" dirty="0">
                <a:solidFill>
                  <a:srgbClr val="5E5E5E"/>
                </a:solidFill>
                <a:latin typeface="Arial"/>
                <a:cs typeface="Arial"/>
              </a:rPr>
              <a:t> </a:t>
            </a:r>
            <a:r>
              <a:rPr sz="668" dirty="0">
                <a:solidFill>
                  <a:srgbClr val="5E5E5E"/>
                </a:solidFill>
                <a:latin typeface="Arial"/>
                <a:cs typeface="Arial"/>
              </a:rPr>
              <a:t>code</a:t>
            </a:r>
            <a:r>
              <a:rPr sz="668" spc="70" dirty="0">
                <a:solidFill>
                  <a:srgbClr val="5E5E5E"/>
                </a:solidFill>
                <a:latin typeface="Arial"/>
                <a:cs typeface="Arial"/>
              </a:rPr>
              <a:t> </a:t>
            </a:r>
            <a:r>
              <a:rPr sz="668" dirty="0">
                <a:solidFill>
                  <a:srgbClr val="5E5E5E"/>
                </a:solidFill>
                <a:latin typeface="Arial"/>
                <a:cs typeface="Arial"/>
              </a:rPr>
              <a:t>and</a:t>
            </a:r>
            <a:r>
              <a:rPr sz="668" spc="67" dirty="0">
                <a:solidFill>
                  <a:srgbClr val="5E5E5E"/>
                </a:solidFill>
                <a:latin typeface="Arial"/>
                <a:cs typeface="Arial"/>
              </a:rPr>
              <a:t> </a:t>
            </a:r>
            <a:r>
              <a:rPr sz="668" dirty="0">
                <a:solidFill>
                  <a:srgbClr val="5E5E5E"/>
                </a:solidFill>
                <a:latin typeface="Arial"/>
                <a:cs typeface="Arial"/>
              </a:rPr>
              <a:t>do</a:t>
            </a:r>
            <a:r>
              <a:rPr sz="668" spc="67" dirty="0">
                <a:solidFill>
                  <a:srgbClr val="5E5E5E"/>
                </a:solidFill>
                <a:latin typeface="Arial"/>
                <a:cs typeface="Arial"/>
              </a:rPr>
              <a:t> </a:t>
            </a:r>
            <a:r>
              <a:rPr sz="668" dirty="0">
                <a:solidFill>
                  <a:srgbClr val="5E5E5E"/>
                </a:solidFill>
                <a:latin typeface="Arial"/>
                <a:cs typeface="Arial"/>
              </a:rPr>
              <a:t>not</a:t>
            </a:r>
            <a:r>
              <a:rPr sz="668" spc="112" dirty="0">
                <a:solidFill>
                  <a:srgbClr val="5E5E5E"/>
                </a:solidFill>
                <a:latin typeface="Arial"/>
                <a:cs typeface="Arial"/>
              </a:rPr>
              <a:t> </a:t>
            </a:r>
            <a:r>
              <a:rPr sz="668" dirty="0">
                <a:solidFill>
                  <a:srgbClr val="5E5E5E"/>
                </a:solidFill>
                <a:latin typeface="Arial"/>
                <a:cs typeface="Arial"/>
              </a:rPr>
              <a:t>apply</a:t>
            </a:r>
            <a:r>
              <a:rPr sz="668" spc="49" dirty="0">
                <a:solidFill>
                  <a:srgbClr val="5E5E5E"/>
                </a:solidFill>
                <a:latin typeface="Arial"/>
                <a:cs typeface="Arial"/>
              </a:rPr>
              <a:t> </a:t>
            </a:r>
            <a:r>
              <a:rPr sz="668" dirty="0">
                <a:solidFill>
                  <a:srgbClr val="5E5E5E"/>
                </a:solidFill>
                <a:latin typeface="Arial"/>
                <a:cs typeface="Arial"/>
              </a:rPr>
              <a:t>to</a:t>
            </a:r>
            <a:r>
              <a:rPr sz="668" spc="67" dirty="0">
                <a:solidFill>
                  <a:srgbClr val="5E5E5E"/>
                </a:solidFill>
                <a:latin typeface="Arial"/>
                <a:cs typeface="Arial"/>
              </a:rPr>
              <a:t> </a:t>
            </a:r>
            <a:r>
              <a:rPr sz="668" dirty="0">
                <a:solidFill>
                  <a:srgbClr val="5E5E5E"/>
                </a:solidFill>
                <a:latin typeface="Arial"/>
                <a:cs typeface="Arial"/>
              </a:rPr>
              <a:t>the </a:t>
            </a:r>
            <a:r>
              <a:rPr sz="668" spc="39" dirty="0">
                <a:solidFill>
                  <a:srgbClr val="5E5E5E"/>
                </a:solidFill>
                <a:latin typeface="Arial"/>
                <a:cs typeface="Arial"/>
              </a:rPr>
              <a:t>Base</a:t>
            </a:r>
            <a:r>
              <a:rPr sz="668" spc="67" dirty="0">
                <a:solidFill>
                  <a:srgbClr val="5E5E5E"/>
                </a:solidFill>
                <a:latin typeface="Arial"/>
                <a:cs typeface="Arial"/>
              </a:rPr>
              <a:t> </a:t>
            </a:r>
            <a:r>
              <a:rPr sz="668" dirty="0">
                <a:solidFill>
                  <a:srgbClr val="5E5E5E"/>
                </a:solidFill>
                <a:latin typeface="Arial"/>
                <a:cs typeface="Arial"/>
              </a:rPr>
              <a:t>or</a:t>
            </a:r>
            <a:r>
              <a:rPr sz="668" spc="63" dirty="0">
                <a:solidFill>
                  <a:srgbClr val="5E5E5E"/>
                </a:solidFill>
                <a:latin typeface="Arial"/>
                <a:cs typeface="Arial"/>
              </a:rPr>
              <a:t> </a:t>
            </a:r>
            <a:r>
              <a:rPr sz="668" dirty="0">
                <a:solidFill>
                  <a:srgbClr val="5E5E5E"/>
                </a:solidFill>
                <a:latin typeface="Arial"/>
                <a:cs typeface="Arial"/>
              </a:rPr>
              <a:t>Stretch</a:t>
            </a:r>
            <a:r>
              <a:rPr sz="668" spc="70" dirty="0">
                <a:solidFill>
                  <a:srgbClr val="5E5E5E"/>
                </a:solidFill>
                <a:latin typeface="Arial"/>
                <a:cs typeface="Arial"/>
              </a:rPr>
              <a:t> </a:t>
            </a:r>
            <a:r>
              <a:rPr sz="668" spc="-7" dirty="0">
                <a:solidFill>
                  <a:srgbClr val="5E5E5E"/>
                </a:solidFill>
                <a:latin typeface="Arial"/>
                <a:cs typeface="Arial"/>
              </a:rPr>
              <a:t>Code.</a:t>
            </a:r>
            <a:endParaRPr sz="668">
              <a:latin typeface="Arial"/>
              <a:cs typeface="Arial"/>
            </a:endParaRPr>
          </a:p>
        </p:txBody>
      </p:sp>
      <p:grpSp>
        <p:nvGrpSpPr>
          <p:cNvPr id="10" name="object 10"/>
          <p:cNvGrpSpPr/>
          <p:nvPr/>
        </p:nvGrpSpPr>
        <p:grpSpPr>
          <a:xfrm>
            <a:off x="3949868" y="824306"/>
            <a:ext cx="5192167" cy="837158"/>
            <a:chOff x="5617590" y="1172345"/>
            <a:chExt cx="7384415" cy="1190625"/>
          </a:xfrm>
        </p:grpSpPr>
        <p:pic>
          <p:nvPicPr>
            <p:cNvPr id="11" name="object 11"/>
            <p:cNvPicPr/>
            <p:nvPr/>
          </p:nvPicPr>
          <p:blipFill>
            <a:blip r:embed="rId3" cstate="print"/>
            <a:stretch>
              <a:fillRect/>
            </a:stretch>
          </p:blipFill>
          <p:spPr>
            <a:xfrm>
              <a:off x="7372730" y="1305306"/>
              <a:ext cx="456801" cy="647700"/>
            </a:xfrm>
            <a:prstGeom prst="rect">
              <a:avLst/>
            </a:prstGeom>
          </p:spPr>
        </p:pic>
        <p:sp>
          <p:nvSpPr>
            <p:cNvPr id="12" name="object 12"/>
            <p:cNvSpPr/>
            <p:nvPr/>
          </p:nvSpPr>
          <p:spPr>
            <a:xfrm>
              <a:off x="5617590" y="1963801"/>
              <a:ext cx="162560" cy="324485"/>
            </a:xfrm>
            <a:custGeom>
              <a:avLst/>
              <a:gdLst/>
              <a:ahLst/>
              <a:cxnLst/>
              <a:rect l="l" t="t" r="r" b="b"/>
              <a:pathLst>
                <a:path w="162560" h="324485">
                  <a:moveTo>
                    <a:pt x="0" y="0"/>
                  </a:moveTo>
                  <a:lnTo>
                    <a:pt x="0" y="324103"/>
                  </a:lnTo>
                  <a:lnTo>
                    <a:pt x="162051" y="162051"/>
                  </a:lnTo>
                  <a:lnTo>
                    <a:pt x="0" y="0"/>
                  </a:lnTo>
                  <a:close/>
                </a:path>
              </a:pathLst>
            </a:custGeom>
            <a:solidFill>
              <a:srgbClr val="FFFFFF"/>
            </a:solidFill>
          </p:spPr>
          <p:txBody>
            <a:bodyPr wrap="square" lIns="0" tIns="0" rIns="0" bIns="0" rtlCol="0"/>
            <a:lstStyle/>
            <a:p>
              <a:endParaRPr sz="1687"/>
            </a:p>
          </p:txBody>
        </p:sp>
        <p:sp>
          <p:nvSpPr>
            <p:cNvPr id="13" name="object 13"/>
            <p:cNvSpPr/>
            <p:nvPr/>
          </p:nvSpPr>
          <p:spPr>
            <a:xfrm>
              <a:off x="7820024" y="1172345"/>
              <a:ext cx="5181600" cy="1190625"/>
            </a:xfrm>
            <a:custGeom>
              <a:avLst/>
              <a:gdLst/>
              <a:ahLst/>
              <a:cxnLst/>
              <a:rect l="l" t="t" r="r" b="b"/>
              <a:pathLst>
                <a:path w="5181600" h="1190625">
                  <a:moveTo>
                    <a:pt x="5181600" y="0"/>
                  </a:moveTo>
                  <a:lnTo>
                    <a:pt x="613664" y="9517"/>
                  </a:lnTo>
                  <a:lnTo>
                    <a:pt x="0" y="1190490"/>
                  </a:lnTo>
                  <a:lnTo>
                    <a:pt x="5181600" y="1183367"/>
                  </a:lnTo>
                  <a:lnTo>
                    <a:pt x="5181600" y="0"/>
                  </a:lnTo>
                  <a:close/>
                </a:path>
              </a:pathLst>
            </a:custGeom>
            <a:solidFill>
              <a:srgbClr val="00AFF0"/>
            </a:solidFill>
          </p:spPr>
          <p:txBody>
            <a:bodyPr wrap="square" lIns="0" tIns="0" rIns="0" bIns="0" rtlCol="0"/>
            <a:lstStyle/>
            <a:p>
              <a:endParaRPr sz="1687"/>
            </a:p>
          </p:txBody>
        </p:sp>
      </p:grpSp>
      <p:grpSp>
        <p:nvGrpSpPr>
          <p:cNvPr id="14" name="object 14"/>
          <p:cNvGrpSpPr/>
          <p:nvPr/>
        </p:nvGrpSpPr>
        <p:grpSpPr>
          <a:xfrm>
            <a:off x="0" y="5807957"/>
            <a:ext cx="2906613" cy="837605"/>
            <a:chOff x="0" y="8260206"/>
            <a:chExt cx="4133850" cy="1191260"/>
          </a:xfrm>
        </p:grpSpPr>
        <p:sp>
          <p:nvSpPr>
            <p:cNvPr id="15" name="object 15"/>
            <p:cNvSpPr/>
            <p:nvPr/>
          </p:nvSpPr>
          <p:spPr>
            <a:xfrm>
              <a:off x="0" y="8260206"/>
              <a:ext cx="2590800" cy="1191260"/>
            </a:xfrm>
            <a:custGeom>
              <a:avLst/>
              <a:gdLst/>
              <a:ahLst/>
              <a:cxnLst/>
              <a:rect l="l" t="t" r="r" b="b"/>
              <a:pathLst>
                <a:path w="2590800" h="1191259">
                  <a:moveTo>
                    <a:pt x="2590800" y="0"/>
                  </a:moveTo>
                  <a:lnTo>
                    <a:pt x="0" y="0"/>
                  </a:lnTo>
                  <a:lnTo>
                    <a:pt x="0" y="1190904"/>
                  </a:lnTo>
                  <a:lnTo>
                    <a:pt x="2000504" y="1190904"/>
                  </a:lnTo>
                  <a:lnTo>
                    <a:pt x="2590800" y="0"/>
                  </a:lnTo>
                  <a:close/>
                </a:path>
              </a:pathLst>
            </a:custGeom>
            <a:solidFill>
              <a:srgbClr val="1D4888"/>
            </a:solidFill>
          </p:spPr>
          <p:txBody>
            <a:bodyPr wrap="square" lIns="0" tIns="0" rIns="0" bIns="0" rtlCol="0"/>
            <a:lstStyle/>
            <a:p>
              <a:endParaRPr sz="1687"/>
            </a:p>
          </p:txBody>
        </p:sp>
        <p:pic>
          <p:nvPicPr>
            <p:cNvPr id="16" name="object 16"/>
            <p:cNvPicPr/>
            <p:nvPr/>
          </p:nvPicPr>
          <p:blipFill>
            <a:blip r:embed="rId4" cstate="print"/>
            <a:stretch>
              <a:fillRect/>
            </a:stretch>
          </p:blipFill>
          <p:spPr>
            <a:xfrm>
              <a:off x="323850" y="8384044"/>
              <a:ext cx="1600200" cy="943203"/>
            </a:xfrm>
            <a:prstGeom prst="rect">
              <a:avLst/>
            </a:prstGeom>
          </p:spPr>
        </p:pic>
        <p:pic>
          <p:nvPicPr>
            <p:cNvPr id="17" name="object 17"/>
            <p:cNvPicPr/>
            <p:nvPr/>
          </p:nvPicPr>
          <p:blipFill>
            <a:blip r:embed="rId5" cstate="print"/>
            <a:stretch>
              <a:fillRect/>
            </a:stretch>
          </p:blipFill>
          <p:spPr>
            <a:xfrm>
              <a:off x="2447925" y="8536482"/>
              <a:ext cx="1685925" cy="762190"/>
            </a:xfrm>
            <a:prstGeom prst="rect">
              <a:avLst/>
            </a:prstGeom>
          </p:spPr>
        </p:pic>
      </p:grpSp>
      <p:sp>
        <p:nvSpPr>
          <p:cNvPr id="18" name="object 18"/>
          <p:cNvSpPr txBox="1"/>
          <p:nvPr/>
        </p:nvSpPr>
        <p:spPr>
          <a:xfrm>
            <a:off x="1736377" y="1727671"/>
            <a:ext cx="5449342" cy="227612"/>
          </a:xfrm>
          <a:prstGeom prst="rect">
            <a:avLst/>
          </a:prstGeom>
        </p:spPr>
        <p:txBody>
          <a:bodyPr vert="horz" wrap="square" lIns="0" tIns="11162" rIns="0" bIns="0" rtlCol="0">
            <a:spAutoFit/>
          </a:bodyPr>
          <a:lstStyle/>
          <a:p>
            <a:pPr marL="8929">
              <a:spcBef>
                <a:spcPts val="88"/>
              </a:spcBef>
            </a:pPr>
            <a:r>
              <a:rPr sz="1406" dirty="0">
                <a:latin typeface="Arial Black"/>
                <a:cs typeface="Arial Black"/>
              </a:rPr>
              <a:t>Breakdown</a:t>
            </a:r>
            <a:r>
              <a:rPr sz="1406" spc="-53" dirty="0">
                <a:latin typeface="Arial Black"/>
                <a:cs typeface="Arial Black"/>
              </a:rPr>
              <a:t> </a:t>
            </a:r>
            <a:r>
              <a:rPr sz="1406" dirty="0">
                <a:latin typeface="Arial Black"/>
                <a:cs typeface="Arial Black"/>
              </a:rPr>
              <a:t>of</a:t>
            </a:r>
            <a:r>
              <a:rPr sz="1406" spc="-25" dirty="0">
                <a:latin typeface="Arial Black"/>
                <a:cs typeface="Arial Black"/>
              </a:rPr>
              <a:t> </a:t>
            </a:r>
            <a:r>
              <a:rPr sz="1406" dirty="0">
                <a:latin typeface="Arial Black"/>
                <a:cs typeface="Arial Black"/>
              </a:rPr>
              <a:t>Construction</a:t>
            </a:r>
            <a:r>
              <a:rPr sz="1406" spc="4" dirty="0">
                <a:latin typeface="Arial Black"/>
                <a:cs typeface="Arial Black"/>
              </a:rPr>
              <a:t> </a:t>
            </a:r>
            <a:r>
              <a:rPr sz="1406" dirty="0">
                <a:latin typeface="Arial Black"/>
                <a:cs typeface="Arial Black"/>
              </a:rPr>
              <a:t>Costs</a:t>
            </a:r>
            <a:r>
              <a:rPr sz="1406" spc="-25" dirty="0">
                <a:latin typeface="Arial Black"/>
                <a:cs typeface="Arial Black"/>
              </a:rPr>
              <a:t> </a:t>
            </a:r>
            <a:r>
              <a:rPr sz="1406" dirty="0">
                <a:latin typeface="Arial Black"/>
                <a:cs typeface="Arial Black"/>
              </a:rPr>
              <a:t>to</a:t>
            </a:r>
            <a:r>
              <a:rPr sz="1406" spc="4" dirty="0">
                <a:latin typeface="Arial Black"/>
                <a:cs typeface="Arial Black"/>
              </a:rPr>
              <a:t> </a:t>
            </a:r>
            <a:r>
              <a:rPr sz="1406" dirty="0">
                <a:latin typeface="Arial Black"/>
                <a:cs typeface="Arial Black"/>
              </a:rPr>
              <a:t>Meet</a:t>
            </a:r>
            <a:r>
              <a:rPr sz="1406" spc="-53" dirty="0">
                <a:latin typeface="Arial Black"/>
                <a:cs typeface="Arial Black"/>
              </a:rPr>
              <a:t> </a:t>
            </a:r>
            <a:r>
              <a:rPr sz="1406" dirty="0">
                <a:latin typeface="Arial Black"/>
                <a:cs typeface="Arial Black"/>
              </a:rPr>
              <a:t>Stretch</a:t>
            </a:r>
            <a:r>
              <a:rPr sz="1406" spc="-53" dirty="0">
                <a:latin typeface="Arial Black"/>
                <a:cs typeface="Arial Black"/>
              </a:rPr>
              <a:t> </a:t>
            </a:r>
            <a:r>
              <a:rPr sz="1406" spc="-14" dirty="0">
                <a:latin typeface="Arial Black"/>
                <a:cs typeface="Arial Black"/>
              </a:rPr>
              <a:t>Code</a:t>
            </a:r>
            <a:endParaRPr sz="1406">
              <a:latin typeface="Arial Black"/>
              <a:cs typeface="Arial Black"/>
            </a:endParaRPr>
          </a:p>
        </p:txBody>
      </p:sp>
      <p:sp>
        <p:nvSpPr>
          <p:cNvPr id="19" name="object 19"/>
          <p:cNvSpPr txBox="1"/>
          <p:nvPr/>
        </p:nvSpPr>
        <p:spPr>
          <a:xfrm>
            <a:off x="5963245" y="997178"/>
            <a:ext cx="2659707" cy="477106"/>
          </a:xfrm>
          <a:prstGeom prst="rect">
            <a:avLst/>
          </a:prstGeom>
        </p:spPr>
        <p:txBody>
          <a:bodyPr vert="horz" wrap="square" lIns="0" tIns="11609" rIns="0" bIns="0" rtlCol="0">
            <a:spAutoFit/>
          </a:bodyPr>
          <a:lstStyle/>
          <a:p>
            <a:pPr marL="26788">
              <a:spcBef>
                <a:spcPts val="91"/>
              </a:spcBef>
            </a:pPr>
            <a:r>
              <a:rPr sz="1512" b="1" dirty="0">
                <a:solidFill>
                  <a:srgbClr val="FFFFFF"/>
                </a:solidFill>
                <a:latin typeface="Arial"/>
                <a:cs typeface="Arial"/>
              </a:rPr>
              <a:t>4000</a:t>
            </a:r>
            <a:r>
              <a:rPr sz="1512" b="1" spc="105" dirty="0">
                <a:solidFill>
                  <a:srgbClr val="FFFFFF"/>
                </a:solidFill>
                <a:latin typeface="Arial"/>
                <a:cs typeface="Arial"/>
              </a:rPr>
              <a:t> </a:t>
            </a:r>
            <a:r>
              <a:rPr sz="1512" b="1" dirty="0">
                <a:solidFill>
                  <a:srgbClr val="FFFFFF"/>
                </a:solidFill>
                <a:latin typeface="Arial"/>
                <a:cs typeface="Arial"/>
              </a:rPr>
              <a:t>ft</a:t>
            </a:r>
            <a:r>
              <a:rPr sz="1582" b="1" baseline="24074" dirty="0">
                <a:solidFill>
                  <a:srgbClr val="FFFFFF"/>
                </a:solidFill>
                <a:latin typeface="Arial"/>
                <a:cs typeface="Arial"/>
              </a:rPr>
              <a:t>2</a:t>
            </a:r>
            <a:r>
              <a:rPr sz="1582" b="1" spc="252" baseline="24074" dirty="0">
                <a:solidFill>
                  <a:srgbClr val="FFFFFF"/>
                </a:solidFill>
                <a:latin typeface="Arial"/>
                <a:cs typeface="Arial"/>
              </a:rPr>
              <a:t> </a:t>
            </a:r>
            <a:r>
              <a:rPr sz="1512" b="1" dirty="0">
                <a:solidFill>
                  <a:srgbClr val="FFFFFF"/>
                </a:solidFill>
                <a:latin typeface="Arial"/>
                <a:cs typeface="Arial"/>
              </a:rPr>
              <a:t>Large</a:t>
            </a:r>
            <a:r>
              <a:rPr sz="1512" b="1" spc="53" dirty="0">
                <a:solidFill>
                  <a:srgbClr val="FFFFFF"/>
                </a:solidFill>
                <a:latin typeface="Arial"/>
                <a:cs typeface="Arial"/>
              </a:rPr>
              <a:t> </a:t>
            </a:r>
            <a:r>
              <a:rPr sz="1512" b="1" dirty="0">
                <a:solidFill>
                  <a:srgbClr val="FFFFFF"/>
                </a:solidFill>
                <a:latin typeface="Arial"/>
                <a:cs typeface="Arial"/>
              </a:rPr>
              <a:t>Single</a:t>
            </a:r>
            <a:r>
              <a:rPr sz="1512" b="1" spc="42" dirty="0">
                <a:solidFill>
                  <a:srgbClr val="FFFFFF"/>
                </a:solidFill>
                <a:latin typeface="Arial"/>
                <a:cs typeface="Arial"/>
              </a:rPr>
              <a:t> </a:t>
            </a:r>
            <a:r>
              <a:rPr sz="1512" b="1" spc="-7" dirty="0">
                <a:solidFill>
                  <a:srgbClr val="FFFFFF"/>
                </a:solidFill>
                <a:latin typeface="Arial"/>
                <a:cs typeface="Arial"/>
              </a:rPr>
              <a:t>Family</a:t>
            </a:r>
            <a:endParaRPr sz="1512">
              <a:latin typeface="Arial"/>
              <a:cs typeface="Arial"/>
            </a:endParaRPr>
          </a:p>
          <a:p>
            <a:pPr marL="26788">
              <a:spcBef>
                <a:spcPts val="35"/>
              </a:spcBef>
            </a:pPr>
            <a:r>
              <a:rPr sz="1512" b="1" dirty="0">
                <a:solidFill>
                  <a:srgbClr val="FFFFFF"/>
                </a:solidFill>
                <a:latin typeface="Arial"/>
                <a:cs typeface="Arial"/>
              </a:rPr>
              <a:t>5</a:t>
            </a:r>
            <a:r>
              <a:rPr sz="1512" b="1" spc="63" dirty="0">
                <a:solidFill>
                  <a:srgbClr val="FFFFFF"/>
                </a:solidFill>
                <a:latin typeface="Arial"/>
                <a:cs typeface="Arial"/>
              </a:rPr>
              <a:t> </a:t>
            </a:r>
            <a:r>
              <a:rPr sz="1512" b="1" dirty="0">
                <a:solidFill>
                  <a:srgbClr val="FFFFFF"/>
                </a:solidFill>
                <a:latin typeface="Arial"/>
                <a:cs typeface="Arial"/>
              </a:rPr>
              <a:t>Bedroom</a:t>
            </a:r>
            <a:r>
              <a:rPr sz="1512" b="1" spc="67" dirty="0">
                <a:solidFill>
                  <a:srgbClr val="FFFFFF"/>
                </a:solidFill>
                <a:latin typeface="Arial"/>
                <a:cs typeface="Arial"/>
              </a:rPr>
              <a:t> </a:t>
            </a:r>
            <a:r>
              <a:rPr sz="1512" b="1" dirty="0">
                <a:solidFill>
                  <a:srgbClr val="FFFFFF"/>
                </a:solidFill>
                <a:latin typeface="Arial"/>
                <a:cs typeface="Arial"/>
              </a:rPr>
              <a:t>-</a:t>
            </a:r>
            <a:r>
              <a:rPr sz="1512" b="1" spc="67" dirty="0">
                <a:solidFill>
                  <a:srgbClr val="FFFFFF"/>
                </a:solidFill>
                <a:latin typeface="Arial"/>
                <a:cs typeface="Arial"/>
              </a:rPr>
              <a:t> </a:t>
            </a:r>
            <a:r>
              <a:rPr sz="1512" b="1" dirty="0">
                <a:solidFill>
                  <a:srgbClr val="FFFFFF"/>
                </a:solidFill>
                <a:latin typeface="Arial"/>
                <a:cs typeface="Arial"/>
              </a:rPr>
              <a:t>Worcester,</a:t>
            </a:r>
            <a:r>
              <a:rPr sz="1512" b="1" spc="105" dirty="0">
                <a:solidFill>
                  <a:srgbClr val="FFFFFF"/>
                </a:solidFill>
                <a:latin typeface="Arial"/>
                <a:cs typeface="Arial"/>
              </a:rPr>
              <a:t> </a:t>
            </a:r>
            <a:r>
              <a:rPr sz="1512" b="1" spc="-18" dirty="0">
                <a:solidFill>
                  <a:srgbClr val="FFFFFF"/>
                </a:solidFill>
                <a:latin typeface="Arial"/>
                <a:cs typeface="Arial"/>
              </a:rPr>
              <a:t>MA</a:t>
            </a:r>
            <a:endParaRPr sz="1512">
              <a:latin typeface="Arial"/>
              <a:cs typeface="Arial"/>
            </a:endParaRPr>
          </a:p>
        </p:txBody>
      </p:sp>
      <p:sp>
        <p:nvSpPr>
          <p:cNvPr id="20" name="object 20"/>
          <p:cNvSpPr/>
          <p:nvPr/>
        </p:nvSpPr>
        <p:spPr>
          <a:xfrm>
            <a:off x="2451199" y="810547"/>
            <a:ext cx="2692301" cy="844302"/>
          </a:xfrm>
          <a:custGeom>
            <a:avLst/>
            <a:gdLst/>
            <a:ahLst/>
            <a:cxnLst/>
            <a:rect l="l" t="t" r="r" b="b"/>
            <a:pathLst>
              <a:path w="3829050" h="1200785">
                <a:moveTo>
                  <a:pt x="0" y="0"/>
                </a:moveTo>
                <a:lnTo>
                  <a:pt x="8636" y="1200530"/>
                </a:lnTo>
                <a:lnTo>
                  <a:pt x="3204209" y="1200530"/>
                </a:lnTo>
                <a:lnTo>
                  <a:pt x="3829050" y="11175"/>
                </a:lnTo>
                <a:lnTo>
                  <a:pt x="0" y="0"/>
                </a:lnTo>
                <a:close/>
              </a:path>
            </a:pathLst>
          </a:custGeom>
          <a:solidFill>
            <a:srgbClr val="00AFF0"/>
          </a:solidFill>
        </p:spPr>
        <p:txBody>
          <a:bodyPr wrap="square" lIns="0" tIns="0" rIns="0" bIns="0" rtlCol="0"/>
          <a:lstStyle/>
          <a:p>
            <a:endParaRPr sz="1687"/>
          </a:p>
        </p:txBody>
      </p:sp>
      <p:sp>
        <p:nvSpPr>
          <p:cNvPr id="21" name="object 21"/>
          <p:cNvSpPr txBox="1"/>
          <p:nvPr/>
        </p:nvSpPr>
        <p:spPr>
          <a:xfrm>
            <a:off x="3323898" y="915962"/>
            <a:ext cx="1127373" cy="171369"/>
          </a:xfrm>
          <a:prstGeom prst="rect">
            <a:avLst/>
          </a:prstGeom>
        </p:spPr>
        <p:txBody>
          <a:bodyPr vert="horz" wrap="square" lIns="0" tIns="8930" rIns="0" bIns="0" rtlCol="0">
            <a:spAutoFit/>
          </a:bodyPr>
          <a:lstStyle/>
          <a:p>
            <a:pPr marL="8929">
              <a:spcBef>
                <a:spcPts val="70"/>
              </a:spcBef>
            </a:pPr>
            <a:r>
              <a:rPr sz="1055" b="1" dirty="0">
                <a:solidFill>
                  <a:srgbClr val="FFFFFF"/>
                </a:solidFill>
                <a:latin typeface="Arial"/>
                <a:cs typeface="Arial"/>
              </a:rPr>
              <a:t>HERS</a:t>
            </a:r>
            <a:r>
              <a:rPr sz="1055" b="1" spc="-28" dirty="0">
                <a:solidFill>
                  <a:srgbClr val="FFFFFF"/>
                </a:solidFill>
                <a:latin typeface="Arial"/>
                <a:cs typeface="Arial"/>
              </a:rPr>
              <a:t> </a:t>
            </a:r>
            <a:r>
              <a:rPr sz="1055" b="1" dirty="0">
                <a:solidFill>
                  <a:srgbClr val="FFFFFF"/>
                </a:solidFill>
                <a:latin typeface="Arial"/>
                <a:cs typeface="Arial"/>
              </a:rPr>
              <a:t>Index</a:t>
            </a:r>
            <a:r>
              <a:rPr sz="1055" b="1" spc="-14" dirty="0">
                <a:solidFill>
                  <a:srgbClr val="FFFFFF"/>
                </a:solidFill>
                <a:latin typeface="Arial"/>
                <a:cs typeface="Arial"/>
              </a:rPr>
              <a:t> (ERI)</a:t>
            </a:r>
            <a:endParaRPr sz="1055">
              <a:latin typeface="Arial"/>
              <a:cs typeface="Arial"/>
            </a:endParaRPr>
          </a:p>
        </p:txBody>
      </p:sp>
      <p:grpSp>
        <p:nvGrpSpPr>
          <p:cNvPr id="22" name="object 22"/>
          <p:cNvGrpSpPr/>
          <p:nvPr/>
        </p:nvGrpSpPr>
        <p:grpSpPr>
          <a:xfrm>
            <a:off x="0" y="0"/>
            <a:ext cx="3903166" cy="1654671"/>
            <a:chOff x="0" y="0"/>
            <a:chExt cx="5551170" cy="2353310"/>
          </a:xfrm>
        </p:grpSpPr>
        <p:pic>
          <p:nvPicPr>
            <p:cNvPr id="23" name="object 23"/>
            <p:cNvPicPr/>
            <p:nvPr/>
          </p:nvPicPr>
          <p:blipFill>
            <a:blip r:embed="rId6" cstate="print"/>
            <a:stretch>
              <a:fillRect/>
            </a:stretch>
          </p:blipFill>
          <p:spPr>
            <a:xfrm>
              <a:off x="0" y="0"/>
              <a:ext cx="4190999" cy="2353309"/>
            </a:xfrm>
            <a:prstGeom prst="rect">
              <a:avLst/>
            </a:prstGeom>
          </p:spPr>
        </p:pic>
        <p:sp>
          <p:nvSpPr>
            <p:cNvPr id="24" name="object 24"/>
            <p:cNvSpPr/>
            <p:nvPr/>
          </p:nvSpPr>
          <p:spPr>
            <a:xfrm>
              <a:off x="5445124" y="1663954"/>
              <a:ext cx="106045" cy="212725"/>
            </a:xfrm>
            <a:custGeom>
              <a:avLst/>
              <a:gdLst/>
              <a:ahLst/>
              <a:cxnLst/>
              <a:rect l="l" t="t" r="r" b="b"/>
              <a:pathLst>
                <a:path w="106045" h="212725">
                  <a:moveTo>
                    <a:pt x="0" y="0"/>
                  </a:moveTo>
                  <a:lnTo>
                    <a:pt x="0" y="212217"/>
                  </a:lnTo>
                  <a:lnTo>
                    <a:pt x="106045" y="106045"/>
                  </a:lnTo>
                  <a:lnTo>
                    <a:pt x="0" y="0"/>
                  </a:lnTo>
                  <a:close/>
                </a:path>
              </a:pathLst>
            </a:custGeom>
            <a:solidFill>
              <a:srgbClr val="FFFFFF"/>
            </a:solidFill>
          </p:spPr>
          <p:txBody>
            <a:bodyPr wrap="square" lIns="0" tIns="0" rIns="0" bIns="0" rtlCol="0"/>
            <a:lstStyle/>
            <a:p>
              <a:endParaRPr sz="1687"/>
            </a:p>
          </p:txBody>
        </p:sp>
      </p:grpSp>
      <p:sp>
        <p:nvSpPr>
          <p:cNvPr id="25" name="object 25"/>
          <p:cNvSpPr txBox="1"/>
          <p:nvPr/>
        </p:nvSpPr>
        <p:spPr>
          <a:xfrm>
            <a:off x="3419177" y="1068437"/>
            <a:ext cx="919311" cy="432660"/>
          </a:xfrm>
          <a:prstGeom prst="rect">
            <a:avLst/>
          </a:prstGeom>
        </p:spPr>
        <p:txBody>
          <a:bodyPr vert="horz" wrap="square" lIns="0" tIns="9376" rIns="0" bIns="0" rtlCol="0">
            <a:spAutoFit/>
          </a:bodyPr>
          <a:lstStyle/>
          <a:p>
            <a:pPr marL="8929">
              <a:lnSpc>
                <a:spcPts val="2415"/>
              </a:lnSpc>
              <a:spcBef>
                <a:spcPts val="74"/>
              </a:spcBef>
              <a:tabLst>
                <a:tab pos="588445" algn="l"/>
              </a:tabLst>
            </a:pPr>
            <a:r>
              <a:rPr sz="2109" spc="-18" dirty="0">
                <a:solidFill>
                  <a:srgbClr val="FFFFFF"/>
                </a:solidFill>
                <a:latin typeface="Arial"/>
                <a:cs typeface="Arial"/>
              </a:rPr>
              <a:t>52</a:t>
            </a:r>
            <a:r>
              <a:rPr sz="2109" dirty="0">
                <a:solidFill>
                  <a:srgbClr val="FFFFFF"/>
                </a:solidFill>
                <a:latin typeface="Arial"/>
                <a:cs typeface="Arial"/>
              </a:rPr>
              <a:t>	</a:t>
            </a:r>
            <a:r>
              <a:rPr sz="2109" spc="-18" dirty="0">
                <a:solidFill>
                  <a:srgbClr val="FFFFFF"/>
                </a:solidFill>
                <a:latin typeface="Arial"/>
                <a:cs typeface="Arial"/>
              </a:rPr>
              <a:t>42</a:t>
            </a:r>
            <a:endParaRPr sz="2109">
              <a:latin typeface="Arial"/>
              <a:cs typeface="Arial"/>
            </a:endParaRPr>
          </a:p>
          <a:p>
            <a:pPr marL="31699">
              <a:lnSpc>
                <a:spcPts val="896"/>
              </a:lnSpc>
              <a:tabLst>
                <a:tab pos="569247" algn="l"/>
              </a:tabLst>
            </a:pPr>
            <a:r>
              <a:rPr sz="1266" spc="-21" baseline="2314" dirty="0">
                <a:solidFill>
                  <a:srgbClr val="FFFFFF"/>
                </a:solidFill>
                <a:latin typeface="Arial"/>
                <a:cs typeface="Arial"/>
              </a:rPr>
              <a:t>Base</a:t>
            </a:r>
            <a:r>
              <a:rPr sz="1266" baseline="2314" dirty="0">
                <a:solidFill>
                  <a:srgbClr val="FFFFFF"/>
                </a:solidFill>
                <a:latin typeface="Arial"/>
                <a:cs typeface="Arial"/>
              </a:rPr>
              <a:t>	</a:t>
            </a:r>
            <a:r>
              <a:rPr sz="844" spc="-7" dirty="0">
                <a:solidFill>
                  <a:srgbClr val="FFFFFF"/>
                </a:solidFill>
                <a:latin typeface="Arial"/>
                <a:cs typeface="Arial"/>
              </a:rPr>
              <a:t>Stretch</a:t>
            </a:r>
            <a:endParaRPr sz="844">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983855" cy="6858000"/>
            <a:chOff x="0" y="0"/>
            <a:chExt cx="4243705" cy="9753600"/>
          </a:xfrm>
        </p:grpSpPr>
        <p:pic>
          <p:nvPicPr>
            <p:cNvPr id="3" name="object 3"/>
            <p:cNvPicPr/>
            <p:nvPr/>
          </p:nvPicPr>
          <p:blipFill>
            <a:blip r:embed="rId2" cstate="print"/>
            <a:stretch>
              <a:fillRect/>
            </a:stretch>
          </p:blipFill>
          <p:spPr>
            <a:xfrm>
              <a:off x="0" y="0"/>
              <a:ext cx="4243514" cy="9753600"/>
            </a:xfrm>
            <a:prstGeom prst="rect">
              <a:avLst/>
            </a:prstGeom>
          </p:spPr>
        </p:pic>
        <p:sp>
          <p:nvSpPr>
            <p:cNvPr id="4" name="object 4"/>
            <p:cNvSpPr/>
            <p:nvPr/>
          </p:nvSpPr>
          <p:spPr>
            <a:xfrm>
              <a:off x="0" y="9493"/>
              <a:ext cx="4191000" cy="9744710"/>
            </a:xfrm>
            <a:custGeom>
              <a:avLst/>
              <a:gdLst/>
              <a:ahLst/>
              <a:cxnLst/>
              <a:rect l="l" t="t" r="r" b="b"/>
              <a:pathLst>
                <a:path w="4191000" h="9744710">
                  <a:moveTo>
                    <a:pt x="4191000" y="9744106"/>
                  </a:moveTo>
                  <a:lnTo>
                    <a:pt x="4191000" y="0"/>
                  </a:lnTo>
                  <a:lnTo>
                    <a:pt x="0" y="0"/>
                  </a:lnTo>
                  <a:lnTo>
                    <a:pt x="0" y="9744106"/>
                  </a:lnTo>
                  <a:lnTo>
                    <a:pt x="4191000" y="9744106"/>
                  </a:lnTo>
                  <a:close/>
                </a:path>
              </a:pathLst>
            </a:custGeom>
            <a:solidFill>
              <a:srgbClr val="FFFFFF"/>
            </a:solidFill>
          </p:spPr>
          <p:txBody>
            <a:bodyPr wrap="square" lIns="0" tIns="0" rIns="0" bIns="0" rtlCol="0"/>
            <a:lstStyle/>
            <a:p>
              <a:endParaRPr sz="1687"/>
            </a:p>
          </p:txBody>
        </p:sp>
        <p:pic>
          <p:nvPicPr>
            <p:cNvPr id="5" name="object 5"/>
            <p:cNvPicPr/>
            <p:nvPr/>
          </p:nvPicPr>
          <p:blipFill>
            <a:blip r:embed="rId3" cstate="print"/>
            <a:stretch>
              <a:fillRect/>
            </a:stretch>
          </p:blipFill>
          <p:spPr>
            <a:xfrm>
              <a:off x="0" y="0"/>
              <a:ext cx="4190999" cy="2343657"/>
            </a:xfrm>
            <a:prstGeom prst="rect">
              <a:avLst/>
            </a:prstGeom>
          </p:spPr>
        </p:pic>
        <p:sp>
          <p:nvSpPr>
            <p:cNvPr id="6" name="object 6"/>
            <p:cNvSpPr/>
            <p:nvPr/>
          </p:nvSpPr>
          <p:spPr>
            <a:xfrm>
              <a:off x="166204" y="3045841"/>
              <a:ext cx="162560" cy="324485"/>
            </a:xfrm>
            <a:custGeom>
              <a:avLst/>
              <a:gdLst/>
              <a:ahLst/>
              <a:cxnLst/>
              <a:rect l="l" t="t" r="r" b="b"/>
              <a:pathLst>
                <a:path w="162560" h="324485">
                  <a:moveTo>
                    <a:pt x="0" y="0"/>
                  </a:moveTo>
                  <a:lnTo>
                    <a:pt x="0" y="324103"/>
                  </a:lnTo>
                  <a:lnTo>
                    <a:pt x="162013" y="162051"/>
                  </a:lnTo>
                  <a:lnTo>
                    <a:pt x="0" y="0"/>
                  </a:lnTo>
                  <a:close/>
                </a:path>
              </a:pathLst>
            </a:custGeom>
            <a:solidFill>
              <a:srgbClr val="FFFFFF"/>
            </a:solidFill>
          </p:spPr>
          <p:txBody>
            <a:bodyPr wrap="square" lIns="0" tIns="0" rIns="0" bIns="0" rtlCol="0"/>
            <a:lstStyle/>
            <a:p>
              <a:endParaRPr sz="1687"/>
            </a:p>
          </p:txBody>
        </p:sp>
        <p:sp>
          <p:nvSpPr>
            <p:cNvPr id="7" name="object 7"/>
            <p:cNvSpPr/>
            <p:nvPr/>
          </p:nvSpPr>
          <p:spPr>
            <a:xfrm>
              <a:off x="0" y="8260206"/>
              <a:ext cx="2590800" cy="1191260"/>
            </a:xfrm>
            <a:custGeom>
              <a:avLst/>
              <a:gdLst/>
              <a:ahLst/>
              <a:cxnLst/>
              <a:rect l="l" t="t" r="r" b="b"/>
              <a:pathLst>
                <a:path w="2590800" h="1191259">
                  <a:moveTo>
                    <a:pt x="2590800" y="0"/>
                  </a:moveTo>
                  <a:lnTo>
                    <a:pt x="0" y="0"/>
                  </a:lnTo>
                  <a:lnTo>
                    <a:pt x="0" y="1190904"/>
                  </a:lnTo>
                  <a:lnTo>
                    <a:pt x="2000504" y="1190904"/>
                  </a:lnTo>
                  <a:lnTo>
                    <a:pt x="2590800" y="0"/>
                  </a:lnTo>
                  <a:close/>
                </a:path>
              </a:pathLst>
            </a:custGeom>
            <a:solidFill>
              <a:srgbClr val="1D4888"/>
            </a:solidFill>
          </p:spPr>
          <p:txBody>
            <a:bodyPr wrap="square" lIns="0" tIns="0" rIns="0" bIns="0" rtlCol="0"/>
            <a:lstStyle/>
            <a:p>
              <a:endParaRPr sz="1687"/>
            </a:p>
          </p:txBody>
        </p:sp>
        <p:pic>
          <p:nvPicPr>
            <p:cNvPr id="8" name="object 8"/>
            <p:cNvPicPr/>
            <p:nvPr/>
          </p:nvPicPr>
          <p:blipFill>
            <a:blip r:embed="rId4" cstate="print"/>
            <a:stretch>
              <a:fillRect/>
            </a:stretch>
          </p:blipFill>
          <p:spPr>
            <a:xfrm>
              <a:off x="323850" y="8384044"/>
              <a:ext cx="1600200" cy="943203"/>
            </a:xfrm>
            <a:prstGeom prst="rect">
              <a:avLst/>
            </a:prstGeom>
          </p:spPr>
        </p:pic>
        <p:pic>
          <p:nvPicPr>
            <p:cNvPr id="9" name="object 9"/>
            <p:cNvPicPr/>
            <p:nvPr/>
          </p:nvPicPr>
          <p:blipFill>
            <a:blip r:embed="rId5" cstate="print"/>
            <a:stretch>
              <a:fillRect/>
            </a:stretch>
          </p:blipFill>
          <p:spPr>
            <a:xfrm>
              <a:off x="2447925" y="8536482"/>
              <a:ext cx="1685925" cy="762190"/>
            </a:xfrm>
            <a:prstGeom prst="rect">
              <a:avLst/>
            </a:prstGeom>
          </p:spPr>
        </p:pic>
      </p:grpSp>
      <p:sp>
        <p:nvSpPr>
          <p:cNvPr id="10" name="object 10"/>
          <p:cNvSpPr txBox="1">
            <a:spLocks noGrp="1"/>
          </p:cNvSpPr>
          <p:nvPr>
            <p:ph type="title"/>
          </p:nvPr>
        </p:nvSpPr>
        <p:spPr>
          <a:xfrm>
            <a:off x="2983721" y="711748"/>
            <a:ext cx="5836577" cy="501910"/>
          </a:xfrm>
          <a:prstGeom prst="rect">
            <a:avLst/>
          </a:prstGeom>
        </p:spPr>
        <p:txBody>
          <a:bodyPr vert="horz" wrap="square" lIns="0" tIns="9376" rIns="0" bIns="0" numCol="1" rtlCol="0" anchor="b" anchorCtr="0" compatLnSpc="1">
            <a:prstTxWarp prst="textNoShape">
              <a:avLst/>
            </a:prstTxWarp>
            <a:spAutoFit/>
          </a:bodyPr>
          <a:lstStyle/>
          <a:p>
            <a:pPr marL="8929">
              <a:lnSpc>
                <a:spcPct val="100000"/>
              </a:lnSpc>
              <a:spcBef>
                <a:spcPts val="74"/>
              </a:spcBef>
            </a:pPr>
            <a:r>
              <a:rPr dirty="0"/>
              <a:t>Small</a:t>
            </a:r>
            <a:r>
              <a:rPr spc="-39" dirty="0"/>
              <a:t> </a:t>
            </a:r>
            <a:r>
              <a:rPr dirty="0"/>
              <a:t>Single</a:t>
            </a:r>
            <a:r>
              <a:rPr spc="-25" dirty="0"/>
              <a:t> </a:t>
            </a:r>
            <a:r>
              <a:rPr dirty="0"/>
              <a:t>Family</a:t>
            </a:r>
            <a:r>
              <a:rPr spc="-7" dirty="0"/>
              <a:t> </a:t>
            </a:r>
            <a:r>
              <a:rPr dirty="0"/>
              <a:t>-</a:t>
            </a:r>
            <a:r>
              <a:rPr spc="-18" dirty="0"/>
              <a:t> </a:t>
            </a:r>
            <a:r>
              <a:rPr spc="-7" dirty="0"/>
              <a:t>Electric</a:t>
            </a:r>
          </a:p>
        </p:txBody>
      </p:sp>
      <p:sp>
        <p:nvSpPr>
          <p:cNvPr id="11" name="object 11"/>
          <p:cNvSpPr txBox="1"/>
          <p:nvPr/>
        </p:nvSpPr>
        <p:spPr>
          <a:xfrm>
            <a:off x="3188792" y="200248"/>
            <a:ext cx="2933402" cy="211454"/>
          </a:xfrm>
          <a:prstGeom prst="rect">
            <a:avLst/>
          </a:prstGeom>
        </p:spPr>
        <p:txBody>
          <a:bodyPr vert="horz" wrap="square" lIns="0" tIns="11162" rIns="0" bIns="0" rtlCol="0">
            <a:spAutoFit/>
          </a:bodyPr>
          <a:lstStyle/>
          <a:p>
            <a:pPr marL="8929">
              <a:spcBef>
                <a:spcPts val="88"/>
              </a:spcBef>
              <a:tabLst>
                <a:tab pos="2410483" algn="l"/>
                <a:tab pos="2547996" algn="l"/>
              </a:tabLst>
            </a:pPr>
            <a:r>
              <a:rPr sz="1301" dirty="0">
                <a:latin typeface="Arial"/>
                <a:cs typeface="Arial"/>
              </a:rPr>
              <a:t>MA</a:t>
            </a:r>
            <a:r>
              <a:rPr sz="1301" spc="67" dirty="0">
                <a:latin typeface="Arial"/>
                <a:cs typeface="Arial"/>
              </a:rPr>
              <a:t> </a:t>
            </a:r>
            <a:r>
              <a:rPr sz="1301" dirty="0">
                <a:latin typeface="Arial"/>
                <a:cs typeface="Arial"/>
              </a:rPr>
              <a:t>10th</a:t>
            </a:r>
            <a:r>
              <a:rPr sz="1301" spc="63" dirty="0">
                <a:latin typeface="Arial"/>
                <a:cs typeface="Arial"/>
              </a:rPr>
              <a:t> </a:t>
            </a:r>
            <a:r>
              <a:rPr sz="1301" dirty="0">
                <a:latin typeface="Arial"/>
                <a:cs typeface="Arial"/>
              </a:rPr>
              <a:t>Edition</a:t>
            </a:r>
            <a:r>
              <a:rPr sz="1301" spc="56" dirty="0">
                <a:latin typeface="Arial"/>
                <a:cs typeface="Arial"/>
              </a:rPr>
              <a:t> </a:t>
            </a:r>
            <a:r>
              <a:rPr sz="1301" dirty="0">
                <a:latin typeface="Arial"/>
                <a:cs typeface="Arial"/>
              </a:rPr>
              <a:t>Building</a:t>
            </a:r>
            <a:r>
              <a:rPr sz="1301" spc="120" dirty="0">
                <a:latin typeface="Arial"/>
                <a:cs typeface="Arial"/>
              </a:rPr>
              <a:t> </a:t>
            </a:r>
            <a:r>
              <a:rPr sz="1301" spc="-14" dirty="0">
                <a:latin typeface="Arial"/>
                <a:cs typeface="Arial"/>
              </a:rPr>
              <a:t>Code</a:t>
            </a:r>
            <a:r>
              <a:rPr sz="1301" dirty="0">
                <a:latin typeface="Arial"/>
                <a:cs typeface="Arial"/>
              </a:rPr>
              <a:t>	</a:t>
            </a:r>
            <a:r>
              <a:rPr sz="1301" spc="-42" dirty="0">
                <a:solidFill>
                  <a:srgbClr val="D4D4D4"/>
                </a:solidFill>
                <a:latin typeface="Arial"/>
                <a:cs typeface="Arial"/>
              </a:rPr>
              <a:t>|</a:t>
            </a:r>
            <a:r>
              <a:rPr sz="1301" dirty="0">
                <a:solidFill>
                  <a:srgbClr val="D4D4D4"/>
                </a:solidFill>
                <a:latin typeface="Arial"/>
                <a:cs typeface="Arial"/>
              </a:rPr>
              <a:t>	</a:t>
            </a:r>
            <a:r>
              <a:rPr sz="1301" spc="-14" dirty="0">
                <a:latin typeface="Arial"/>
                <a:cs typeface="Arial"/>
              </a:rPr>
              <a:t>2025</a:t>
            </a:r>
            <a:endParaRPr sz="1301">
              <a:latin typeface="Arial"/>
              <a:cs typeface="Arial"/>
            </a:endParaRPr>
          </a:p>
        </p:txBody>
      </p:sp>
      <p:sp>
        <p:nvSpPr>
          <p:cNvPr id="12" name="object 12"/>
          <p:cNvSpPr/>
          <p:nvPr/>
        </p:nvSpPr>
        <p:spPr>
          <a:xfrm>
            <a:off x="3275409" y="3420160"/>
            <a:ext cx="5544889" cy="89297"/>
          </a:xfrm>
          <a:custGeom>
            <a:avLst/>
            <a:gdLst/>
            <a:ahLst/>
            <a:cxnLst/>
            <a:rect l="l" t="t" r="r" b="b"/>
            <a:pathLst>
              <a:path w="7886065" h="127000">
                <a:moveTo>
                  <a:pt x="0" y="127000"/>
                </a:moveTo>
                <a:lnTo>
                  <a:pt x="7886065" y="127000"/>
                </a:lnTo>
                <a:lnTo>
                  <a:pt x="7886065" y="0"/>
                </a:lnTo>
                <a:lnTo>
                  <a:pt x="0" y="0"/>
                </a:lnTo>
                <a:lnTo>
                  <a:pt x="0" y="127000"/>
                </a:lnTo>
                <a:close/>
              </a:path>
            </a:pathLst>
          </a:custGeom>
          <a:solidFill>
            <a:srgbClr val="FFFFFF"/>
          </a:solidFill>
        </p:spPr>
        <p:txBody>
          <a:bodyPr wrap="square" lIns="0" tIns="0" rIns="0" bIns="0" rtlCol="0"/>
          <a:lstStyle/>
          <a:p>
            <a:endParaRPr sz="1687"/>
          </a:p>
        </p:txBody>
      </p:sp>
      <p:graphicFrame>
        <p:nvGraphicFramePr>
          <p:cNvPr id="13" name="object 13"/>
          <p:cNvGraphicFramePr>
            <a:graphicFrameLocks noGrp="1"/>
          </p:cNvGraphicFramePr>
          <p:nvPr/>
        </p:nvGraphicFramePr>
        <p:xfrm>
          <a:off x="3275409" y="1720214"/>
          <a:ext cx="5517205" cy="3228081"/>
        </p:xfrm>
        <a:graphic>
          <a:graphicData uri="http://schemas.openxmlformats.org/drawingml/2006/table">
            <a:tbl>
              <a:tblPr firstRow="1" bandRow="1">
                <a:tableStyleId>{2D5ABB26-0587-4C30-8999-92F81FD0307C}</a:tableStyleId>
              </a:tblPr>
              <a:tblGrid>
                <a:gridCol w="860375">
                  <a:extLst>
                    <a:ext uri="{9D8B030D-6E8A-4147-A177-3AD203B41FA5}">
                      <a16:colId xmlns:a16="http://schemas.microsoft.com/office/drawing/2014/main" val="20000"/>
                    </a:ext>
                  </a:extLst>
                </a:gridCol>
                <a:gridCol w="963067">
                  <a:extLst>
                    <a:ext uri="{9D8B030D-6E8A-4147-A177-3AD203B41FA5}">
                      <a16:colId xmlns:a16="http://schemas.microsoft.com/office/drawing/2014/main" val="20001"/>
                    </a:ext>
                  </a:extLst>
                </a:gridCol>
                <a:gridCol w="888057">
                  <a:extLst>
                    <a:ext uri="{9D8B030D-6E8A-4147-A177-3AD203B41FA5}">
                      <a16:colId xmlns:a16="http://schemas.microsoft.com/office/drawing/2014/main" val="20002"/>
                    </a:ext>
                  </a:extLst>
                </a:gridCol>
                <a:gridCol w="972442">
                  <a:extLst>
                    <a:ext uri="{9D8B030D-6E8A-4147-A177-3AD203B41FA5}">
                      <a16:colId xmlns:a16="http://schemas.microsoft.com/office/drawing/2014/main" val="20003"/>
                    </a:ext>
                  </a:extLst>
                </a:gridCol>
                <a:gridCol w="1833264">
                  <a:extLst>
                    <a:ext uri="{9D8B030D-6E8A-4147-A177-3AD203B41FA5}">
                      <a16:colId xmlns:a16="http://schemas.microsoft.com/office/drawing/2014/main" val="20004"/>
                    </a:ext>
                  </a:extLst>
                </a:gridCol>
              </a:tblGrid>
              <a:tr h="446038">
                <a:tc>
                  <a:txBody>
                    <a:bodyPr/>
                    <a:lstStyle/>
                    <a:p>
                      <a:pPr>
                        <a:lnSpc>
                          <a:spcPct val="100000"/>
                        </a:lnSpc>
                      </a:pPr>
                      <a:endParaRPr sz="800">
                        <a:latin typeface="Times New Roman"/>
                        <a:cs typeface="Times New Roman"/>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tcPr>
                </a:tc>
                <a:tc gridSpan="2">
                  <a:txBody>
                    <a:bodyPr/>
                    <a:lstStyle/>
                    <a:p>
                      <a:pPr>
                        <a:lnSpc>
                          <a:spcPct val="100000"/>
                        </a:lnSpc>
                        <a:spcBef>
                          <a:spcPts val="25"/>
                        </a:spcBef>
                      </a:pPr>
                      <a:endParaRPr sz="1000">
                        <a:latin typeface="Times New Roman"/>
                        <a:cs typeface="Times New Roman"/>
                      </a:endParaRPr>
                    </a:p>
                    <a:p>
                      <a:pPr marL="13970" algn="ctr">
                        <a:lnSpc>
                          <a:spcPct val="100000"/>
                        </a:lnSpc>
                      </a:pPr>
                      <a:r>
                        <a:rPr sz="1000" b="1" spc="-10" dirty="0">
                          <a:solidFill>
                            <a:srgbClr val="FFFFFF"/>
                          </a:solidFill>
                          <a:latin typeface="Arial"/>
                          <a:cs typeface="Arial"/>
                        </a:rPr>
                        <a:t>COSTS</a:t>
                      </a:r>
                      <a:endParaRPr sz="1000">
                        <a:latin typeface="Arial"/>
                        <a:cs typeface="Arial"/>
                      </a:endParaRPr>
                    </a:p>
                  </a:txBody>
                  <a:tcPr marL="0" marR="0" marT="223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tc hMerge="1">
                  <a:txBody>
                    <a:bodyPr/>
                    <a:lstStyle/>
                    <a:p>
                      <a:endParaRPr/>
                    </a:p>
                  </a:txBody>
                  <a:tcPr marL="0" marR="0" marT="0" marB="0"/>
                </a:tc>
                <a:tc>
                  <a:txBody>
                    <a:bodyPr/>
                    <a:lstStyle/>
                    <a:p>
                      <a:pPr>
                        <a:lnSpc>
                          <a:spcPct val="100000"/>
                        </a:lnSpc>
                        <a:spcBef>
                          <a:spcPts val="25"/>
                        </a:spcBef>
                      </a:pPr>
                      <a:endParaRPr sz="1000">
                        <a:latin typeface="Times New Roman"/>
                        <a:cs typeface="Times New Roman"/>
                      </a:endParaRPr>
                    </a:p>
                    <a:p>
                      <a:pPr marL="224790">
                        <a:lnSpc>
                          <a:spcPct val="100000"/>
                        </a:lnSpc>
                      </a:pPr>
                      <a:r>
                        <a:rPr sz="1000" b="1" spc="-10" dirty="0">
                          <a:solidFill>
                            <a:srgbClr val="FFFFFF"/>
                          </a:solidFill>
                          <a:latin typeface="Arial"/>
                          <a:cs typeface="Arial"/>
                        </a:rPr>
                        <a:t>BENEFITS</a:t>
                      </a:r>
                      <a:r>
                        <a:rPr sz="900" b="1" spc="-15" baseline="27777" dirty="0">
                          <a:solidFill>
                            <a:srgbClr val="FFFFFF"/>
                          </a:solidFill>
                          <a:latin typeface="Arial"/>
                          <a:cs typeface="Arial"/>
                        </a:rPr>
                        <a:t>5</a:t>
                      </a:r>
                      <a:endParaRPr sz="900" baseline="27777">
                        <a:latin typeface="Arial"/>
                        <a:cs typeface="Arial"/>
                      </a:endParaRPr>
                    </a:p>
                  </a:txBody>
                  <a:tcPr marL="0" marR="0" marT="223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tc>
                  <a:txBody>
                    <a:bodyPr/>
                    <a:lstStyle/>
                    <a:p>
                      <a:pPr>
                        <a:lnSpc>
                          <a:spcPct val="100000"/>
                        </a:lnSpc>
                        <a:spcBef>
                          <a:spcPts val="25"/>
                        </a:spcBef>
                      </a:pPr>
                      <a:endParaRPr sz="1000">
                        <a:latin typeface="Times New Roman"/>
                        <a:cs typeface="Times New Roman"/>
                      </a:endParaRPr>
                    </a:p>
                    <a:p>
                      <a:pPr marL="18415" algn="ctr">
                        <a:lnSpc>
                          <a:spcPct val="100000"/>
                        </a:lnSpc>
                      </a:pPr>
                      <a:r>
                        <a:rPr sz="1000" b="1" spc="-25" dirty="0">
                          <a:solidFill>
                            <a:srgbClr val="FFFFFF"/>
                          </a:solidFill>
                          <a:latin typeface="Arial"/>
                          <a:cs typeface="Arial"/>
                        </a:rPr>
                        <a:t>NET</a:t>
                      </a:r>
                      <a:endParaRPr sz="1000">
                        <a:latin typeface="Arial"/>
                        <a:cs typeface="Arial"/>
                      </a:endParaRPr>
                    </a:p>
                  </a:txBody>
                  <a:tcPr marL="0" marR="0" marT="223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extLst>
                  <a:ext uri="{0D108BD9-81ED-4DB2-BD59-A6C34878D82A}">
                    <a16:rowId xmlns:a16="http://schemas.microsoft.com/office/drawing/2014/main" val="10000"/>
                  </a:ext>
                </a:extLst>
              </a:tr>
              <a:tr h="1239887">
                <a:tc>
                  <a:txBody>
                    <a:bodyPr/>
                    <a:lstStyle/>
                    <a:p>
                      <a:pPr>
                        <a:lnSpc>
                          <a:spcPct val="100000"/>
                        </a:lnSpc>
                      </a:pPr>
                      <a:endParaRPr sz="1000">
                        <a:latin typeface="Times New Roman"/>
                        <a:cs typeface="Times New Roman"/>
                      </a:endParaRPr>
                    </a:p>
                    <a:p>
                      <a:pPr>
                        <a:lnSpc>
                          <a:spcPct val="100000"/>
                        </a:lnSpc>
                        <a:spcBef>
                          <a:spcPts val="1430"/>
                        </a:spcBef>
                      </a:pPr>
                      <a:endParaRPr sz="1000">
                        <a:latin typeface="Times New Roman"/>
                        <a:cs typeface="Times New Roman"/>
                      </a:endParaRPr>
                    </a:p>
                    <a:p>
                      <a:pPr marL="64135" marR="46990" indent="1905" algn="ctr">
                        <a:lnSpc>
                          <a:spcPct val="100600"/>
                        </a:lnSpc>
                      </a:pPr>
                      <a:r>
                        <a:rPr sz="1000" b="1" dirty="0">
                          <a:latin typeface="Arial"/>
                          <a:cs typeface="Arial"/>
                        </a:rPr>
                        <a:t>Total</a:t>
                      </a:r>
                      <a:r>
                        <a:rPr sz="1000" b="1" spc="-60" dirty="0">
                          <a:latin typeface="Arial"/>
                          <a:cs typeface="Arial"/>
                        </a:rPr>
                        <a:t> </a:t>
                      </a:r>
                      <a:r>
                        <a:rPr sz="1000" b="1" spc="-10" dirty="0">
                          <a:latin typeface="Arial"/>
                          <a:cs typeface="Arial"/>
                        </a:rPr>
                        <a:t>Added Construction Costs</a:t>
                      </a:r>
                      <a:endParaRPr sz="1000">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EAE9EB"/>
                    </a:solidFill>
                  </a:tcPr>
                </a:tc>
                <a:tc grid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70"/>
                        </a:spcBef>
                      </a:pPr>
                      <a:endParaRPr sz="1000">
                        <a:latin typeface="Times New Roman"/>
                        <a:cs typeface="Times New Roman"/>
                      </a:endParaRPr>
                    </a:p>
                    <a:p>
                      <a:pPr marL="7620" algn="ctr">
                        <a:lnSpc>
                          <a:spcPct val="100000"/>
                        </a:lnSpc>
                      </a:pPr>
                      <a:r>
                        <a:rPr sz="1000" b="1" spc="-10" dirty="0">
                          <a:solidFill>
                            <a:srgbClr val="4D825B"/>
                          </a:solidFill>
                          <a:latin typeface="Arial"/>
                          <a:cs typeface="Arial"/>
                        </a:rPr>
                        <a:t>$11,597</a:t>
                      </a:r>
                      <a:endParaRPr sz="1000">
                        <a:latin typeface="Arial"/>
                        <a:cs typeface="Arial"/>
                      </a:endParaRPr>
                    </a:p>
                    <a:p>
                      <a:pPr marL="6350" algn="ctr">
                        <a:lnSpc>
                          <a:spcPct val="100000"/>
                        </a:lnSpc>
                        <a:spcBef>
                          <a:spcPts val="50"/>
                        </a:spcBef>
                      </a:pPr>
                      <a:r>
                        <a:rPr sz="1000" dirty="0">
                          <a:latin typeface="Arial"/>
                          <a:cs typeface="Arial"/>
                        </a:rPr>
                        <a:t>Cost</a:t>
                      </a:r>
                      <a:r>
                        <a:rPr sz="1000" spc="-70" dirty="0">
                          <a:latin typeface="Arial"/>
                          <a:cs typeface="Arial"/>
                        </a:rPr>
                        <a:t> </a:t>
                      </a:r>
                      <a:r>
                        <a:rPr sz="1000" spc="-10" dirty="0">
                          <a:latin typeface="Arial"/>
                          <a:cs typeface="Arial"/>
                        </a:rPr>
                        <a:t>Savings</a:t>
                      </a:r>
                      <a:endParaRPr sz="1000">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DBE6DE"/>
                    </a:solidFill>
                  </a:tcPr>
                </a:tc>
                <a:tc hMerge="1">
                  <a:txBody>
                    <a:bodyPr/>
                    <a:lstStyle/>
                    <a:p>
                      <a:endParaRPr/>
                    </a:p>
                  </a:txBody>
                  <a:tcPr marL="0" marR="0" marT="0" marB="0"/>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70"/>
                        </a:spcBef>
                      </a:pPr>
                      <a:endParaRPr sz="1000">
                        <a:latin typeface="Times New Roman"/>
                        <a:cs typeface="Times New Roman"/>
                      </a:endParaRPr>
                    </a:p>
                    <a:p>
                      <a:pPr marL="377825">
                        <a:lnSpc>
                          <a:spcPct val="100000"/>
                        </a:lnSpc>
                      </a:pPr>
                      <a:r>
                        <a:rPr sz="1000" b="1" spc="-10" dirty="0">
                          <a:solidFill>
                            <a:srgbClr val="4D825B"/>
                          </a:solidFill>
                          <a:latin typeface="Arial"/>
                          <a:cs typeface="Arial"/>
                        </a:rPr>
                        <a:t>$12,000</a:t>
                      </a:r>
                      <a:endParaRPr sz="1000">
                        <a:latin typeface="Arial"/>
                        <a:cs typeface="Arial"/>
                      </a:endParaRPr>
                    </a:p>
                    <a:p>
                      <a:pPr marL="284480">
                        <a:lnSpc>
                          <a:spcPct val="100000"/>
                        </a:lnSpc>
                        <a:spcBef>
                          <a:spcPts val="50"/>
                        </a:spcBef>
                      </a:pPr>
                      <a:r>
                        <a:rPr sz="1000" spc="-10" dirty="0">
                          <a:latin typeface="Arial"/>
                          <a:cs typeface="Arial"/>
                        </a:rPr>
                        <a:t>Rebates</a:t>
                      </a:r>
                      <a:r>
                        <a:rPr sz="900" spc="-15" baseline="27777" dirty="0">
                          <a:latin typeface="Arial"/>
                          <a:cs typeface="Arial"/>
                        </a:rPr>
                        <a:t>1,4</a:t>
                      </a:r>
                      <a:endParaRPr sz="900" baseline="27777">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DBE6DE"/>
                    </a:solidFill>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70"/>
                        </a:spcBef>
                      </a:pPr>
                      <a:endParaRPr sz="1000">
                        <a:latin typeface="Times New Roman"/>
                        <a:cs typeface="Times New Roman"/>
                      </a:endParaRPr>
                    </a:p>
                    <a:p>
                      <a:pPr marL="14604" algn="ctr">
                        <a:lnSpc>
                          <a:spcPct val="100000"/>
                        </a:lnSpc>
                      </a:pPr>
                      <a:r>
                        <a:rPr sz="1000" b="1" spc="-10" dirty="0">
                          <a:solidFill>
                            <a:srgbClr val="4D825B"/>
                          </a:solidFill>
                          <a:latin typeface="Arial"/>
                          <a:cs typeface="Arial"/>
                        </a:rPr>
                        <a:t>$23,597</a:t>
                      </a:r>
                      <a:endParaRPr sz="1000">
                        <a:latin typeface="Arial"/>
                        <a:cs typeface="Arial"/>
                      </a:endParaRPr>
                    </a:p>
                    <a:p>
                      <a:pPr marL="17145" algn="ctr">
                        <a:lnSpc>
                          <a:spcPct val="100000"/>
                        </a:lnSpc>
                        <a:spcBef>
                          <a:spcPts val="50"/>
                        </a:spcBef>
                      </a:pPr>
                      <a:r>
                        <a:rPr sz="1000" dirty="0">
                          <a:latin typeface="Arial"/>
                          <a:cs typeface="Arial"/>
                        </a:rPr>
                        <a:t>Cost</a:t>
                      </a:r>
                      <a:r>
                        <a:rPr sz="1000" spc="-25" dirty="0">
                          <a:latin typeface="Arial"/>
                          <a:cs typeface="Arial"/>
                        </a:rPr>
                        <a:t> </a:t>
                      </a:r>
                      <a:r>
                        <a:rPr sz="1000" dirty="0">
                          <a:latin typeface="Arial"/>
                          <a:cs typeface="Arial"/>
                        </a:rPr>
                        <a:t>Compared</a:t>
                      </a:r>
                      <a:r>
                        <a:rPr sz="1000" spc="-55" dirty="0">
                          <a:latin typeface="Arial"/>
                          <a:cs typeface="Arial"/>
                        </a:rPr>
                        <a:t> </a:t>
                      </a:r>
                      <a:r>
                        <a:rPr sz="1000" dirty="0">
                          <a:latin typeface="Arial"/>
                          <a:cs typeface="Arial"/>
                        </a:rPr>
                        <a:t>to</a:t>
                      </a:r>
                      <a:r>
                        <a:rPr sz="1000" spc="-50" dirty="0">
                          <a:latin typeface="Arial"/>
                          <a:cs typeface="Arial"/>
                        </a:rPr>
                        <a:t> </a:t>
                      </a:r>
                      <a:r>
                        <a:rPr sz="1000" dirty="0">
                          <a:latin typeface="Arial"/>
                          <a:cs typeface="Arial"/>
                        </a:rPr>
                        <a:t>Base</a:t>
                      </a:r>
                      <a:r>
                        <a:rPr sz="1000" spc="30" dirty="0">
                          <a:latin typeface="Arial"/>
                          <a:cs typeface="Arial"/>
                        </a:rPr>
                        <a:t> </a:t>
                      </a:r>
                      <a:r>
                        <a:rPr sz="1000" spc="-20" dirty="0">
                          <a:latin typeface="Arial"/>
                          <a:cs typeface="Arial"/>
                        </a:rPr>
                        <a:t>Code</a:t>
                      </a:r>
                      <a:endParaRPr sz="1000">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DBE6DE"/>
                    </a:solidFill>
                  </a:tcPr>
                </a:tc>
                <a:extLst>
                  <a:ext uri="{0D108BD9-81ED-4DB2-BD59-A6C34878D82A}">
                    <a16:rowId xmlns:a16="http://schemas.microsoft.com/office/drawing/2014/main" val="10001"/>
                  </a:ext>
                </a:extLst>
              </a:tr>
              <a:tr h="89297">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extLst>
                  <a:ext uri="{0D108BD9-81ED-4DB2-BD59-A6C34878D82A}">
                    <a16:rowId xmlns:a16="http://schemas.microsoft.com/office/drawing/2014/main" val="10002"/>
                  </a:ext>
                </a:extLst>
              </a:tr>
              <a:tr h="1452859">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335"/>
                        </a:spcBef>
                      </a:pPr>
                      <a:endParaRPr sz="1000">
                        <a:latin typeface="Times New Roman"/>
                        <a:cs typeface="Times New Roman"/>
                      </a:endParaRPr>
                    </a:p>
                    <a:p>
                      <a:pPr marL="302895" marR="285115" indent="45085">
                        <a:lnSpc>
                          <a:spcPct val="102800"/>
                        </a:lnSpc>
                      </a:pPr>
                      <a:r>
                        <a:rPr sz="1000" b="1" spc="-20" dirty="0">
                          <a:latin typeface="Arial"/>
                          <a:cs typeface="Arial"/>
                        </a:rPr>
                        <a:t>HOME </a:t>
                      </a:r>
                      <a:r>
                        <a:rPr sz="1000" b="1" spc="-10" dirty="0">
                          <a:latin typeface="Arial"/>
                          <a:cs typeface="Arial"/>
                        </a:rPr>
                        <a:t>BUYER</a:t>
                      </a:r>
                      <a:endParaRPr sz="1000">
                        <a:latin typeface="Arial"/>
                        <a:cs typeface="Arial"/>
                      </a:endParaRPr>
                    </a:p>
                  </a:txBody>
                  <a:tcPr marL="0" marR="0" marT="0" marB="0">
                    <a:lnL w="38100">
                      <a:solidFill>
                        <a:srgbClr val="FFFFFF"/>
                      </a:solidFill>
                      <a:prstDash val="solid"/>
                    </a:lnL>
                    <a:lnR w="38100">
                      <a:solidFill>
                        <a:srgbClr val="FFFFFF"/>
                      </a:solidFill>
                      <a:prstDash val="solid"/>
                    </a:lnR>
                    <a:lnB w="38100">
                      <a:solidFill>
                        <a:srgbClr val="FFFFFF"/>
                      </a:solidFill>
                      <a:prstDash val="solid"/>
                    </a:lnB>
                    <a:solidFill>
                      <a:srgbClr val="E1E2E4"/>
                    </a:solidFill>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540"/>
                        </a:spcBef>
                      </a:pPr>
                      <a:endParaRPr sz="1000">
                        <a:latin typeface="Times New Roman"/>
                        <a:cs typeface="Times New Roman"/>
                      </a:endParaRPr>
                    </a:p>
                    <a:p>
                      <a:pPr marL="10795" algn="ctr">
                        <a:lnSpc>
                          <a:spcPct val="100000"/>
                        </a:lnSpc>
                      </a:pPr>
                      <a:r>
                        <a:rPr sz="1000" b="1" spc="-10" dirty="0">
                          <a:solidFill>
                            <a:srgbClr val="4D825B"/>
                          </a:solidFill>
                          <a:latin typeface="Arial"/>
                          <a:cs typeface="Arial"/>
                        </a:rPr>
                        <a:t>$2,360</a:t>
                      </a:r>
                      <a:endParaRPr sz="1000">
                        <a:latin typeface="Arial"/>
                        <a:cs typeface="Arial"/>
                      </a:endParaRPr>
                    </a:p>
                    <a:p>
                      <a:pPr marL="88900" marR="74930" indent="3810" algn="ctr">
                        <a:lnSpc>
                          <a:spcPts val="1650"/>
                        </a:lnSpc>
                        <a:spcBef>
                          <a:spcPts val="130"/>
                        </a:spcBef>
                      </a:pPr>
                      <a:r>
                        <a:rPr sz="1000" dirty="0">
                          <a:latin typeface="Arial"/>
                          <a:cs typeface="Arial"/>
                        </a:rPr>
                        <a:t>Reduction</a:t>
                      </a:r>
                      <a:r>
                        <a:rPr sz="1000" spc="-60" dirty="0">
                          <a:latin typeface="Arial"/>
                          <a:cs typeface="Arial"/>
                        </a:rPr>
                        <a:t> </a:t>
                      </a:r>
                      <a:r>
                        <a:rPr sz="1000" spc="-25" dirty="0">
                          <a:latin typeface="Arial"/>
                          <a:cs typeface="Arial"/>
                        </a:rPr>
                        <a:t>to </a:t>
                      </a:r>
                      <a:r>
                        <a:rPr sz="1000" spc="-10" dirty="0">
                          <a:latin typeface="Arial"/>
                          <a:cs typeface="Arial"/>
                        </a:rPr>
                        <a:t>Downpayment</a:t>
                      </a:r>
                      <a:r>
                        <a:rPr sz="900" spc="-15" baseline="27777" dirty="0">
                          <a:latin typeface="Arial"/>
                          <a:cs typeface="Arial"/>
                        </a:rPr>
                        <a:t>3</a:t>
                      </a:r>
                      <a:endParaRPr sz="900" baseline="27777">
                        <a:latin typeface="Arial"/>
                        <a:cs typeface="Arial"/>
                      </a:endParaRPr>
                    </a:p>
                  </a:txBody>
                  <a:tcPr marL="0" marR="0" marT="0" marB="0">
                    <a:lnL w="38100">
                      <a:solidFill>
                        <a:srgbClr val="FFFFFF"/>
                      </a:solidFill>
                      <a:prstDash val="solid"/>
                    </a:lnL>
                    <a:lnR w="38100">
                      <a:solidFill>
                        <a:srgbClr val="FFFFFF"/>
                      </a:solidFill>
                      <a:prstDash val="solid"/>
                    </a:lnR>
                    <a:lnB w="38100">
                      <a:solidFill>
                        <a:srgbClr val="FFFFFF"/>
                      </a:solidFill>
                      <a:prstDash val="solid"/>
                    </a:lnB>
                    <a:solidFill>
                      <a:srgbClr val="DBE6DE"/>
                    </a:solidFill>
                  </a:tcPr>
                </a:tc>
                <a:tc>
                  <a:txBody>
                    <a:bodyPr/>
                    <a:lstStyle/>
                    <a:p>
                      <a:pPr>
                        <a:lnSpc>
                          <a:spcPct val="100000"/>
                        </a:lnSpc>
                      </a:pPr>
                      <a:endParaRPr sz="1000">
                        <a:latin typeface="Times New Roman"/>
                        <a:cs typeface="Times New Roman"/>
                      </a:endParaRPr>
                    </a:p>
                    <a:p>
                      <a:pPr>
                        <a:lnSpc>
                          <a:spcPct val="100000"/>
                        </a:lnSpc>
                        <a:spcBef>
                          <a:spcPts val="470"/>
                        </a:spcBef>
                      </a:pPr>
                      <a:endParaRPr sz="1000">
                        <a:latin typeface="Times New Roman"/>
                        <a:cs typeface="Times New Roman"/>
                      </a:endParaRPr>
                    </a:p>
                    <a:p>
                      <a:pPr marL="11430" algn="ctr">
                        <a:lnSpc>
                          <a:spcPct val="100000"/>
                        </a:lnSpc>
                      </a:pPr>
                      <a:r>
                        <a:rPr sz="1000" b="1" spc="-10" dirty="0">
                          <a:solidFill>
                            <a:srgbClr val="4D825B"/>
                          </a:solidFill>
                          <a:latin typeface="Arial"/>
                          <a:cs typeface="Arial"/>
                        </a:rPr>
                        <a:t>$1,586</a:t>
                      </a:r>
                      <a:endParaRPr sz="1000">
                        <a:latin typeface="Arial"/>
                        <a:cs typeface="Arial"/>
                      </a:endParaRPr>
                    </a:p>
                    <a:p>
                      <a:pPr marL="139065" marR="118110" algn="ctr">
                        <a:lnSpc>
                          <a:spcPct val="99900"/>
                        </a:lnSpc>
                        <a:spcBef>
                          <a:spcPts val="45"/>
                        </a:spcBef>
                      </a:pPr>
                      <a:r>
                        <a:rPr sz="1000" dirty="0">
                          <a:latin typeface="Arial"/>
                          <a:cs typeface="Arial"/>
                        </a:rPr>
                        <a:t>Reduction</a:t>
                      </a:r>
                      <a:r>
                        <a:rPr sz="1000" spc="-50" dirty="0">
                          <a:latin typeface="Arial"/>
                          <a:cs typeface="Arial"/>
                        </a:rPr>
                        <a:t> </a:t>
                      </a:r>
                      <a:r>
                        <a:rPr sz="1000" spc="-25" dirty="0">
                          <a:latin typeface="Arial"/>
                          <a:cs typeface="Arial"/>
                        </a:rPr>
                        <a:t>to </a:t>
                      </a:r>
                      <a:r>
                        <a:rPr sz="1000" spc="-10" dirty="0">
                          <a:latin typeface="Arial"/>
                          <a:cs typeface="Arial"/>
                        </a:rPr>
                        <a:t>Annual Mortgage Payment</a:t>
                      </a:r>
                      <a:r>
                        <a:rPr sz="900" spc="-15" baseline="27777" dirty="0">
                          <a:latin typeface="Arial"/>
                          <a:cs typeface="Arial"/>
                        </a:rPr>
                        <a:t>3</a:t>
                      </a:r>
                      <a:endParaRPr sz="900" baseline="27777">
                        <a:latin typeface="Arial"/>
                        <a:cs typeface="Arial"/>
                      </a:endParaRPr>
                    </a:p>
                  </a:txBody>
                  <a:tcPr marL="0" marR="0" marT="0" marB="0">
                    <a:lnL w="38100">
                      <a:solidFill>
                        <a:srgbClr val="FFFFFF"/>
                      </a:solidFill>
                      <a:prstDash val="solid"/>
                    </a:lnL>
                    <a:lnR w="38100">
                      <a:solidFill>
                        <a:srgbClr val="FFFFFF"/>
                      </a:solidFill>
                      <a:prstDash val="solid"/>
                    </a:lnR>
                    <a:lnB w="38100">
                      <a:solidFill>
                        <a:srgbClr val="FFFFFF"/>
                      </a:solidFill>
                      <a:prstDash val="solid"/>
                    </a:lnB>
                    <a:solidFill>
                      <a:srgbClr val="DBE6DE"/>
                    </a:solidFill>
                  </a:tcPr>
                </a:tc>
                <a:tc>
                  <a:txBody>
                    <a:bodyPr/>
                    <a:lstStyle/>
                    <a:p>
                      <a:pPr>
                        <a:lnSpc>
                          <a:spcPct val="100000"/>
                        </a:lnSpc>
                      </a:pPr>
                      <a:endParaRPr sz="1000">
                        <a:latin typeface="Times New Roman"/>
                        <a:cs typeface="Times New Roman"/>
                      </a:endParaRPr>
                    </a:p>
                    <a:p>
                      <a:pPr>
                        <a:lnSpc>
                          <a:spcPct val="100000"/>
                        </a:lnSpc>
                        <a:spcBef>
                          <a:spcPts val="470"/>
                        </a:spcBef>
                      </a:pPr>
                      <a:endParaRPr sz="1000">
                        <a:latin typeface="Times New Roman"/>
                        <a:cs typeface="Times New Roman"/>
                      </a:endParaRPr>
                    </a:p>
                    <a:p>
                      <a:pPr marL="18415" algn="ctr">
                        <a:lnSpc>
                          <a:spcPct val="100000"/>
                        </a:lnSpc>
                      </a:pPr>
                      <a:r>
                        <a:rPr sz="1000" b="1" spc="-20" dirty="0">
                          <a:solidFill>
                            <a:srgbClr val="8B1A11"/>
                          </a:solidFill>
                          <a:latin typeface="Arial"/>
                          <a:cs typeface="Arial"/>
                        </a:rPr>
                        <a:t>$242</a:t>
                      </a:r>
                      <a:endParaRPr sz="1000">
                        <a:latin typeface="Arial"/>
                        <a:cs typeface="Arial"/>
                      </a:endParaRPr>
                    </a:p>
                    <a:p>
                      <a:pPr marL="165100" marR="144780" indent="-2540" algn="ctr">
                        <a:lnSpc>
                          <a:spcPct val="99900"/>
                        </a:lnSpc>
                        <a:spcBef>
                          <a:spcPts val="45"/>
                        </a:spcBef>
                      </a:pPr>
                      <a:r>
                        <a:rPr sz="1000" spc="-10" dirty="0">
                          <a:latin typeface="Arial"/>
                          <a:cs typeface="Arial"/>
                        </a:rPr>
                        <a:t>Estimated Additional </a:t>
                      </a:r>
                      <a:r>
                        <a:rPr sz="1000" dirty="0">
                          <a:latin typeface="Arial"/>
                          <a:cs typeface="Arial"/>
                        </a:rPr>
                        <a:t>Energy</a:t>
                      </a:r>
                      <a:r>
                        <a:rPr sz="1000" spc="-40" dirty="0">
                          <a:latin typeface="Arial"/>
                          <a:cs typeface="Arial"/>
                        </a:rPr>
                        <a:t> </a:t>
                      </a:r>
                      <a:r>
                        <a:rPr sz="1000" spc="-20" dirty="0">
                          <a:latin typeface="Arial"/>
                          <a:cs typeface="Arial"/>
                        </a:rPr>
                        <a:t>Costs </a:t>
                      </a:r>
                      <a:r>
                        <a:rPr sz="1000" dirty="0">
                          <a:latin typeface="Arial"/>
                          <a:cs typeface="Arial"/>
                        </a:rPr>
                        <a:t>per</a:t>
                      </a:r>
                      <a:r>
                        <a:rPr sz="1000" spc="-20" dirty="0">
                          <a:latin typeface="Arial"/>
                          <a:cs typeface="Arial"/>
                        </a:rPr>
                        <a:t> </a:t>
                      </a:r>
                      <a:r>
                        <a:rPr sz="1000" spc="-10" dirty="0">
                          <a:latin typeface="Arial"/>
                          <a:cs typeface="Arial"/>
                        </a:rPr>
                        <a:t>Year</a:t>
                      </a:r>
                      <a:r>
                        <a:rPr sz="900" spc="-15" baseline="27777" dirty="0">
                          <a:latin typeface="Arial"/>
                          <a:cs typeface="Arial"/>
                        </a:rPr>
                        <a:t>2</a:t>
                      </a:r>
                      <a:endParaRPr sz="900" baseline="27777">
                        <a:latin typeface="Arial"/>
                        <a:cs typeface="Arial"/>
                      </a:endParaRPr>
                    </a:p>
                  </a:txBody>
                  <a:tcPr marL="0" marR="0" marT="0" marB="0">
                    <a:lnL w="38100">
                      <a:solidFill>
                        <a:srgbClr val="FFFFFF"/>
                      </a:solidFill>
                      <a:prstDash val="solid"/>
                    </a:lnL>
                    <a:lnR w="38100">
                      <a:solidFill>
                        <a:srgbClr val="FFFFFF"/>
                      </a:solidFill>
                      <a:prstDash val="solid"/>
                    </a:lnR>
                    <a:lnB w="38100">
                      <a:solidFill>
                        <a:srgbClr val="FFFFFF"/>
                      </a:solidFill>
                      <a:prstDash val="solid"/>
                    </a:lnB>
                    <a:solidFill>
                      <a:srgbClr val="FBE6E6"/>
                    </a:solidFill>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380"/>
                        </a:spcBef>
                      </a:pPr>
                      <a:endParaRPr sz="1000">
                        <a:latin typeface="Times New Roman"/>
                        <a:cs typeface="Times New Roman"/>
                      </a:endParaRPr>
                    </a:p>
                    <a:p>
                      <a:pPr marL="17145" algn="ctr">
                        <a:lnSpc>
                          <a:spcPct val="100000"/>
                        </a:lnSpc>
                        <a:spcBef>
                          <a:spcPts val="5"/>
                        </a:spcBef>
                      </a:pPr>
                      <a:r>
                        <a:rPr sz="1000" b="1" spc="-10" dirty="0">
                          <a:solidFill>
                            <a:srgbClr val="4D825B"/>
                          </a:solidFill>
                          <a:latin typeface="Arial"/>
                          <a:cs typeface="Arial"/>
                        </a:rPr>
                        <a:t>$1,344</a:t>
                      </a:r>
                      <a:endParaRPr sz="1000">
                        <a:latin typeface="Arial"/>
                        <a:cs typeface="Arial"/>
                      </a:endParaRPr>
                    </a:p>
                    <a:p>
                      <a:pPr marL="17145" algn="ctr">
                        <a:lnSpc>
                          <a:spcPct val="100000"/>
                        </a:lnSpc>
                        <a:spcBef>
                          <a:spcPts val="45"/>
                        </a:spcBef>
                      </a:pPr>
                      <a:r>
                        <a:rPr sz="1000" dirty="0">
                          <a:latin typeface="Arial"/>
                          <a:cs typeface="Arial"/>
                        </a:rPr>
                        <a:t>Buyer Annual</a:t>
                      </a:r>
                      <a:r>
                        <a:rPr sz="1000" spc="-60" dirty="0">
                          <a:latin typeface="Arial"/>
                          <a:cs typeface="Arial"/>
                        </a:rPr>
                        <a:t> </a:t>
                      </a:r>
                      <a:r>
                        <a:rPr sz="1000" spc="-25" dirty="0">
                          <a:latin typeface="Arial"/>
                          <a:cs typeface="Arial"/>
                        </a:rPr>
                        <a:t>Net</a:t>
                      </a:r>
                      <a:endParaRPr sz="1000">
                        <a:latin typeface="Arial"/>
                        <a:cs typeface="Arial"/>
                      </a:endParaRPr>
                    </a:p>
                  </a:txBody>
                  <a:tcPr marL="0" marR="0" marT="0" marB="0">
                    <a:lnL w="38100">
                      <a:solidFill>
                        <a:srgbClr val="FFFFFF"/>
                      </a:solidFill>
                      <a:prstDash val="solid"/>
                    </a:lnL>
                    <a:lnR w="38100">
                      <a:solidFill>
                        <a:srgbClr val="FFFFFF"/>
                      </a:solidFill>
                      <a:prstDash val="solid"/>
                    </a:lnR>
                    <a:lnB w="38100">
                      <a:solidFill>
                        <a:srgbClr val="FFFFFF"/>
                      </a:solidFill>
                      <a:prstDash val="solid"/>
                    </a:lnB>
                    <a:solidFill>
                      <a:srgbClr val="DBE6DE"/>
                    </a:solidFill>
                  </a:tcPr>
                </a:tc>
                <a:extLst>
                  <a:ext uri="{0D108BD9-81ED-4DB2-BD59-A6C34878D82A}">
                    <a16:rowId xmlns:a16="http://schemas.microsoft.com/office/drawing/2014/main" val="10003"/>
                  </a:ext>
                </a:extLst>
              </a:tr>
            </a:tbl>
          </a:graphicData>
        </a:graphic>
      </p:graphicFrame>
      <p:sp>
        <p:nvSpPr>
          <p:cNvPr id="14" name="object 14"/>
          <p:cNvSpPr txBox="1"/>
          <p:nvPr/>
        </p:nvSpPr>
        <p:spPr>
          <a:xfrm>
            <a:off x="3302645" y="5273650"/>
            <a:ext cx="5395317" cy="216840"/>
          </a:xfrm>
          <a:prstGeom prst="rect">
            <a:avLst/>
          </a:prstGeom>
        </p:spPr>
        <p:txBody>
          <a:bodyPr vert="horz" wrap="square" lIns="0" tIns="11162" rIns="0" bIns="0" rtlCol="0">
            <a:spAutoFit/>
          </a:bodyPr>
          <a:lstStyle/>
          <a:p>
            <a:pPr marL="8929">
              <a:spcBef>
                <a:spcPts val="88"/>
              </a:spcBef>
              <a:tabLst>
                <a:tab pos="169212" algn="l"/>
              </a:tabLst>
            </a:pPr>
            <a:r>
              <a:rPr sz="668" spc="-18" dirty="0">
                <a:solidFill>
                  <a:srgbClr val="5E5E5E"/>
                </a:solidFill>
                <a:latin typeface="Arial"/>
                <a:cs typeface="Arial"/>
              </a:rPr>
              <a:t>1.</a:t>
            </a:r>
            <a:r>
              <a:rPr sz="668" dirty="0">
                <a:solidFill>
                  <a:srgbClr val="5E5E5E"/>
                </a:solidFill>
                <a:latin typeface="Arial"/>
                <a:cs typeface="Arial"/>
              </a:rPr>
              <a:t>	</a:t>
            </a:r>
            <a:r>
              <a:rPr sz="668" spc="7" dirty="0">
                <a:solidFill>
                  <a:srgbClr val="5E5E5E"/>
                </a:solidFill>
                <a:latin typeface="Arial"/>
                <a:cs typeface="Arial"/>
              </a:rPr>
              <a:t>Rebates</a:t>
            </a:r>
            <a:r>
              <a:rPr sz="668" spc="14" dirty="0">
                <a:solidFill>
                  <a:srgbClr val="5E5E5E"/>
                </a:solidFill>
                <a:latin typeface="Arial"/>
                <a:cs typeface="Arial"/>
              </a:rPr>
              <a:t> </a:t>
            </a:r>
            <a:r>
              <a:rPr sz="668" spc="7" dirty="0">
                <a:solidFill>
                  <a:srgbClr val="5E5E5E"/>
                </a:solidFill>
                <a:latin typeface="Arial"/>
                <a:cs typeface="Arial"/>
              </a:rPr>
              <a:t>are</a:t>
            </a:r>
            <a:r>
              <a:rPr sz="668" spc="35" dirty="0">
                <a:solidFill>
                  <a:srgbClr val="5E5E5E"/>
                </a:solidFill>
                <a:latin typeface="Arial"/>
                <a:cs typeface="Arial"/>
              </a:rPr>
              <a:t> </a:t>
            </a:r>
            <a:r>
              <a:rPr sz="668" spc="7" dirty="0">
                <a:solidFill>
                  <a:srgbClr val="5E5E5E"/>
                </a:solidFill>
                <a:latin typeface="Arial"/>
                <a:cs typeface="Arial"/>
              </a:rPr>
              <a:t>calculated</a:t>
            </a:r>
            <a:r>
              <a:rPr sz="668" spc="32" dirty="0">
                <a:solidFill>
                  <a:srgbClr val="5E5E5E"/>
                </a:solidFill>
                <a:latin typeface="Arial"/>
                <a:cs typeface="Arial"/>
              </a:rPr>
              <a:t> </a:t>
            </a:r>
            <a:r>
              <a:rPr sz="668" spc="7" dirty="0">
                <a:solidFill>
                  <a:srgbClr val="5E5E5E"/>
                </a:solidFill>
                <a:latin typeface="Arial"/>
                <a:cs typeface="Arial"/>
              </a:rPr>
              <a:t>on</a:t>
            </a:r>
            <a:r>
              <a:rPr sz="668" spc="32" dirty="0">
                <a:solidFill>
                  <a:srgbClr val="5E5E5E"/>
                </a:solidFill>
                <a:latin typeface="Arial"/>
                <a:cs typeface="Arial"/>
              </a:rPr>
              <a:t> </a:t>
            </a:r>
            <a:r>
              <a:rPr sz="668" spc="7" dirty="0">
                <a:solidFill>
                  <a:srgbClr val="5E5E5E"/>
                </a:solidFill>
                <a:latin typeface="Arial"/>
                <a:cs typeface="Arial"/>
              </a:rPr>
              <a:t>a</a:t>
            </a:r>
            <a:r>
              <a:rPr sz="668" spc="35" dirty="0">
                <a:solidFill>
                  <a:srgbClr val="5E5E5E"/>
                </a:solidFill>
                <a:latin typeface="Arial"/>
                <a:cs typeface="Arial"/>
              </a:rPr>
              <a:t> </a:t>
            </a:r>
            <a:r>
              <a:rPr sz="668" spc="7" dirty="0">
                <a:solidFill>
                  <a:srgbClr val="5E5E5E"/>
                </a:solidFill>
                <a:latin typeface="Arial"/>
                <a:cs typeface="Arial"/>
              </a:rPr>
              <a:t>per</a:t>
            </a:r>
            <a:r>
              <a:rPr sz="668" spc="28" dirty="0">
                <a:solidFill>
                  <a:srgbClr val="5E5E5E"/>
                </a:solidFill>
                <a:latin typeface="Arial"/>
                <a:cs typeface="Arial"/>
              </a:rPr>
              <a:t> </a:t>
            </a:r>
            <a:r>
              <a:rPr sz="668" spc="7" dirty="0">
                <a:solidFill>
                  <a:srgbClr val="5E5E5E"/>
                </a:solidFill>
                <a:latin typeface="Arial"/>
                <a:cs typeface="Arial"/>
              </a:rPr>
              <a:t>unit</a:t>
            </a:r>
            <a:r>
              <a:rPr sz="668" spc="11" dirty="0">
                <a:solidFill>
                  <a:srgbClr val="5E5E5E"/>
                </a:solidFill>
                <a:latin typeface="Arial"/>
                <a:cs typeface="Arial"/>
              </a:rPr>
              <a:t> </a:t>
            </a:r>
            <a:r>
              <a:rPr sz="668" spc="7" dirty="0">
                <a:solidFill>
                  <a:srgbClr val="5E5E5E"/>
                </a:solidFill>
                <a:latin typeface="Arial"/>
                <a:cs typeface="Arial"/>
              </a:rPr>
              <a:t>basis,</a:t>
            </a:r>
            <a:r>
              <a:rPr sz="668" spc="67" dirty="0">
                <a:solidFill>
                  <a:srgbClr val="5E5E5E"/>
                </a:solidFill>
                <a:latin typeface="Arial"/>
                <a:cs typeface="Arial"/>
              </a:rPr>
              <a:t> </a:t>
            </a:r>
            <a:r>
              <a:rPr sz="668" spc="7" dirty="0">
                <a:solidFill>
                  <a:srgbClr val="5E5E5E"/>
                </a:solidFill>
                <a:latin typeface="Arial"/>
                <a:cs typeface="Arial"/>
              </a:rPr>
              <a:t>using</a:t>
            </a:r>
            <a:r>
              <a:rPr sz="668" spc="32" dirty="0">
                <a:solidFill>
                  <a:srgbClr val="5E5E5E"/>
                </a:solidFill>
                <a:latin typeface="Arial"/>
                <a:cs typeface="Arial"/>
              </a:rPr>
              <a:t> </a:t>
            </a:r>
            <a:r>
              <a:rPr sz="668" spc="7" dirty="0">
                <a:solidFill>
                  <a:srgbClr val="5E5E5E"/>
                </a:solidFill>
                <a:latin typeface="Arial"/>
                <a:cs typeface="Arial"/>
              </a:rPr>
              <a:t>Mass</a:t>
            </a:r>
            <a:r>
              <a:rPr sz="668" spc="18" dirty="0">
                <a:solidFill>
                  <a:srgbClr val="5E5E5E"/>
                </a:solidFill>
                <a:latin typeface="Arial"/>
                <a:cs typeface="Arial"/>
              </a:rPr>
              <a:t> </a:t>
            </a:r>
            <a:r>
              <a:rPr sz="668" spc="7" dirty="0">
                <a:solidFill>
                  <a:srgbClr val="5E5E5E"/>
                </a:solidFill>
                <a:latin typeface="Arial"/>
                <a:cs typeface="Arial"/>
              </a:rPr>
              <a:t>Save</a:t>
            </a:r>
            <a:r>
              <a:rPr sz="668" spc="32" dirty="0">
                <a:solidFill>
                  <a:srgbClr val="5E5E5E"/>
                </a:solidFill>
                <a:latin typeface="Arial"/>
                <a:cs typeface="Arial"/>
              </a:rPr>
              <a:t> </a:t>
            </a:r>
            <a:r>
              <a:rPr sz="668" spc="7" dirty="0">
                <a:solidFill>
                  <a:srgbClr val="5E5E5E"/>
                </a:solidFill>
                <a:latin typeface="Arial"/>
                <a:cs typeface="Arial"/>
              </a:rPr>
              <a:t>®</a:t>
            </a:r>
            <a:r>
              <a:rPr sz="668" spc="74" dirty="0">
                <a:solidFill>
                  <a:srgbClr val="5E5E5E"/>
                </a:solidFill>
                <a:latin typeface="Arial"/>
                <a:cs typeface="Arial"/>
              </a:rPr>
              <a:t> </a:t>
            </a:r>
            <a:r>
              <a:rPr sz="668" spc="7" dirty="0">
                <a:solidFill>
                  <a:srgbClr val="5E5E5E"/>
                </a:solidFill>
                <a:latin typeface="Arial"/>
                <a:cs typeface="Arial"/>
              </a:rPr>
              <a:t>new</a:t>
            </a:r>
            <a:r>
              <a:rPr sz="668" spc="84" dirty="0">
                <a:solidFill>
                  <a:srgbClr val="5E5E5E"/>
                </a:solidFill>
                <a:latin typeface="Arial"/>
                <a:cs typeface="Arial"/>
              </a:rPr>
              <a:t> </a:t>
            </a:r>
            <a:r>
              <a:rPr sz="668" spc="7" dirty="0">
                <a:solidFill>
                  <a:srgbClr val="5E5E5E"/>
                </a:solidFill>
                <a:latin typeface="Arial"/>
                <a:cs typeface="Arial"/>
              </a:rPr>
              <a:t>construction</a:t>
            </a:r>
            <a:r>
              <a:rPr sz="668" spc="32" dirty="0">
                <a:solidFill>
                  <a:srgbClr val="5E5E5E"/>
                </a:solidFill>
                <a:latin typeface="Arial"/>
                <a:cs typeface="Arial"/>
              </a:rPr>
              <a:t> </a:t>
            </a:r>
            <a:r>
              <a:rPr sz="668" spc="7" dirty="0">
                <a:solidFill>
                  <a:srgbClr val="5E5E5E"/>
                </a:solidFill>
                <a:latin typeface="Arial"/>
                <a:cs typeface="Arial"/>
              </a:rPr>
              <a:t>program</a:t>
            </a:r>
            <a:r>
              <a:rPr sz="668" spc="56" dirty="0">
                <a:solidFill>
                  <a:srgbClr val="5E5E5E"/>
                </a:solidFill>
                <a:latin typeface="Arial"/>
                <a:cs typeface="Arial"/>
              </a:rPr>
              <a:t> </a:t>
            </a:r>
            <a:r>
              <a:rPr sz="668" spc="7" dirty="0">
                <a:solidFill>
                  <a:srgbClr val="5E5E5E"/>
                </a:solidFill>
                <a:latin typeface="Arial"/>
                <a:cs typeface="Arial"/>
              </a:rPr>
              <a:t>Base</a:t>
            </a:r>
            <a:r>
              <a:rPr sz="668" spc="32" dirty="0">
                <a:solidFill>
                  <a:srgbClr val="5E5E5E"/>
                </a:solidFill>
                <a:latin typeface="Arial"/>
                <a:cs typeface="Arial"/>
              </a:rPr>
              <a:t> </a:t>
            </a:r>
            <a:r>
              <a:rPr sz="668" spc="7" dirty="0">
                <a:solidFill>
                  <a:srgbClr val="5E5E5E"/>
                </a:solidFill>
                <a:latin typeface="Arial"/>
                <a:cs typeface="Arial"/>
              </a:rPr>
              <a:t>Tier</a:t>
            </a:r>
            <a:r>
              <a:rPr sz="668" spc="88" dirty="0">
                <a:solidFill>
                  <a:srgbClr val="5E5E5E"/>
                </a:solidFill>
                <a:latin typeface="Arial"/>
                <a:cs typeface="Arial"/>
              </a:rPr>
              <a:t> </a:t>
            </a:r>
            <a:r>
              <a:rPr sz="668" spc="7" dirty="0">
                <a:solidFill>
                  <a:srgbClr val="5E5E5E"/>
                </a:solidFill>
                <a:latin typeface="Arial"/>
                <a:cs typeface="Arial"/>
              </a:rPr>
              <a:t>Incentives</a:t>
            </a:r>
            <a:r>
              <a:rPr sz="668" spc="18" dirty="0">
                <a:solidFill>
                  <a:srgbClr val="5E5E5E"/>
                </a:solidFill>
                <a:latin typeface="Arial"/>
                <a:cs typeface="Arial"/>
              </a:rPr>
              <a:t> </a:t>
            </a:r>
            <a:r>
              <a:rPr sz="668" spc="7" dirty="0">
                <a:solidFill>
                  <a:srgbClr val="5E5E5E"/>
                </a:solidFill>
                <a:latin typeface="Arial"/>
                <a:cs typeface="Arial"/>
              </a:rPr>
              <a:t>of</a:t>
            </a:r>
            <a:r>
              <a:rPr sz="668" spc="70" dirty="0">
                <a:solidFill>
                  <a:srgbClr val="5E5E5E"/>
                </a:solidFill>
                <a:latin typeface="Arial"/>
                <a:cs typeface="Arial"/>
              </a:rPr>
              <a:t> </a:t>
            </a:r>
            <a:r>
              <a:rPr sz="668" spc="7" dirty="0">
                <a:solidFill>
                  <a:srgbClr val="5E5E5E"/>
                </a:solidFill>
                <a:latin typeface="Arial"/>
                <a:cs typeface="Arial"/>
              </a:rPr>
              <a:t>$7,500</a:t>
            </a:r>
            <a:r>
              <a:rPr sz="668" spc="32" dirty="0">
                <a:solidFill>
                  <a:srgbClr val="5E5E5E"/>
                </a:solidFill>
                <a:latin typeface="Arial"/>
                <a:cs typeface="Arial"/>
              </a:rPr>
              <a:t> </a:t>
            </a:r>
            <a:r>
              <a:rPr sz="668" spc="7" dirty="0">
                <a:solidFill>
                  <a:srgbClr val="5E5E5E"/>
                </a:solidFill>
                <a:latin typeface="Arial"/>
                <a:cs typeface="Arial"/>
              </a:rPr>
              <a:t>without</a:t>
            </a:r>
            <a:r>
              <a:rPr sz="668" spc="-67" dirty="0">
                <a:solidFill>
                  <a:srgbClr val="5E5E5E"/>
                </a:solidFill>
                <a:latin typeface="Arial"/>
                <a:cs typeface="Arial"/>
              </a:rPr>
              <a:t> </a:t>
            </a:r>
            <a:r>
              <a:rPr sz="668" spc="-18" dirty="0">
                <a:solidFill>
                  <a:srgbClr val="5E5E5E"/>
                </a:solidFill>
                <a:latin typeface="Arial"/>
                <a:cs typeface="Arial"/>
              </a:rPr>
              <a:t>any</a:t>
            </a:r>
            <a:endParaRPr sz="668">
              <a:latin typeface="Arial"/>
              <a:cs typeface="Arial"/>
            </a:endParaRPr>
          </a:p>
          <a:p>
            <a:pPr marL="169658">
              <a:spcBef>
                <a:spcPts val="46"/>
              </a:spcBef>
            </a:pPr>
            <a:r>
              <a:rPr sz="668" spc="7" dirty="0">
                <a:solidFill>
                  <a:srgbClr val="5E5E5E"/>
                </a:solidFill>
                <a:latin typeface="Arial"/>
                <a:cs typeface="Arial"/>
              </a:rPr>
              <a:t>Market</a:t>
            </a:r>
            <a:r>
              <a:rPr sz="668" spc="18" dirty="0">
                <a:solidFill>
                  <a:srgbClr val="5E5E5E"/>
                </a:solidFill>
                <a:latin typeface="Arial"/>
                <a:cs typeface="Arial"/>
              </a:rPr>
              <a:t> </a:t>
            </a:r>
            <a:r>
              <a:rPr sz="668" spc="7" dirty="0">
                <a:solidFill>
                  <a:srgbClr val="5E5E5E"/>
                </a:solidFill>
                <a:latin typeface="Arial"/>
                <a:cs typeface="Arial"/>
              </a:rPr>
              <a:t>Transformation</a:t>
            </a:r>
            <a:r>
              <a:rPr sz="668" spc="49" dirty="0">
                <a:solidFill>
                  <a:srgbClr val="5E5E5E"/>
                </a:solidFill>
                <a:latin typeface="Arial"/>
                <a:cs typeface="Arial"/>
              </a:rPr>
              <a:t> </a:t>
            </a:r>
            <a:r>
              <a:rPr sz="668" spc="7" dirty="0">
                <a:solidFill>
                  <a:srgbClr val="5E5E5E"/>
                </a:solidFill>
                <a:latin typeface="Arial"/>
                <a:cs typeface="Arial"/>
              </a:rPr>
              <a:t>Adders.</a:t>
            </a:r>
            <a:r>
              <a:rPr sz="668" spc="80" dirty="0">
                <a:solidFill>
                  <a:srgbClr val="5E5E5E"/>
                </a:solidFill>
                <a:latin typeface="Arial"/>
                <a:cs typeface="Arial"/>
              </a:rPr>
              <a:t> </a:t>
            </a:r>
            <a:r>
              <a:rPr sz="668" spc="7" dirty="0">
                <a:solidFill>
                  <a:srgbClr val="5E5E5E"/>
                </a:solidFill>
                <a:latin typeface="Arial"/>
                <a:cs typeface="Arial"/>
              </a:rPr>
              <a:t>These</a:t>
            </a:r>
            <a:r>
              <a:rPr sz="668" spc="46" dirty="0">
                <a:solidFill>
                  <a:srgbClr val="5E5E5E"/>
                </a:solidFill>
                <a:latin typeface="Arial"/>
                <a:cs typeface="Arial"/>
              </a:rPr>
              <a:t> </a:t>
            </a:r>
            <a:r>
              <a:rPr sz="668" spc="7" dirty="0">
                <a:solidFill>
                  <a:srgbClr val="5E5E5E"/>
                </a:solidFill>
                <a:latin typeface="Arial"/>
                <a:cs typeface="Arial"/>
              </a:rPr>
              <a:t>incentives</a:t>
            </a:r>
            <a:r>
              <a:rPr sz="668" spc="91" dirty="0">
                <a:solidFill>
                  <a:srgbClr val="5E5E5E"/>
                </a:solidFill>
                <a:latin typeface="Arial"/>
                <a:cs typeface="Arial"/>
              </a:rPr>
              <a:t> </a:t>
            </a:r>
            <a:r>
              <a:rPr sz="668" spc="7" dirty="0">
                <a:solidFill>
                  <a:srgbClr val="5E5E5E"/>
                </a:solidFill>
                <a:latin typeface="Arial"/>
                <a:cs typeface="Arial"/>
              </a:rPr>
              <a:t>are</a:t>
            </a:r>
            <a:r>
              <a:rPr sz="668" spc="46" dirty="0">
                <a:solidFill>
                  <a:srgbClr val="5E5E5E"/>
                </a:solidFill>
                <a:latin typeface="Arial"/>
                <a:cs typeface="Arial"/>
              </a:rPr>
              <a:t> </a:t>
            </a:r>
            <a:r>
              <a:rPr sz="668" spc="7" dirty="0">
                <a:solidFill>
                  <a:srgbClr val="5E5E5E"/>
                </a:solidFill>
                <a:latin typeface="Arial"/>
                <a:cs typeface="Arial"/>
              </a:rPr>
              <a:t>not</a:t>
            </a:r>
            <a:r>
              <a:rPr sz="668" spc="80" dirty="0">
                <a:solidFill>
                  <a:srgbClr val="5E5E5E"/>
                </a:solidFill>
                <a:latin typeface="Arial"/>
                <a:cs typeface="Arial"/>
              </a:rPr>
              <a:t> </a:t>
            </a:r>
            <a:r>
              <a:rPr sz="668" spc="7" dirty="0">
                <a:solidFill>
                  <a:srgbClr val="5E5E5E"/>
                </a:solidFill>
                <a:latin typeface="Arial"/>
                <a:cs typeface="Arial"/>
              </a:rPr>
              <a:t>applicable</a:t>
            </a:r>
            <a:r>
              <a:rPr sz="668" spc="49" dirty="0">
                <a:solidFill>
                  <a:srgbClr val="5E5E5E"/>
                </a:solidFill>
                <a:latin typeface="Arial"/>
                <a:cs typeface="Arial"/>
              </a:rPr>
              <a:t> </a:t>
            </a:r>
            <a:r>
              <a:rPr sz="668" spc="7" dirty="0">
                <a:solidFill>
                  <a:srgbClr val="5E5E5E"/>
                </a:solidFill>
                <a:latin typeface="Arial"/>
                <a:cs typeface="Arial"/>
              </a:rPr>
              <a:t>to</a:t>
            </a:r>
            <a:r>
              <a:rPr sz="668" spc="49" dirty="0">
                <a:solidFill>
                  <a:srgbClr val="5E5E5E"/>
                </a:solidFill>
                <a:latin typeface="Arial"/>
                <a:cs typeface="Arial"/>
              </a:rPr>
              <a:t> </a:t>
            </a:r>
            <a:r>
              <a:rPr sz="668" spc="7" dirty="0">
                <a:solidFill>
                  <a:srgbClr val="5E5E5E"/>
                </a:solidFill>
                <a:latin typeface="Arial"/>
                <a:cs typeface="Arial"/>
              </a:rPr>
              <a:t>mixed</a:t>
            </a:r>
            <a:r>
              <a:rPr sz="668" spc="46" dirty="0">
                <a:solidFill>
                  <a:srgbClr val="5E5E5E"/>
                </a:solidFill>
                <a:latin typeface="Arial"/>
                <a:cs typeface="Arial"/>
              </a:rPr>
              <a:t> </a:t>
            </a:r>
            <a:r>
              <a:rPr sz="668" spc="7" dirty="0">
                <a:solidFill>
                  <a:srgbClr val="5E5E5E"/>
                </a:solidFill>
                <a:latin typeface="Arial"/>
                <a:cs typeface="Arial"/>
              </a:rPr>
              <a:t>fuel</a:t>
            </a:r>
            <a:r>
              <a:rPr sz="668" spc="67" dirty="0">
                <a:solidFill>
                  <a:srgbClr val="5E5E5E"/>
                </a:solidFill>
                <a:latin typeface="Arial"/>
                <a:cs typeface="Arial"/>
              </a:rPr>
              <a:t> </a:t>
            </a:r>
            <a:r>
              <a:rPr sz="668" spc="-7" dirty="0">
                <a:solidFill>
                  <a:srgbClr val="5E5E5E"/>
                </a:solidFill>
                <a:latin typeface="Arial"/>
                <a:cs typeface="Arial"/>
              </a:rPr>
              <a:t>projects.</a:t>
            </a:r>
            <a:endParaRPr sz="668">
              <a:latin typeface="Arial"/>
              <a:cs typeface="Arial"/>
            </a:endParaRPr>
          </a:p>
        </p:txBody>
      </p:sp>
      <p:sp>
        <p:nvSpPr>
          <p:cNvPr id="15" name="object 15"/>
          <p:cNvSpPr txBox="1"/>
          <p:nvPr/>
        </p:nvSpPr>
        <p:spPr>
          <a:xfrm>
            <a:off x="3302645" y="5575697"/>
            <a:ext cx="3324523" cy="114056"/>
          </a:xfrm>
          <a:prstGeom prst="rect">
            <a:avLst/>
          </a:prstGeom>
        </p:spPr>
        <p:txBody>
          <a:bodyPr vert="horz" wrap="square" lIns="0" tIns="11162" rIns="0" bIns="0" rtlCol="0">
            <a:spAutoFit/>
          </a:bodyPr>
          <a:lstStyle/>
          <a:p>
            <a:pPr marL="8929">
              <a:spcBef>
                <a:spcPts val="88"/>
              </a:spcBef>
              <a:tabLst>
                <a:tab pos="169212" algn="l"/>
              </a:tabLst>
            </a:pPr>
            <a:r>
              <a:rPr sz="668" spc="-18" dirty="0">
                <a:solidFill>
                  <a:srgbClr val="5E5E5E"/>
                </a:solidFill>
                <a:latin typeface="Arial"/>
                <a:cs typeface="Arial"/>
              </a:rPr>
              <a:t>2.</a:t>
            </a:r>
            <a:r>
              <a:rPr sz="668" dirty="0">
                <a:solidFill>
                  <a:srgbClr val="5E5E5E"/>
                </a:solidFill>
                <a:latin typeface="Arial"/>
                <a:cs typeface="Arial"/>
              </a:rPr>
              <a:t>	Energy</a:t>
            </a:r>
            <a:r>
              <a:rPr sz="668" spc="130" dirty="0">
                <a:solidFill>
                  <a:srgbClr val="5E5E5E"/>
                </a:solidFill>
                <a:latin typeface="Arial"/>
                <a:cs typeface="Arial"/>
              </a:rPr>
              <a:t> </a:t>
            </a:r>
            <a:r>
              <a:rPr sz="668" dirty="0">
                <a:solidFill>
                  <a:srgbClr val="5E5E5E"/>
                </a:solidFill>
                <a:latin typeface="Arial"/>
                <a:cs typeface="Arial"/>
              </a:rPr>
              <a:t>costs</a:t>
            </a:r>
            <a:r>
              <a:rPr sz="668" spc="63" dirty="0">
                <a:solidFill>
                  <a:srgbClr val="5E5E5E"/>
                </a:solidFill>
                <a:latin typeface="Arial"/>
                <a:cs typeface="Arial"/>
              </a:rPr>
              <a:t> </a:t>
            </a:r>
            <a:r>
              <a:rPr sz="668" dirty="0">
                <a:solidFill>
                  <a:srgbClr val="5E5E5E"/>
                </a:solidFill>
                <a:latin typeface="Arial"/>
                <a:cs typeface="Arial"/>
              </a:rPr>
              <a:t>are</a:t>
            </a:r>
            <a:r>
              <a:rPr sz="668" spc="84" dirty="0">
                <a:solidFill>
                  <a:srgbClr val="5E5E5E"/>
                </a:solidFill>
                <a:latin typeface="Arial"/>
                <a:cs typeface="Arial"/>
              </a:rPr>
              <a:t> </a:t>
            </a:r>
            <a:r>
              <a:rPr sz="668" dirty="0">
                <a:solidFill>
                  <a:srgbClr val="5E5E5E"/>
                </a:solidFill>
                <a:latin typeface="Arial"/>
                <a:cs typeface="Arial"/>
              </a:rPr>
              <a:t>based</a:t>
            </a:r>
            <a:r>
              <a:rPr sz="668" spc="80" dirty="0">
                <a:solidFill>
                  <a:srgbClr val="5E5E5E"/>
                </a:solidFill>
                <a:latin typeface="Arial"/>
                <a:cs typeface="Arial"/>
              </a:rPr>
              <a:t> </a:t>
            </a:r>
            <a:r>
              <a:rPr sz="668" dirty="0">
                <a:solidFill>
                  <a:srgbClr val="5E5E5E"/>
                </a:solidFill>
                <a:latin typeface="Arial"/>
                <a:cs typeface="Arial"/>
              </a:rPr>
              <a:t>on</a:t>
            </a:r>
            <a:r>
              <a:rPr sz="668" spc="84" dirty="0">
                <a:solidFill>
                  <a:srgbClr val="5E5E5E"/>
                </a:solidFill>
                <a:latin typeface="Arial"/>
                <a:cs typeface="Arial"/>
              </a:rPr>
              <a:t> </a:t>
            </a:r>
            <a:r>
              <a:rPr sz="668" dirty="0">
                <a:solidFill>
                  <a:srgbClr val="5E5E5E"/>
                </a:solidFill>
                <a:latin typeface="Arial"/>
                <a:cs typeface="Arial"/>
              </a:rPr>
              <a:t>28.7</a:t>
            </a:r>
            <a:r>
              <a:rPr sz="668" spc="84" dirty="0">
                <a:solidFill>
                  <a:srgbClr val="5E5E5E"/>
                </a:solidFill>
                <a:latin typeface="Arial"/>
                <a:cs typeface="Arial"/>
              </a:rPr>
              <a:t> </a:t>
            </a:r>
            <a:r>
              <a:rPr sz="668" dirty="0">
                <a:solidFill>
                  <a:srgbClr val="5E5E5E"/>
                </a:solidFill>
                <a:latin typeface="Arial"/>
                <a:cs typeface="Arial"/>
              </a:rPr>
              <a:t>cents/kWh,</a:t>
            </a:r>
            <a:r>
              <a:rPr sz="668" spc="120" dirty="0">
                <a:solidFill>
                  <a:srgbClr val="5E5E5E"/>
                </a:solidFill>
                <a:latin typeface="Arial"/>
                <a:cs typeface="Arial"/>
              </a:rPr>
              <a:t> </a:t>
            </a:r>
            <a:r>
              <a:rPr sz="668" dirty="0">
                <a:solidFill>
                  <a:srgbClr val="5E5E5E"/>
                </a:solidFill>
                <a:latin typeface="Arial"/>
                <a:cs typeface="Arial"/>
              </a:rPr>
              <a:t>$2.08/therm,</a:t>
            </a:r>
            <a:r>
              <a:rPr sz="668" spc="49" dirty="0">
                <a:solidFill>
                  <a:srgbClr val="5E5E5E"/>
                </a:solidFill>
                <a:latin typeface="Arial"/>
                <a:cs typeface="Arial"/>
              </a:rPr>
              <a:t> </a:t>
            </a:r>
            <a:r>
              <a:rPr sz="668" dirty="0">
                <a:solidFill>
                  <a:srgbClr val="5E5E5E"/>
                </a:solidFill>
                <a:latin typeface="Arial"/>
                <a:cs typeface="Arial"/>
              </a:rPr>
              <a:t>and</a:t>
            </a:r>
            <a:r>
              <a:rPr sz="668" spc="80" dirty="0">
                <a:solidFill>
                  <a:srgbClr val="5E5E5E"/>
                </a:solidFill>
                <a:latin typeface="Arial"/>
                <a:cs typeface="Arial"/>
              </a:rPr>
              <a:t> </a:t>
            </a:r>
            <a:r>
              <a:rPr sz="668" dirty="0">
                <a:solidFill>
                  <a:srgbClr val="5E5E5E"/>
                </a:solidFill>
                <a:latin typeface="Arial"/>
                <a:cs typeface="Arial"/>
              </a:rPr>
              <a:t>$3.62/gal</a:t>
            </a:r>
            <a:r>
              <a:rPr sz="668" spc="102" dirty="0">
                <a:solidFill>
                  <a:srgbClr val="5E5E5E"/>
                </a:solidFill>
                <a:latin typeface="Arial"/>
                <a:cs typeface="Arial"/>
              </a:rPr>
              <a:t> </a:t>
            </a:r>
            <a:r>
              <a:rPr sz="668" spc="-7" dirty="0">
                <a:solidFill>
                  <a:srgbClr val="5E5E5E"/>
                </a:solidFill>
                <a:latin typeface="Arial"/>
                <a:cs typeface="Arial"/>
              </a:rPr>
              <a:t>propane</a:t>
            </a:r>
            <a:endParaRPr sz="668">
              <a:latin typeface="Arial"/>
              <a:cs typeface="Arial"/>
            </a:endParaRPr>
          </a:p>
        </p:txBody>
      </p:sp>
      <p:sp>
        <p:nvSpPr>
          <p:cNvPr id="16" name="object 16"/>
          <p:cNvSpPr txBox="1"/>
          <p:nvPr/>
        </p:nvSpPr>
        <p:spPr>
          <a:xfrm>
            <a:off x="3302645" y="5776793"/>
            <a:ext cx="5403354" cy="819826"/>
          </a:xfrm>
          <a:prstGeom prst="rect">
            <a:avLst/>
          </a:prstGeom>
        </p:spPr>
        <p:txBody>
          <a:bodyPr vert="horz" wrap="square" lIns="0" tIns="11162" rIns="0" bIns="0" rtlCol="0">
            <a:spAutoFit/>
          </a:bodyPr>
          <a:lstStyle/>
          <a:p>
            <a:pPr marL="169212" indent="-160282">
              <a:spcBef>
                <a:spcPts val="88"/>
              </a:spcBef>
              <a:buAutoNum type="arabicPeriod" startAt="3"/>
              <a:tabLst>
                <a:tab pos="169212" algn="l"/>
              </a:tabLst>
            </a:pPr>
            <a:r>
              <a:rPr sz="668" dirty="0">
                <a:solidFill>
                  <a:srgbClr val="5E5E5E"/>
                </a:solidFill>
                <a:latin typeface="Arial"/>
                <a:cs typeface="Arial"/>
              </a:rPr>
              <a:t>30-year</a:t>
            </a:r>
            <a:r>
              <a:rPr sz="668" spc="80" dirty="0">
                <a:solidFill>
                  <a:srgbClr val="5E5E5E"/>
                </a:solidFill>
                <a:latin typeface="Arial"/>
                <a:cs typeface="Arial"/>
              </a:rPr>
              <a:t> </a:t>
            </a:r>
            <a:r>
              <a:rPr sz="668" dirty="0">
                <a:solidFill>
                  <a:srgbClr val="5E5E5E"/>
                </a:solidFill>
                <a:latin typeface="Arial"/>
                <a:cs typeface="Arial"/>
              </a:rPr>
              <a:t>mortgage</a:t>
            </a:r>
            <a:r>
              <a:rPr sz="668" spc="91" dirty="0">
                <a:solidFill>
                  <a:srgbClr val="5E5E5E"/>
                </a:solidFill>
                <a:latin typeface="Arial"/>
                <a:cs typeface="Arial"/>
              </a:rPr>
              <a:t> </a:t>
            </a:r>
            <a:r>
              <a:rPr sz="668" dirty="0">
                <a:solidFill>
                  <a:srgbClr val="5E5E5E"/>
                </a:solidFill>
                <a:latin typeface="Arial"/>
                <a:cs typeface="Arial"/>
              </a:rPr>
              <a:t>assumes</a:t>
            </a:r>
            <a:r>
              <a:rPr sz="668" spc="67" dirty="0">
                <a:solidFill>
                  <a:srgbClr val="5E5E5E"/>
                </a:solidFill>
                <a:latin typeface="Arial"/>
                <a:cs typeface="Arial"/>
              </a:rPr>
              <a:t> </a:t>
            </a:r>
            <a:r>
              <a:rPr sz="668" dirty="0">
                <a:solidFill>
                  <a:srgbClr val="5E5E5E"/>
                </a:solidFill>
                <a:latin typeface="Arial"/>
                <a:cs typeface="Arial"/>
              </a:rPr>
              <a:t>10%</a:t>
            </a:r>
            <a:r>
              <a:rPr sz="668" spc="67" dirty="0">
                <a:solidFill>
                  <a:srgbClr val="5E5E5E"/>
                </a:solidFill>
                <a:latin typeface="Arial"/>
                <a:cs typeface="Arial"/>
              </a:rPr>
              <a:t> </a:t>
            </a:r>
            <a:r>
              <a:rPr sz="668" dirty="0">
                <a:solidFill>
                  <a:srgbClr val="5E5E5E"/>
                </a:solidFill>
                <a:latin typeface="Arial"/>
                <a:cs typeface="Arial"/>
              </a:rPr>
              <a:t>down</a:t>
            </a:r>
            <a:r>
              <a:rPr sz="668" spc="88" dirty="0">
                <a:solidFill>
                  <a:srgbClr val="5E5E5E"/>
                </a:solidFill>
                <a:latin typeface="Arial"/>
                <a:cs typeface="Arial"/>
              </a:rPr>
              <a:t> </a:t>
            </a:r>
            <a:r>
              <a:rPr sz="668" dirty="0">
                <a:solidFill>
                  <a:srgbClr val="5E5E5E"/>
                </a:solidFill>
                <a:latin typeface="Arial"/>
                <a:cs typeface="Arial"/>
              </a:rPr>
              <a:t>payment</a:t>
            </a:r>
            <a:r>
              <a:rPr sz="668" spc="60" dirty="0">
                <a:solidFill>
                  <a:srgbClr val="5E5E5E"/>
                </a:solidFill>
                <a:latin typeface="Arial"/>
                <a:cs typeface="Arial"/>
              </a:rPr>
              <a:t> </a:t>
            </a:r>
            <a:r>
              <a:rPr sz="668" dirty="0">
                <a:solidFill>
                  <a:srgbClr val="5E5E5E"/>
                </a:solidFill>
                <a:latin typeface="Arial"/>
                <a:cs typeface="Arial"/>
              </a:rPr>
              <a:t>at</a:t>
            </a:r>
            <a:r>
              <a:rPr sz="668" spc="134" dirty="0">
                <a:solidFill>
                  <a:srgbClr val="5E5E5E"/>
                </a:solidFill>
                <a:latin typeface="Arial"/>
                <a:cs typeface="Arial"/>
              </a:rPr>
              <a:t> </a:t>
            </a:r>
            <a:r>
              <a:rPr sz="668" dirty="0">
                <a:solidFill>
                  <a:srgbClr val="5E5E5E"/>
                </a:solidFill>
                <a:latin typeface="Arial"/>
                <a:cs typeface="Arial"/>
              </a:rPr>
              <a:t>6.35%</a:t>
            </a:r>
            <a:r>
              <a:rPr sz="668" spc="137" dirty="0">
                <a:solidFill>
                  <a:srgbClr val="5E5E5E"/>
                </a:solidFill>
                <a:latin typeface="Arial"/>
                <a:cs typeface="Arial"/>
              </a:rPr>
              <a:t> </a:t>
            </a:r>
            <a:r>
              <a:rPr sz="668" spc="-18" dirty="0">
                <a:solidFill>
                  <a:srgbClr val="5E5E5E"/>
                </a:solidFill>
                <a:latin typeface="Arial"/>
                <a:cs typeface="Arial"/>
              </a:rPr>
              <a:t>APR</a:t>
            </a:r>
            <a:endParaRPr sz="668">
              <a:latin typeface="Arial"/>
              <a:cs typeface="Arial"/>
            </a:endParaRPr>
          </a:p>
          <a:p>
            <a:pPr marL="169658" marR="353603" indent="-160729">
              <a:lnSpc>
                <a:spcPct val="105500"/>
              </a:lnSpc>
              <a:spcBef>
                <a:spcPts val="686"/>
              </a:spcBef>
              <a:buAutoNum type="arabicPeriod" startAt="3"/>
              <a:tabLst>
                <a:tab pos="169658" algn="l"/>
              </a:tabLst>
            </a:pPr>
            <a:r>
              <a:rPr sz="668" dirty="0">
                <a:solidFill>
                  <a:srgbClr val="5E5E5E"/>
                </a:solidFill>
                <a:latin typeface="Arial"/>
                <a:cs typeface="Arial"/>
              </a:rPr>
              <a:t>In</a:t>
            </a:r>
            <a:r>
              <a:rPr sz="668" spc="70" dirty="0">
                <a:solidFill>
                  <a:srgbClr val="5E5E5E"/>
                </a:solidFill>
                <a:latin typeface="Arial"/>
                <a:cs typeface="Arial"/>
              </a:rPr>
              <a:t> </a:t>
            </a:r>
            <a:r>
              <a:rPr sz="668" dirty="0">
                <a:solidFill>
                  <a:srgbClr val="5E5E5E"/>
                </a:solidFill>
                <a:latin typeface="Arial"/>
                <a:cs typeface="Arial"/>
              </a:rPr>
              <a:t>addition</a:t>
            </a:r>
            <a:r>
              <a:rPr sz="668" spc="70" dirty="0">
                <a:solidFill>
                  <a:srgbClr val="5E5E5E"/>
                </a:solidFill>
                <a:latin typeface="Arial"/>
                <a:cs typeface="Arial"/>
              </a:rPr>
              <a:t> </a:t>
            </a:r>
            <a:r>
              <a:rPr sz="668" dirty="0">
                <a:solidFill>
                  <a:srgbClr val="5E5E5E"/>
                </a:solidFill>
                <a:latin typeface="Arial"/>
                <a:cs typeface="Arial"/>
              </a:rPr>
              <a:t>to</a:t>
            </a:r>
            <a:r>
              <a:rPr sz="668" spc="70" dirty="0">
                <a:solidFill>
                  <a:srgbClr val="5E5E5E"/>
                </a:solidFill>
                <a:latin typeface="Arial"/>
                <a:cs typeface="Arial"/>
              </a:rPr>
              <a:t> </a:t>
            </a:r>
            <a:r>
              <a:rPr sz="668" dirty="0">
                <a:solidFill>
                  <a:srgbClr val="5E5E5E"/>
                </a:solidFill>
                <a:latin typeface="Arial"/>
                <a:cs typeface="Arial"/>
              </a:rPr>
              <a:t>the</a:t>
            </a:r>
            <a:r>
              <a:rPr sz="668" spc="74" dirty="0">
                <a:solidFill>
                  <a:srgbClr val="5E5E5E"/>
                </a:solidFill>
                <a:latin typeface="Arial"/>
                <a:cs typeface="Arial"/>
              </a:rPr>
              <a:t> </a:t>
            </a:r>
            <a:r>
              <a:rPr sz="668" dirty="0">
                <a:solidFill>
                  <a:srgbClr val="5E5E5E"/>
                </a:solidFill>
                <a:latin typeface="Arial"/>
                <a:cs typeface="Arial"/>
              </a:rPr>
              <a:t>Mass</a:t>
            </a:r>
            <a:r>
              <a:rPr sz="668" spc="116" dirty="0">
                <a:solidFill>
                  <a:srgbClr val="5E5E5E"/>
                </a:solidFill>
                <a:latin typeface="Arial"/>
                <a:cs typeface="Arial"/>
              </a:rPr>
              <a:t> </a:t>
            </a:r>
            <a:r>
              <a:rPr sz="668" dirty="0">
                <a:solidFill>
                  <a:srgbClr val="5E5E5E"/>
                </a:solidFill>
                <a:latin typeface="Arial"/>
                <a:cs typeface="Arial"/>
              </a:rPr>
              <a:t>Save</a:t>
            </a:r>
            <a:r>
              <a:rPr sz="668" spc="70" dirty="0">
                <a:solidFill>
                  <a:srgbClr val="5E5E5E"/>
                </a:solidFill>
                <a:latin typeface="Arial"/>
                <a:cs typeface="Arial"/>
              </a:rPr>
              <a:t> </a:t>
            </a:r>
            <a:r>
              <a:rPr sz="668" dirty="0">
                <a:solidFill>
                  <a:srgbClr val="5E5E5E"/>
                </a:solidFill>
                <a:latin typeface="Arial"/>
                <a:cs typeface="Arial"/>
              </a:rPr>
              <a:t>®</a:t>
            </a:r>
            <a:r>
              <a:rPr sz="668" spc="46" dirty="0">
                <a:solidFill>
                  <a:srgbClr val="5E5E5E"/>
                </a:solidFill>
                <a:latin typeface="Arial"/>
                <a:cs typeface="Arial"/>
              </a:rPr>
              <a:t> </a:t>
            </a:r>
            <a:r>
              <a:rPr sz="668" dirty="0">
                <a:solidFill>
                  <a:srgbClr val="5E5E5E"/>
                </a:solidFill>
                <a:latin typeface="Arial"/>
                <a:cs typeface="Arial"/>
              </a:rPr>
              <a:t>rebates,</a:t>
            </a:r>
            <a:r>
              <a:rPr sz="668" spc="105" dirty="0">
                <a:solidFill>
                  <a:srgbClr val="5E5E5E"/>
                </a:solidFill>
                <a:latin typeface="Arial"/>
                <a:cs typeface="Arial"/>
              </a:rPr>
              <a:t> </a:t>
            </a:r>
            <a:r>
              <a:rPr sz="668" dirty="0">
                <a:solidFill>
                  <a:srgbClr val="5E5E5E"/>
                </a:solidFill>
                <a:latin typeface="Arial"/>
                <a:cs typeface="Arial"/>
              </a:rPr>
              <a:t>projects</a:t>
            </a:r>
            <a:r>
              <a:rPr sz="668" spc="116" dirty="0">
                <a:solidFill>
                  <a:srgbClr val="5E5E5E"/>
                </a:solidFill>
                <a:latin typeface="Arial"/>
                <a:cs typeface="Arial"/>
              </a:rPr>
              <a:t> </a:t>
            </a:r>
            <a:r>
              <a:rPr sz="668" dirty="0">
                <a:solidFill>
                  <a:srgbClr val="5E5E5E"/>
                </a:solidFill>
                <a:latin typeface="Arial"/>
                <a:cs typeface="Arial"/>
              </a:rPr>
              <a:t>may</a:t>
            </a:r>
            <a:r>
              <a:rPr sz="668" spc="120" dirty="0">
                <a:solidFill>
                  <a:srgbClr val="5E5E5E"/>
                </a:solidFill>
                <a:latin typeface="Arial"/>
                <a:cs typeface="Arial"/>
              </a:rPr>
              <a:t> </a:t>
            </a:r>
            <a:r>
              <a:rPr sz="668" dirty="0">
                <a:solidFill>
                  <a:srgbClr val="5E5E5E"/>
                </a:solidFill>
                <a:latin typeface="Arial"/>
                <a:cs typeface="Arial"/>
              </a:rPr>
              <a:t>be</a:t>
            </a:r>
            <a:r>
              <a:rPr sz="668" spc="70" dirty="0">
                <a:solidFill>
                  <a:srgbClr val="5E5E5E"/>
                </a:solidFill>
                <a:latin typeface="Arial"/>
                <a:cs typeface="Arial"/>
              </a:rPr>
              <a:t> </a:t>
            </a:r>
            <a:r>
              <a:rPr sz="668" dirty="0">
                <a:solidFill>
                  <a:srgbClr val="5E5E5E"/>
                </a:solidFill>
                <a:latin typeface="Arial"/>
                <a:cs typeface="Arial"/>
              </a:rPr>
              <a:t>eligible</a:t>
            </a:r>
            <a:r>
              <a:rPr sz="668" spc="70" dirty="0">
                <a:solidFill>
                  <a:srgbClr val="5E5E5E"/>
                </a:solidFill>
                <a:latin typeface="Arial"/>
                <a:cs typeface="Arial"/>
              </a:rPr>
              <a:t> </a:t>
            </a:r>
            <a:r>
              <a:rPr sz="668" dirty="0">
                <a:solidFill>
                  <a:srgbClr val="5E5E5E"/>
                </a:solidFill>
                <a:latin typeface="Arial"/>
                <a:cs typeface="Arial"/>
              </a:rPr>
              <a:t>for</a:t>
            </a:r>
            <a:r>
              <a:rPr sz="668" spc="63" dirty="0">
                <a:solidFill>
                  <a:srgbClr val="5E5E5E"/>
                </a:solidFill>
                <a:latin typeface="Arial"/>
                <a:cs typeface="Arial"/>
              </a:rPr>
              <a:t> </a:t>
            </a:r>
            <a:r>
              <a:rPr sz="668" dirty="0">
                <a:solidFill>
                  <a:srgbClr val="5E5E5E"/>
                </a:solidFill>
                <a:latin typeface="Arial"/>
                <a:cs typeface="Arial"/>
              </a:rPr>
              <a:t>$2,500/unit</a:t>
            </a:r>
            <a:r>
              <a:rPr sz="668" spc="39" dirty="0">
                <a:solidFill>
                  <a:srgbClr val="5E5E5E"/>
                </a:solidFill>
                <a:latin typeface="Arial"/>
                <a:cs typeface="Arial"/>
              </a:rPr>
              <a:t> </a:t>
            </a:r>
            <a:r>
              <a:rPr sz="668" dirty="0">
                <a:solidFill>
                  <a:srgbClr val="5E5E5E"/>
                </a:solidFill>
                <a:latin typeface="Arial"/>
                <a:cs typeface="Arial"/>
              </a:rPr>
              <a:t>rebate</a:t>
            </a:r>
            <a:r>
              <a:rPr sz="668" spc="70" dirty="0">
                <a:solidFill>
                  <a:srgbClr val="5E5E5E"/>
                </a:solidFill>
                <a:latin typeface="Arial"/>
                <a:cs typeface="Arial"/>
              </a:rPr>
              <a:t> </a:t>
            </a:r>
            <a:r>
              <a:rPr sz="668" dirty="0">
                <a:solidFill>
                  <a:srgbClr val="5E5E5E"/>
                </a:solidFill>
                <a:latin typeface="Arial"/>
                <a:cs typeface="Arial"/>
              </a:rPr>
              <a:t>as</a:t>
            </a:r>
            <a:r>
              <a:rPr sz="668" spc="53" dirty="0">
                <a:solidFill>
                  <a:srgbClr val="5E5E5E"/>
                </a:solidFill>
                <a:latin typeface="Arial"/>
                <a:cs typeface="Arial"/>
              </a:rPr>
              <a:t> </a:t>
            </a:r>
            <a:r>
              <a:rPr sz="668" dirty="0">
                <a:solidFill>
                  <a:srgbClr val="5E5E5E"/>
                </a:solidFill>
                <a:latin typeface="Arial"/>
                <a:cs typeface="Arial"/>
              </a:rPr>
              <a:t>part</a:t>
            </a:r>
            <a:r>
              <a:rPr sz="668" spc="42" dirty="0">
                <a:solidFill>
                  <a:srgbClr val="5E5E5E"/>
                </a:solidFill>
                <a:latin typeface="Arial"/>
                <a:cs typeface="Arial"/>
              </a:rPr>
              <a:t> </a:t>
            </a:r>
            <a:r>
              <a:rPr sz="668" dirty="0">
                <a:solidFill>
                  <a:srgbClr val="5E5E5E"/>
                </a:solidFill>
                <a:latin typeface="Arial"/>
                <a:cs typeface="Arial"/>
              </a:rPr>
              <a:t>of</a:t>
            </a:r>
            <a:r>
              <a:rPr sz="668" spc="39" dirty="0">
                <a:solidFill>
                  <a:srgbClr val="5E5E5E"/>
                </a:solidFill>
                <a:latin typeface="Arial"/>
                <a:cs typeface="Arial"/>
              </a:rPr>
              <a:t> </a:t>
            </a:r>
            <a:r>
              <a:rPr sz="668" dirty="0">
                <a:solidFill>
                  <a:srgbClr val="5E5E5E"/>
                </a:solidFill>
                <a:latin typeface="Arial"/>
                <a:cs typeface="Arial"/>
              </a:rPr>
              <a:t>the</a:t>
            </a:r>
            <a:r>
              <a:rPr sz="668" spc="70" dirty="0">
                <a:solidFill>
                  <a:srgbClr val="5E5E5E"/>
                </a:solidFill>
                <a:latin typeface="Arial"/>
                <a:cs typeface="Arial"/>
              </a:rPr>
              <a:t> </a:t>
            </a:r>
            <a:r>
              <a:rPr sz="668" dirty="0">
                <a:solidFill>
                  <a:srgbClr val="5E5E5E"/>
                </a:solidFill>
                <a:latin typeface="Arial"/>
                <a:cs typeface="Arial"/>
              </a:rPr>
              <a:t>45L</a:t>
            </a:r>
            <a:r>
              <a:rPr sz="668" spc="74" dirty="0">
                <a:solidFill>
                  <a:srgbClr val="5E5E5E"/>
                </a:solidFill>
                <a:latin typeface="Arial"/>
                <a:cs typeface="Arial"/>
              </a:rPr>
              <a:t> </a:t>
            </a:r>
            <a:r>
              <a:rPr sz="668" dirty="0">
                <a:solidFill>
                  <a:srgbClr val="5E5E5E"/>
                </a:solidFill>
                <a:latin typeface="Arial"/>
                <a:cs typeface="Arial"/>
              </a:rPr>
              <a:t>Federal</a:t>
            </a:r>
            <a:r>
              <a:rPr sz="668" spc="21" dirty="0">
                <a:solidFill>
                  <a:srgbClr val="5E5E5E"/>
                </a:solidFill>
                <a:latin typeface="Arial"/>
                <a:cs typeface="Arial"/>
              </a:rPr>
              <a:t> </a:t>
            </a:r>
            <a:r>
              <a:rPr sz="668" dirty="0">
                <a:solidFill>
                  <a:srgbClr val="5E5E5E"/>
                </a:solidFill>
                <a:latin typeface="Arial"/>
                <a:cs typeface="Arial"/>
              </a:rPr>
              <a:t>Tax</a:t>
            </a:r>
            <a:r>
              <a:rPr sz="668" spc="53" dirty="0">
                <a:solidFill>
                  <a:srgbClr val="5E5E5E"/>
                </a:solidFill>
                <a:latin typeface="Arial"/>
                <a:cs typeface="Arial"/>
              </a:rPr>
              <a:t> </a:t>
            </a:r>
            <a:r>
              <a:rPr sz="668" spc="-7" dirty="0">
                <a:solidFill>
                  <a:srgbClr val="5E5E5E"/>
                </a:solidFill>
                <a:latin typeface="Arial"/>
                <a:cs typeface="Arial"/>
              </a:rPr>
              <a:t>Credit. </a:t>
            </a:r>
            <a:r>
              <a:rPr sz="668" dirty="0">
                <a:solidFill>
                  <a:srgbClr val="5E5E5E"/>
                </a:solidFill>
                <a:latin typeface="Arial"/>
                <a:cs typeface="Arial"/>
              </a:rPr>
              <a:t>Additionally,</a:t>
            </a:r>
            <a:r>
              <a:rPr sz="668" spc="46" dirty="0">
                <a:solidFill>
                  <a:srgbClr val="5E5E5E"/>
                </a:solidFill>
                <a:latin typeface="Arial"/>
                <a:cs typeface="Arial"/>
              </a:rPr>
              <a:t> </a:t>
            </a:r>
            <a:r>
              <a:rPr sz="668" dirty="0">
                <a:solidFill>
                  <a:srgbClr val="5E5E5E"/>
                </a:solidFill>
                <a:latin typeface="Arial"/>
                <a:cs typeface="Arial"/>
              </a:rPr>
              <a:t>projects</a:t>
            </a:r>
            <a:r>
              <a:rPr sz="668" spc="63" dirty="0">
                <a:solidFill>
                  <a:srgbClr val="5E5E5E"/>
                </a:solidFill>
                <a:latin typeface="Arial"/>
                <a:cs typeface="Arial"/>
              </a:rPr>
              <a:t> </a:t>
            </a:r>
            <a:r>
              <a:rPr sz="668" dirty="0">
                <a:solidFill>
                  <a:srgbClr val="5E5E5E"/>
                </a:solidFill>
                <a:latin typeface="Arial"/>
                <a:cs typeface="Arial"/>
              </a:rPr>
              <a:t>with</a:t>
            </a:r>
            <a:r>
              <a:rPr sz="668" spc="80" dirty="0">
                <a:solidFill>
                  <a:srgbClr val="5E5E5E"/>
                </a:solidFill>
                <a:latin typeface="Arial"/>
                <a:cs typeface="Arial"/>
              </a:rPr>
              <a:t> </a:t>
            </a:r>
            <a:r>
              <a:rPr sz="668" dirty="0">
                <a:solidFill>
                  <a:srgbClr val="5E5E5E"/>
                </a:solidFill>
                <a:latin typeface="Arial"/>
                <a:cs typeface="Arial"/>
              </a:rPr>
              <a:t>ASHPs</a:t>
            </a:r>
            <a:r>
              <a:rPr sz="668" spc="60" dirty="0">
                <a:solidFill>
                  <a:srgbClr val="5E5E5E"/>
                </a:solidFill>
                <a:latin typeface="Arial"/>
                <a:cs typeface="Arial"/>
              </a:rPr>
              <a:t> </a:t>
            </a:r>
            <a:r>
              <a:rPr sz="668" dirty="0">
                <a:solidFill>
                  <a:srgbClr val="5E5E5E"/>
                </a:solidFill>
                <a:latin typeface="Arial"/>
                <a:cs typeface="Arial"/>
              </a:rPr>
              <a:t>may</a:t>
            </a:r>
            <a:r>
              <a:rPr sz="668" spc="63" dirty="0">
                <a:solidFill>
                  <a:srgbClr val="5E5E5E"/>
                </a:solidFill>
                <a:latin typeface="Arial"/>
                <a:cs typeface="Arial"/>
              </a:rPr>
              <a:t> </a:t>
            </a:r>
            <a:r>
              <a:rPr sz="668" dirty="0">
                <a:solidFill>
                  <a:srgbClr val="5E5E5E"/>
                </a:solidFill>
                <a:latin typeface="Arial"/>
                <a:cs typeface="Arial"/>
              </a:rPr>
              <a:t>be</a:t>
            </a:r>
            <a:r>
              <a:rPr sz="668" spc="80" dirty="0">
                <a:solidFill>
                  <a:srgbClr val="5E5E5E"/>
                </a:solidFill>
                <a:latin typeface="Arial"/>
                <a:cs typeface="Arial"/>
              </a:rPr>
              <a:t> </a:t>
            </a:r>
            <a:r>
              <a:rPr sz="668" dirty="0">
                <a:solidFill>
                  <a:srgbClr val="5E5E5E"/>
                </a:solidFill>
                <a:latin typeface="Arial"/>
                <a:cs typeface="Arial"/>
              </a:rPr>
              <a:t>eligible</a:t>
            </a:r>
            <a:r>
              <a:rPr sz="668" spc="80" dirty="0">
                <a:solidFill>
                  <a:srgbClr val="5E5E5E"/>
                </a:solidFill>
                <a:latin typeface="Arial"/>
                <a:cs typeface="Arial"/>
              </a:rPr>
              <a:t> </a:t>
            </a:r>
            <a:r>
              <a:rPr sz="668" dirty="0">
                <a:solidFill>
                  <a:srgbClr val="5E5E5E"/>
                </a:solidFill>
                <a:latin typeface="Arial"/>
                <a:cs typeface="Arial"/>
              </a:rPr>
              <a:t>for</a:t>
            </a:r>
            <a:r>
              <a:rPr sz="668" spc="70" dirty="0">
                <a:solidFill>
                  <a:srgbClr val="5E5E5E"/>
                </a:solidFill>
                <a:latin typeface="Arial"/>
                <a:cs typeface="Arial"/>
              </a:rPr>
              <a:t> </a:t>
            </a:r>
            <a:r>
              <a:rPr sz="668" dirty="0">
                <a:solidFill>
                  <a:srgbClr val="5E5E5E"/>
                </a:solidFill>
                <a:latin typeface="Arial"/>
                <a:cs typeface="Arial"/>
              </a:rPr>
              <a:t>a</a:t>
            </a:r>
            <a:r>
              <a:rPr sz="668" spc="80" dirty="0">
                <a:solidFill>
                  <a:srgbClr val="5E5E5E"/>
                </a:solidFill>
                <a:latin typeface="Arial"/>
                <a:cs typeface="Arial"/>
              </a:rPr>
              <a:t> </a:t>
            </a:r>
            <a:r>
              <a:rPr sz="668" dirty="0">
                <a:solidFill>
                  <a:srgbClr val="5E5E5E"/>
                </a:solidFill>
                <a:latin typeface="Arial"/>
                <a:cs typeface="Arial"/>
              </a:rPr>
              <a:t>Federal</a:t>
            </a:r>
            <a:r>
              <a:rPr sz="668" spc="102" dirty="0">
                <a:solidFill>
                  <a:srgbClr val="5E5E5E"/>
                </a:solidFill>
                <a:latin typeface="Arial"/>
                <a:cs typeface="Arial"/>
              </a:rPr>
              <a:t> </a:t>
            </a:r>
            <a:r>
              <a:rPr sz="668" dirty="0">
                <a:solidFill>
                  <a:srgbClr val="5E5E5E"/>
                </a:solidFill>
                <a:latin typeface="Arial"/>
                <a:cs typeface="Arial"/>
              </a:rPr>
              <a:t>30%</a:t>
            </a:r>
            <a:r>
              <a:rPr sz="668" spc="56" dirty="0">
                <a:solidFill>
                  <a:srgbClr val="5E5E5E"/>
                </a:solidFill>
                <a:latin typeface="Arial"/>
                <a:cs typeface="Arial"/>
              </a:rPr>
              <a:t> </a:t>
            </a:r>
            <a:r>
              <a:rPr sz="668" dirty="0">
                <a:solidFill>
                  <a:srgbClr val="5E5E5E"/>
                </a:solidFill>
                <a:latin typeface="Arial"/>
                <a:cs typeface="Arial"/>
              </a:rPr>
              <a:t>Tax</a:t>
            </a:r>
            <a:r>
              <a:rPr sz="668" spc="63" dirty="0">
                <a:solidFill>
                  <a:srgbClr val="5E5E5E"/>
                </a:solidFill>
                <a:latin typeface="Arial"/>
                <a:cs typeface="Arial"/>
              </a:rPr>
              <a:t> </a:t>
            </a:r>
            <a:r>
              <a:rPr sz="668" dirty="0">
                <a:solidFill>
                  <a:srgbClr val="5E5E5E"/>
                </a:solidFill>
                <a:latin typeface="Arial"/>
                <a:cs typeface="Arial"/>
              </a:rPr>
              <a:t>Credit</a:t>
            </a:r>
            <a:r>
              <a:rPr sz="668" spc="46" dirty="0">
                <a:solidFill>
                  <a:srgbClr val="5E5E5E"/>
                </a:solidFill>
                <a:latin typeface="Arial"/>
                <a:cs typeface="Arial"/>
              </a:rPr>
              <a:t> </a:t>
            </a:r>
            <a:r>
              <a:rPr sz="668" dirty="0">
                <a:solidFill>
                  <a:srgbClr val="5E5E5E"/>
                </a:solidFill>
                <a:latin typeface="Arial"/>
                <a:cs typeface="Arial"/>
              </a:rPr>
              <a:t>of</a:t>
            </a:r>
            <a:r>
              <a:rPr sz="668" spc="49" dirty="0">
                <a:solidFill>
                  <a:srgbClr val="5E5E5E"/>
                </a:solidFill>
                <a:latin typeface="Arial"/>
                <a:cs typeface="Arial"/>
              </a:rPr>
              <a:t> </a:t>
            </a:r>
            <a:r>
              <a:rPr sz="668" dirty="0">
                <a:solidFill>
                  <a:srgbClr val="5E5E5E"/>
                </a:solidFill>
                <a:latin typeface="Arial"/>
                <a:cs typeface="Arial"/>
              </a:rPr>
              <a:t>the</a:t>
            </a:r>
            <a:r>
              <a:rPr sz="668" spc="80" dirty="0">
                <a:solidFill>
                  <a:srgbClr val="5E5E5E"/>
                </a:solidFill>
                <a:latin typeface="Arial"/>
                <a:cs typeface="Arial"/>
              </a:rPr>
              <a:t> </a:t>
            </a:r>
            <a:r>
              <a:rPr sz="668" dirty="0">
                <a:solidFill>
                  <a:srgbClr val="5E5E5E"/>
                </a:solidFill>
                <a:latin typeface="Arial"/>
                <a:cs typeface="Arial"/>
              </a:rPr>
              <a:t>ASHP</a:t>
            </a:r>
            <a:r>
              <a:rPr sz="668" spc="120" dirty="0">
                <a:solidFill>
                  <a:srgbClr val="5E5E5E"/>
                </a:solidFill>
                <a:latin typeface="Arial"/>
                <a:cs typeface="Arial"/>
              </a:rPr>
              <a:t> </a:t>
            </a:r>
            <a:r>
              <a:rPr sz="668" dirty="0">
                <a:solidFill>
                  <a:srgbClr val="5E5E5E"/>
                </a:solidFill>
                <a:latin typeface="Arial"/>
                <a:cs typeface="Arial"/>
              </a:rPr>
              <a:t>install,</a:t>
            </a:r>
            <a:r>
              <a:rPr sz="668" spc="46" dirty="0">
                <a:solidFill>
                  <a:srgbClr val="5E5E5E"/>
                </a:solidFill>
                <a:latin typeface="Arial"/>
                <a:cs typeface="Arial"/>
              </a:rPr>
              <a:t> </a:t>
            </a:r>
            <a:r>
              <a:rPr sz="668" dirty="0">
                <a:solidFill>
                  <a:srgbClr val="5E5E5E"/>
                </a:solidFill>
                <a:latin typeface="Arial"/>
                <a:cs typeface="Arial"/>
              </a:rPr>
              <a:t>up</a:t>
            </a:r>
            <a:r>
              <a:rPr sz="668" spc="80" dirty="0">
                <a:solidFill>
                  <a:srgbClr val="5E5E5E"/>
                </a:solidFill>
                <a:latin typeface="Arial"/>
                <a:cs typeface="Arial"/>
              </a:rPr>
              <a:t> </a:t>
            </a:r>
            <a:r>
              <a:rPr sz="668" dirty="0">
                <a:solidFill>
                  <a:srgbClr val="5E5E5E"/>
                </a:solidFill>
                <a:latin typeface="Arial"/>
                <a:cs typeface="Arial"/>
              </a:rPr>
              <a:t>to</a:t>
            </a:r>
            <a:r>
              <a:rPr sz="668" spc="80" dirty="0">
                <a:solidFill>
                  <a:srgbClr val="5E5E5E"/>
                </a:solidFill>
                <a:latin typeface="Arial"/>
                <a:cs typeface="Arial"/>
              </a:rPr>
              <a:t> </a:t>
            </a:r>
            <a:r>
              <a:rPr sz="668" spc="-7" dirty="0">
                <a:solidFill>
                  <a:srgbClr val="5E5E5E"/>
                </a:solidFill>
                <a:latin typeface="Arial"/>
                <a:cs typeface="Arial"/>
              </a:rPr>
              <a:t>$2,000.</a:t>
            </a:r>
            <a:endParaRPr sz="668">
              <a:latin typeface="Arial"/>
              <a:cs typeface="Arial"/>
            </a:endParaRPr>
          </a:p>
          <a:p>
            <a:pPr marL="169212" indent="-160282">
              <a:spcBef>
                <a:spcPts val="728"/>
              </a:spcBef>
              <a:buAutoNum type="arabicPeriod" startAt="3"/>
              <a:tabLst>
                <a:tab pos="169212" algn="l"/>
              </a:tabLst>
            </a:pPr>
            <a:r>
              <a:rPr sz="668" dirty="0">
                <a:solidFill>
                  <a:srgbClr val="5E5E5E"/>
                </a:solidFill>
                <a:latin typeface="Arial"/>
                <a:cs typeface="Arial"/>
              </a:rPr>
              <a:t>Mass</a:t>
            </a:r>
            <a:r>
              <a:rPr sz="668" spc="70" dirty="0">
                <a:solidFill>
                  <a:srgbClr val="5E5E5E"/>
                </a:solidFill>
                <a:latin typeface="Arial"/>
                <a:cs typeface="Arial"/>
              </a:rPr>
              <a:t> </a:t>
            </a:r>
            <a:r>
              <a:rPr sz="668" dirty="0">
                <a:solidFill>
                  <a:srgbClr val="5E5E5E"/>
                </a:solidFill>
                <a:latin typeface="Arial"/>
                <a:cs typeface="Arial"/>
              </a:rPr>
              <a:t>Save</a:t>
            </a:r>
            <a:r>
              <a:rPr sz="668" spc="88" dirty="0">
                <a:solidFill>
                  <a:srgbClr val="5E5E5E"/>
                </a:solidFill>
                <a:latin typeface="Arial"/>
                <a:cs typeface="Arial"/>
              </a:rPr>
              <a:t> </a:t>
            </a:r>
            <a:r>
              <a:rPr sz="668" dirty="0">
                <a:solidFill>
                  <a:srgbClr val="5E5E5E"/>
                </a:solidFill>
                <a:latin typeface="Arial"/>
                <a:cs typeface="Arial"/>
              </a:rPr>
              <a:t>Incentives</a:t>
            </a:r>
            <a:r>
              <a:rPr sz="668" spc="141" dirty="0">
                <a:solidFill>
                  <a:srgbClr val="5E5E5E"/>
                </a:solidFill>
                <a:latin typeface="Arial"/>
                <a:cs typeface="Arial"/>
              </a:rPr>
              <a:t> </a:t>
            </a:r>
            <a:r>
              <a:rPr sz="668" dirty="0">
                <a:solidFill>
                  <a:srgbClr val="5E5E5E"/>
                </a:solidFill>
                <a:latin typeface="Arial"/>
                <a:cs typeface="Arial"/>
              </a:rPr>
              <a:t>are</a:t>
            </a:r>
            <a:r>
              <a:rPr sz="668" spc="91" dirty="0">
                <a:solidFill>
                  <a:srgbClr val="5E5E5E"/>
                </a:solidFill>
                <a:latin typeface="Arial"/>
                <a:cs typeface="Arial"/>
              </a:rPr>
              <a:t> </a:t>
            </a:r>
            <a:r>
              <a:rPr sz="668" dirty="0">
                <a:solidFill>
                  <a:srgbClr val="5E5E5E"/>
                </a:solidFill>
                <a:latin typeface="Arial"/>
                <a:cs typeface="Arial"/>
              </a:rPr>
              <a:t>not</a:t>
            </a:r>
            <a:r>
              <a:rPr sz="668" spc="56" dirty="0">
                <a:solidFill>
                  <a:srgbClr val="5E5E5E"/>
                </a:solidFill>
                <a:latin typeface="Arial"/>
                <a:cs typeface="Arial"/>
              </a:rPr>
              <a:t> </a:t>
            </a:r>
            <a:r>
              <a:rPr sz="668" dirty="0">
                <a:solidFill>
                  <a:srgbClr val="5E5E5E"/>
                </a:solidFill>
                <a:latin typeface="Arial"/>
                <a:cs typeface="Arial"/>
              </a:rPr>
              <a:t>available</a:t>
            </a:r>
            <a:r>
              <a:rPr sz="668" spc="88" dirty="0">
                <a:solidFill>
                  <a:srgbClr val="5E5E5E"/>
                </a:solidFill>
                <a:latin typeface="Arial"/>
                <a:cs typeface="Arial"/>
              </a:rPr>
              <a:t> </a:t>
            </a:r>
            <a:r>
              <a:rPr sz="668" dirty="0">
                <a:solidFill>
                  <a:srgbClr val="5E5E5E"/>
                </a:solidFill>
                <a:latin typeface="Arial"/>
                <a:cs typeface="Arial"/>
              </a:rPr>
              <a:t>in</a:t>
            </a:r>
            <a:r>
              <a:rPr sz="668" spc="91" dirty="0">
                <a:solidFill>
                  <a:srgbClr val="5E5E5E"/>
                </a:solidFill>
                <a:latin typeface="Arial"/>
                <a:cs typeface="Arial"/>
              </a:rPr>
              <a:t> </a:t>
            </a:r>
            <a:r>
              <a:rPr sz="668" dirty="0">
                <a:solidFill>
                  <a:srgbClr val="5E5E5E"/>
                </a:solidFill>
                <a:latin typeface="Arial"/>
                <a:cs typeface="Arial"/>
              </a:rPr>
              <a:t>communities</a:t>
            </a:r>
            <a:r>
              <a:rPr sz="668" spc="141" dirty="0">
                <a:solidFill>
                  <a:srgbClr val="5E5E5E"/>
                </a:solidFill>
                <a:latin typeface="Arial"/>
                <a:cs typeface="Arial"/>
              </a:rPr>
              <a:t> </a:t>
            </a:r>
            <a:r>
              <a:rPr sz="668" dirty="0">
                <a:solidFill>
                  <a:srgbClr val="5E5E5E"/>
                </a:solidFill>
                <a:latin typeface="Arial"/>
                <a:cs typeface="Arial"/>
              </a:rPr>
              <a:t>with</a:t>
            </a:r>
            <a:r>
              <a:rPr sz="668" spc="88" dirty="0">
                <a:solidFill>
                  <a:srgbClr val="5E5E5E"/>
                </a:solidFill>
                <a:latin typeface="Arial"/>
                <a:cs typeface="Arial"/>
              </a:rPr>
              <a:t> </a:t>
            </a:r>
            <a:r>
              <a:rPr sz="668" dirty="0">
                <a:solidFill>
                  <a:srgbClr val="5E5E5E"/>
                </a:solidFill>
                <a:latin typeface="Arial"/>
                <a:cs typeface="Arial"/>
              </a:rPr>
              <a:t>municipal</a:t>
            </a:r>
            <a:r>
              <a:rPr sz="668" spc="112" dirty="0">
                <a:solidFill>
                  <a:srgbClr val="5E5E5E"/>
                </a:solidFill>
                <a:latin typeface="Arial"/>
                <a:cs typeface="Arial"/>
              </a:rPr>
              <a:t> </a:t>
            </a:r>
            <a:r>
              <a:rPr sz="668" dirty="0">
                <a:solidFill>
                  <a:srgbClr val="5E5E5E"/>
                </a:solidFill>
                <a:latin typeface="Arial"/>
                <a:cs typeface="Arial"/>
              </a:rPr>
              <a:t>light</a:t>
            </a:r>
            <a:r>
              <a:rPr sz="668" spc="56" dirty="0">
                <a:solidFill>
                  <a:srgbClr val="5E5E5E"/>
                </a:solidFill>
                <a:latin typeface="Arial"/>
                <a:cs typeface="Arial"/>
              </a:rPr>
              <a:t> </a:t>
            </a:r>
            <a:r>
              <a:rPr sz="668" dirty="0">
                <a:solidFill>
                  <a:srgbClr val="5E5E5E"/>
                </a:solidFill>
                <a:latin typeface="Arial"/>
                <a:cs typeface="Arial"/>
              </a:rPr>
              <a:t>plans,</a:t>
            </a:r>
            <a:r>
              <a:rPr sz="668" spc="56" dirty="0">
                <a:solidFill>
                  <a:srgbClr val="5E5E5E"/>
                </a:solidFill>
                <a:latin typeface="Arial"/>
                <a:cs typeface="Arial"/>
              </a:rPr>
              <a:t> </a:t>
            </a:r>
            <a:r>
              <a:rPr sz="668" dirty="0">
                <a:solidFill>
                  <a:srgbClr val="5E5E5E"/>
                </a:solidFill>
                <a:latin typeface="Arial"/>
                <a:cs typeface="Arial"/>
              </a:rPr>
              <a:t>which</a:t>
            </a:r>
            <a:r>
              <a:rPr sz="668" spc="88" dirty="0">
                <a:solidFill>
                  <a:srgbClr val="5E5E5E"/>
                </a:solidFill>
                <a:latin typeface="Arial"/>
                <a:cs typeface="Arial"/>
              </a:rPr>
              <a:t> </a:t>
            </a:r>
            <a:r>
              <a:rPr sz="668" dirty="0">
                <a:solidFill>
                  <a:srgbClr val="5E5E5E"/>
                </a:solidFill>
                <a:latin typeface="Arial"/>
                <a:cs typeface="Arial"/>
              </a:rPr>
              <a:t>are</a:t>
            </a:r>
            <a:r>
              <a:rPr sz="668" spc="91" dirty="0">
                <a:solidFill>
                  <a:srgbClr val="5E5E5E"/>
                </a:solidFill>
                <a:latin typeface="Arial"/>
                <a:cs typeface="Arial"/>
              </a:rPr>
              <a:t> </a:t>
            </a:r>
            <a:r>
              <a:rPr sz="668" dirty="0">
                <a:solidFill>
                  <a:srgbClr val="5E5E5E"/>
                </a:solidFill>
                <a:latin typeface="Arial"/>
                <a:cs typeface="Arial"/>
              </a:rPr>
              <a:t>locally</a:t>
            </a:r>
            <a:r>
              <a:rPr sz="668" spc="70" dirty="0">
                <a:solidFill>
                  <a:srgbClr val="5E5E5E"/>
                </a:solidFill>
                <a:latin typeface="Arial"/>
                <a:cs typeface="Arial"/>
              </a:rPr>
              <a:t> </a:t>
            </a:r>
            <a:r>
              <a:rPr sz="668" dirty="0">
                <a:solidFill>
                  <a:srgbClr val="5E5E5E"/>
                </a:solidFill>
                <a:latin typeface="Arial"/>
                <a:cs typeface="Arial"/>
              </a:rPr>
              <a:t>owned</a:t>
            </a:r>
            <a:r>
              <a:rPr sz="668" spc="91" dirty="0">
                <a:solidFill>
                  <a:srgbClr val="5E5E5E"/>
                </a:solidFill>
                <a:latin typeface="Arial"/>
                <a:cs typeface="Arial"/>
              </a:rPr>
              <a:t> </a:t>
            </a:r>
            <a:r>
              <a:rPr sz="668" dirty="0">
                <a:solidFill>
                  <a:srgbClr val="5E5E5E"/>
                </a:solidFill>
                <a:latin typeface="Arial"/>
                <a:cs typeface="Arial"/>
              </a:rPr>
              <a:t>utilities</a:t>
            </a:r>
            <a:r>
              <a:rPr sz="668" spc="70" dirty="0">
                <a:solidFill>
                  <a:srgbClr val="5E5E5E"/>
                </a:solidFill>
                <a:latin typeface="Arial"/>
                <a:cs typeface="Arial"/>
              </a:rPr>
              <a:t> </a:t>
            </a:r>
            <a:r>
              <a:rPr sz="668" dirty="0">
                <a:solidFill>
                  <a:srgbClr val="5E5E5E"/>
                </a:solidFill>
                <a:latin typeface="Arial"/>
                <a:cs typeface="Arial"/>
              </a:rPr>
              <a:t>which</a:t>
            </a:r>
            <a:r>
              <a:rPr sz="668" spc="91" dirty="0">
                <a:solidFill>
                  <a:srgbClr val="5E5E5E"/>
                </a:solidFill>
                <a:latin typeface="Arial"/>
                <a:cs typeface="Arial"/>
              </a:rPr>
              <a:t> </a:t>
            </a:r>
            <a:r>
              <a:rPr sz="668" dirty="0">
                <a:solidFill>
                  <a:srgbClr val="5E5E5E"/>
                </a:solidFill>
                <a:latin typeface="Arial"/>
                <a:cs typeface="Arial"/>
              </a:rPr>
              <a:t>represent</a:t>
            </a:r>
            <a:r>
              <a:rPr sz="668" spc="56" dirty="0">
                <a:solidFill>
                  <a:srgbClr val="5E5E5E"/>
                </a:solidFill>
                <a:latin typeface="Arial"/>
                <a:cs typeface="Arial"/>
              </a:rPr>
              <a:t> </a:t>
            </a:r>
            <a:r>
              <a:rPr sz="668" spc="-18" dirty="0">
                <a:solidFill>
                  <a:srgbClr val="5E5E5E"/>
                </a:solidFill>
                <a:latin typeface="Arial"/>
                <a:cs typeface="Arial"/>
              </a:rPr>
              <a:t>52</a:t>
            </a:r>
            <a:endParaRPr sz="668">
              <a:latin typeface="Arial"/>
              <a:cs typeface="Arial"/>
            </a:endParaRPr>
          </a:p>
          <a:p>
            <a:pPr marL="169658">
              <a:spcBef>
                <a:spcPts val="42"/>
              </a:spcBef>
            </a:pPr>
            <a:r>
              <a:rPr sz="668" dirty="0">
                <a:solidFill>
                  <a:srgbClr val="5E5E5E"/>
                </a:solidFill>
                <a:latin typeface="Arial"/>
                <a:cs typeface="Arial"/>
              </a:rPr>
              <a:t>towns</a:t>
            </a:r>
            <a:r>
              <a:rPr sz="668" spc="46" dirty="0">
                <a:solidFill>
                  <a:srgbClr val="5E5E5E"/>
                </a:solidFill>
                <a:latin typeface="Arial"/>
                <a:cs typeface="Arial"/>
              </a:rPr>
              <a:t> </a:t>
            </a:r>
            <a:r>
              <a:rPr sz="668" dirty="0">
                <a:solidFill>
                  <a:srgbClr val="5E5E5E"/>
                </a:solidFill>
                <a:latin typeface="Arial"/>
                <a:cs typeface="Arial"/>
              </a:rPr>
              <a:t>that</a:t>
            </a:r>
            <a:r>
              <a:rPr sz="668" spc="42" dirty="0">
                <a:solidFill>
                  <a:srgbClr val="5E5E5E"/>
                </a:solidFill>
                <a:latin typeface="Arial"/>
                <a:cs typeface="Arial"/>
              </a:rPr>
              <a:t> </a:t>
            </a:r>
            <a:r>
              <a:rPr sz="668" dirty="0">
                <a:solidFill>
                  <a:srgbClr val="5E5E5E"/>
                </a:solidFill>
                <a:latin typeface="Arial"/>
                <a:cs typeface="Arial"/>
              </a:rPr>
              <a:t>make</a:t>
            </a:r>
            <a:r>
              <a:rPr sz="668" spc="67" dirty="0">
                <a:solidFill>
                  <a:srgbClr val="5E5E5E"/>
                </a:solidFill>
                <a:latin typeface="Arial"/>
                <a:cs typeface="Arial"/>
              </a:rPr>
              <a:t> </a:t>
            </a:r>
            <a:r>
              <a:rPr sz="668" dirty="0">
                <a:solidFill>
                  <a:srgbClr val="5E5E5E"/>
                </a:solidFill>
                <a:latin typeface="Arial"/>
                <a:cs typeface="Arial"/>
              </a:rPr>
              <a:t>up</a:t>
            </a:r>
            <a:r>
              <a:rPr sz="668" spc="67" dirty="0">
                <a:solidFill>
                  <a:srgbClr val="5E5E5E"/>
                </a:solidFill>
                <a:latin typeface="Arial"/>
                <a:cs typeface="Arial"/>
              </a:rPr>
              <a:t> </a:t>
            </a:r>
            <a:r>
              <a:rPr sz="668" dirty="0">
                <a:solidFill>
                  <a:srgbClr val="5E5E5E"/>
                </a:solidFill>
                <a:latin typeface="Arial"/>
                <a:cs typeface="Arial"/>
              </a:rPr>
              <a:t>about</a:t>
            </a:r>
            <a:r>
              <a:rPr sz="668" spc="39" dirty="0">
                <a:solidFill>
                  <a:srgbClr val="5E5E5E"/>
                </a:solidFill>
                <a:latin typeface="Arial"/>
                <a:cs typeface="Arial"/>
              </a:rPr>
              <a:t> </a:t>
            </a:r>
            <a:r>
              <a:rPr sz="668" dirty="0">
                <a:solidFill>
                  <a:srgbClr val="5E5E5E"/>
                </a:solidFill>
                <a:latin typeface="Arial"/>
                <a:cs typeface="Arial"/>
              </a:rPr>
              <a:t>13%</a:t>
            </a:r>
            <a:r>
              <a:rPr sz="668" spc="46" dirty="0">
                <a:solidFill>
                  <a:srgbClr val="5E5E5E"/>
                </a:solidFill>
                <a:latin typeface="Arial"/>
                <a:cs typeface="Arial"/>
              </a:rPr>
              <a:t> </a:t>
            </a:r>
            <a:r>
              <a:rPr sz="668" dirty="0">
                <a:solidFill>
                  <a:srgbClr val="5E5E5E"/>
                </a:solidFill>
                <a:latin typeface="Arial"/>
                <a:cs typeface="Arial"/>
              </a:rPr>
              <a:t>of</a:t>
            </a:r>
            <a:r>
              <a:rPr sz="668" spc="39" dirty="0">
                <a:solidFill>
                  <a:srgbClr val="5E5E5E"/>
                </a:solidFill>
                <a:latin typeface="Arial"/>
                <a:cs typeface="Arial"/>
              </a:rPr>
              <a:t> </a:t>
            </a:r>
            <a:r>
              <a:rPr sz="668" dirty="0">
                <a:solidFill>
                  <a:srgbClr val="5E5E5E"/>
                </a:solidFill>
                <a:latin typeface="Arial"/>
                <a:cs typeface="Arial"/>
              </a:rPr>
              <a:t>the</a:t>
            </a:r>
            <a:r>
              <a:rPr sz="668" spc="67" dirty="0">
                <a:solidFill>
                  <a:srgbClr val="5E5E5E"/>
                </a:solidFill>
                <a:latin typeface="Arial"/>
                <a:cs typeface="Arial"/>
              </a:rPr>
              <a:t> </a:t>
            </a:r>
            <a:r>
              <a:rPr sz="668" dirty="0">
                <a:solidFill>
                  <a:srgbClr val="5E5E5E"/>
                </a:solidFill>
                <a:latin typeface="Arial"/>
                <a:cs typeface="Arial"/>
              </a:rPr>
              <a:t>MA</a:t>
            </a:r>
            <a:r>
              <a:rPr sz="668" spc="102" dirty="0">
                <a:solidFill>
                  <a:srgbClr val="5E5E5E"/>
                </a:solidFill>
                <a:latin typeface="Arial"/>
                <a:cs typeface="Arial"/>
              </a:rPr>
              <a:t> </a:t>
            </a:r>
            <a:r>
              <a:rPr sz="668" spc="-7" dirty="0">
                <a:solidFill>
                  <a:srgbClr val="5E5E5E"/>
                </a:solidFill>
                <a:latin typeface="Arial"/>
                <a:cs typeface="Arial"/>
              </a:rPr>
              <a:t>population</a:t>
            </a:r>
            <a:endParaRPr sz="668">
              <a:latin typeface="Arial"/>
              <a:cs typeface="Arial"/>
            </a:endParaRPr>
          </a:p>
        </p:txBody>
      </p:sp>
      <p:sp>
        <p:nvSpPr>
          <p:cNvPr id="17" name="object 17"/>
          <p:cNvSpPr txBox="1"/>
          <p:nvPr/>
        </p:nvSpPr>
        <p:spPr>
          <a:xfrm>
            <a:off x="240878" y="4486766"/>
            <a:ext cx="1785491" cy="1152194"/>
          </a:xfrm>
          <a:prstGeom prst="rect">
            <a:avLst/>
          </a:prstGeom>
        </p:spPr>
        <p:txBody>
          <a:bodyPr vert="horz" wrap="square" lIns="0" tIns="75902" rIns="0" bIns="0" rtlCol="0">
            <a:spAutoFit/>
          </a:bodyPr>
          <a:lstStyle/>
          <a:p>
            <a:pPr marL="26788">
              <a:spcBef>
                <a:spcPts val="598"/>
              </a:spcBef>
            </a:pPr>
            <a:r>
              <a:rPr sz="1406" b="1" dirty="0">
                <a:latin typeface="Arial"/>
                <a:cs typeface="Arial"/>
              </a:rPr>
              <a:t>Home</a:t>
            </a:r>
            <a:r>
              <a:rPr sz="1406" b="1" spc="-32" dirty="0">
                <a:latin typeface="Arial"/>
                <a:cs typeface="Arial"/>
              </a:rPr>
              <a:t> </a:t>
            </a:r>
            <a:r>
              <a:rPr sz="1406" b="1" spc="-7" dirty="0">
                <a:latin typeface="Arial"/>
                <a:cs typeface="Arial"/>
              </a:rPr>
              <a:t>Details</a:t>
            </a:r>
            <a:endParaRPr sz="1406">
              <a:latin typeface="Arial"/>
              <a:cs typeface="Arial"/>
            </a:endParaRPr>
          </a:p>
          <a:p>
            <a:pPr marL="187070" indent="-160282">
              <a:lnSpc>
                <a:spcPts val="1610"/>
              </a:lnSpc>
              <a:spcBef>
                <a:spcPts val="531"/>
              </a:spcBef>
              <a:buChar char="•"/>
              <a:tabLst>
                <a:tab pos="187070" algn="l"/>
              </a:tabLst>
            </a:pPr>
            <a:r>
              <a:rPr sz="1406" dirty="0">
                <a:solidFill>
                  <a:srgbClr val="5E5E5E"/>
                </a:solidFill>
                <a:latin typeface="Arial"/>
                <a:cs typeface="Arial"/>
              </a:rPr>
              <a:t>2100</a:t>
            </a:r>
            <a:r>
              <a:rPr sz="1406" spc="-21" dirty="0">
                <a:solidFill>
                  <a:srgbClr val="5E5E5E"/>
                </a:solidFill>
                <a:latin typeface="Arial"/>
                <a:cs typeface="Arial"/>
              </a:rPr>
              <a:t> </a:t>
            </a:r>
            <a:r>
              <a:rPr sz="1406" spc="-18" dirty="0">
                <a:solidFill>
                  <a:srgbClr val="5E5E5E"/>
                </a:solidFill>
                <a:latin typeface="Arial"/>
                <a:cs typeface="Arial"/>
              </a:rPr>
              <a:t>ft</a:t>
            </a:r>
            <a:r>
              <a:rPr sz="1424" spc="-26" baseline="24691" dirty="0">
                <a:solidFill>
                  <a:srgbClr val="5E5E5E"/>
                </a:solidFill>
                <a:latin typeface="Arial"/>
                <a:cs typeface="Arial"/>
              </a:rPr>
              <a:t>2</a:t>
            </a:r>
            <a:endParaRPr sz="1424" baseline="24691">
              <a:latin typeface="Arial"/>
              <a:cs typeface="Arial"/>
            </a:endParaRPr>
          </a:p>
          <a:p>
            <a:pPr marL="187070" indent="-160282">
              <a:lnSpc>
                <a:spcPts val="1505"/>
              </a:lnSpc>
              <a:buChar char="•"/>
              <a:tabLst>
                <a:tab pos="187070" algn="l"/>
              </a:tabLst>
            </a:pPr>
            <a:r>
              <a:rPr sz="1406" dirty="0">
                <a:solidFill>
                  <a:srgbClr val="5E5E5E"/>
                </a:solidFill>
                <a:latin typeface="Arial"/>
                <a:cs typeface="Arial"/>
              </a:rPr>
              <a:t>Small</a:t>
            </a:r>
            <a:r>
              <a:rPr sz="1406" spc="-32" dirty="0">
                <a:solidFill>
                  <a:srgbClr val="5E5E5E"/>
                </a:solidFill>
                <a:latin typeface="Arial"/>
                <a:cs typeface="Arial"/>
              </a:rPr>
              <a:t> </a:t>
            </a:r>
            <a:r>
              <a:rPr sz="1406" dirty="0">
                <a:solidFill>
                  <a:srgbClr val="5E5E5E"/>
                </a:solidFill>
                <a:latin typeface="Arial"/>
                <a:cs typeface="Arial"/>
              </a:rPr>
              <a:t>Single</a:t>
            </a:r>
            <a:r>
              <a:rPr sz="1406" spc="-28" dirty="0">
                <a:solidFill>
                  <a:srgbClr val="5E5E5E"/>
                </a:solidFill>
                <a:latin typeface="Arial"/>
                <a:cs typeface="Arial"/>
              </a:rPr>
              <a:t> </a:t>
            </a:r>
            <a:r>
              <a:rPr sz="1406" spc="-7" dirty="0">
                <a:solidFill>
                  <a:srgbClr val="5E5E5E"/>
                </a:solidFill>
                <a:latin typeface="Arial"/>
                <a:cs typeface="Arial"/>
              </a:rPr>
              <a:t>Family</a:t>
            </a:r>
            <a:endParaRPr sz="1406">
              <a:latin typeface="Arial"/>
              <a:cs typeface="Arial"/>
            </a:endParaRPr>
          </a:p>
          <a:p>
            <a:pPr marL="187070" indent="-160282">
              <a:lnSpc>
                <a:spcPts val="1505"/>
              </a:lnSpc>
              <a:buChar char="•"/>
              <a:tabLst>
                <a:tab pos="187070" algn="l"/>
              </a:tabLst>
            </a:pPr>
            <a:r>
              <a:rPr sz="1406" dirty="0">
                <a:solidFill>
                  <a:srgbClr val="5E5E5E"/>
                </a:solidFill>
                <a:latin typeface="Arial"/>
                <a:cs typeface="Arial"/>
              </a:rPr>
              <a:t>3</a:t>
            </a:r>
            <a:r>
              <a:rPr sz="1406" spc="-18" dirty="0">
                <a:solidFill>
                  <a:srgbClr val="5E5E5E"/>
                </a:solidFill>
                <a:latin typeface="Arial"/>
                <a:cs typeface="Arial"/>
              </a:rPr>
              <a:t> </a:t>
            </a:r>
            <a:r>
              <a:rPr sz="1406" spc="-7" dirty="0">
                <a:solidFill>
                  <a:srgbClr val="5E5E5E"/>
                </a:solidFill>
                <a:latin typeface="Arial"/>
                <a:cs typeface="Arial"/>
              </a:rPr>
              <a:t>Bedrooms</a:t>
            </a:r>
            <a:endParaRPr sz="1406">
              <a:latin typeface="Arial"/>
              <a:cs typeface="Arial"/>
            </a:endParaRPr>
          </a:p>
          <a:p>
            <a:pPr marL="187070" indent="-160282">
              <a:lnSpc>
                <a:spcPts val="1610"/>
              </a:lnSpc>
              <a:buChar char="•"/>
              <a:tabLst>
                <a:tab pos="187070" algn="l"/>
              </a:tabLst>
            </a:pPr>
            <a:r>
              <a:rPr sz="1406" dirty="0">
                <a:solidFill>
                  <a:srgbClr val="5E5E5E"/>
                </a:solidFill>
                <a:latin typeface="Arial"/>
                <a:cs typeface="Arial"/>
              </a:rPr>
              <a:t>Worcester,</a:t>
            </a:r>
            <a:r>
              <a:rPr sz="1406" spc="-49" dirty="0">
                <a:solidFill>
                  <a:srgbClr val="5E5E5E"/>
                </a:solidFill>
                <a:latin typeface="Arial"/>
                <a:cs typeface="Arial"/>
              </a:rPr>
              <a:t> </a:t>
            </a:r>
            <a:r>
              <a:rPr sz="1406" spc="-18" dirty="0">
                <a:solidFill>
                  <a:srgbClr val="5E5E5E"/>
                </a:solidFill>
                <a:latin typeface="Arial"/>
                <a:cs typeface="Arial"/>
              </a:rPr>
              <a:t>MA</a:t>
            </a:r>
            <a:endParaRPr sz="1406">
              <a:latin typeface="Arial"/>
              <a:cs typeface="Arial"/>
            </a:endParaRPr>
          </a:p>
        </p:txBody>
      </p:sp>
      <p:sp>
        <p:nvSpPr>
          <p:cNvPr id="18" name="object 18"/>
          <p:cNvSpPr txBox="1"/>
          <p:nvPr/>
        </p:nvSpPr>
        <p:spPr>
          <a:xfrm>
            <a:off x="4546104" y="1314405"/>
            <a:ext cx="4111228" cy="227612"/>
          </a:xfrm>
          <a:prstGeom prst="rect">
            <a:avLst/>
          </a:prstGeom>
        </p:spPr>
        <p:txBody>
          <a:bodyPr vert="horz" wrap="square" lIns="0" tIns="11162" rIns="0" bIns="0" rtlCol="0">
            <a:spAutoFit/>
          </a:bodyPr>
          <a:lstStyle/>
          <a:p>
            <a:pPr marL="8929">
              <a:spcBef>
                <a:spcPts val="88"/>
              </a:spcBef>
            </a:pPr>
            <a:r>
              <a:rPr sz="1406" dirty="0">
                <a:latin typeface="Arial Black"/>
                <a:cs typeface="Arial Black"/>
              </a:rPr>
              <a:t>Costs</a:t>
            </a:r>
            <a:r>
              <a:rPr sz="1406" spc="-21" dirty="0">
                <a:latin typeface="Arial Black"/>
                <a:cs typeface="Arial Black"/>
              </a:rPr>
              <a:t> </a:t>
            </a:r>
            <a:r>
              <a:rPr sz="1406" dirty="0">
                <a:latin typeface="Arial Black"/>
                <a:cs typeface="Arial Black"/>
              </a:rPr>
              <a:t>and</a:t>
            </a:r>
            <a:r>
              <a:rPr sz="1406" spc="7" dirty="0">
                <a:latin typeface="Arial Black"/>
                <a:cs typeface="Arial Black"/>
              </a:rPr>
              <a:t> </a:t>
            </a:r>
            <a:r>
              <a:rPr sz="1406" dirty="0">
                <a:latin typeface="Arial Black"/>
                <a:cs typeface="Arial Black"/>
              </a:rPr>
              <a:t>Benefits</a:t>
            </a:r>
            <a:r>
              <a:rPr sz="1406" spc="-18" dirty="0">
                <a:latin typeface="Arial Black"/>
                <a:cs typeface="Arial Black"/>
              </a:rPr>
              <a:t> </a:t>
            </a:r>
            <a:r>
              <a:rPr sz="1406" dirty="0">
                <a:latin typeface="Arial Black"/>
                <a:cs typeface="Arial Black"/>
              </a:rPr>
              <a:t>to</a:t>
            </a:r>
            <a:r>
              <a:rPr sz="1406" spc="7" dirty="0">
                <a:latin typeface="Arial Black"/>
                <a:cs typeface="Arial Black"/>
              </a:rPr>
              <a:t> </a:t>
            </a:r>
            <a:r>
              <a:rPr sz="1406" dirty="0">
                <a:latin typeface="Arial Black"/>
                <a:cs typeface="Arial Black"/>
              </a:rPr>
              <a:t>Meet</a:t>
            </a:r>
            <a:r>
              <a:rPr sz="1406" spc="-42" dirty="0">
                <a:latin typeface="Arial Black"/>
                <a:cs typeface="Arial Black"/>
              </a:rPr>
              <a:t> </a:t>
            </a:r>
            <a:r>
              <a:rPr sz="1406" dirty="0">
                <a:latin typeface="Arial Black"/>
                <a:cs typeface="Arial Black"/>
              </a:rPr>
              <a:t>Stretch</a:t>
            </a:r>
            <a:r>
              <a:rPr sz="1406" spc="7" dirty="0">
                <a:latin typeface="Arial Black"/>
                <a:cs typeface="Arial Black"/>
              </a:rPr>
              <a:t> </a:t>
            </a:r>
            <a:r>
              <a:rPr sz="1406" spc="-7" dirty="0">
                <a:latin typeface="Arial Black"/>
                <a:cs typeface="Arial Black"/>
              </a:rPr>
              <a:t>Code*</a:t>
            </a:r>
            <a:endParaRPr sz="1406">
              <a:latin typeface="Arial Black"/>
              <a:cs typeface="Arial Black"/>
            </a:endParaRPr>
          </a:p>
        </p:txBody>
      </p:sp>
      <p:sp>
        <p:nvSpPr>
          <p:cNvPr id="19" name="object 19"/>
          <p:cNvSpPr txBox="1"/>
          <p:nvPr/>
        </p:nvSpPr>
        <p:spPr>
          <a:xfrm>
            <a:off x="2153840" y="2311449"/>
            <a:ext cx="578644" cy="239850"/>
          </a:xfrm>
          <a:prstGeom prst="rect">
            <a:avLst/>
          </a:prstGeom>
        </p:spPr>
        <p:txBody>
          <a:bodyPr vert="horz" wrap="square" lIns="0" tIns="8930" rIns="0" bIns="0" rtlCol="0">
            <a:spAutoFit/>
          </a:bodyPr>
          <a:lstStyle/>
          <a:p>
            <a:pPr marL="1339" algn="ctr">
              <a:lnSpc>
                <a:spcPts val="900"/>
              </a:lnSpc>
              <a:spcBef>
                <a:spcPts val="70"/>
              </a:spcBef>
            </a:pPr>
            <a:r>
              <a:rPr sz="844" b="1" spc="-7" dirty="0">
                <a:latin typeface="Arial"/>
                <a:cs typeface="Arial"/>
              </a:rPr>
              <a:t>Electric</a:t>
            </a:r>
            <a:endParaRPr sz="844">
              <a:latin typeface="Arial"/>
              <a:cs typeface="Arial"/>
            </a:endParaRPr>
          </a:p>
          <a:p>
            <a:pPr algn="ctr">
              <a:lnSpc>
                <a:spcPts val="900"/>
              </a:lnSpc>
            </a:pPr>
            <a:r>
              <a:rPr sz="844" b="1" dirty="0">
                <a:latin typeface="Arial"/>
                <a:cs typeface="Arial"/>
              </a:rPr>
              <a:t>Heat</a:t>
            </a:r>
            <a:r>
              <a:rPr sz="844" b="1" spc="-21" dirty="0">
                <a:latin typeface="Arial"/>
                <a:cs typeface="Arial"/>
              </a:rPr>
              <a:t> </a:t>
            </a:r>
            <a:r>
              <a:rPr sz="844" b="1" spc="-14" dirty="0">
                <a:latin typeface="Arial"/>
                <a:cs typeface="Arial"/>
              </a:rPr>
              <a:t>Pump</a:t>
            </a:r>
            <a:endParaRPr sz="844">
              <a:latin typeface="Arial"/>
              <a:cs typeface="Arial"/>
            </a:endParaRPr>
          </a:p>
        </p:txBody>
      </p:sp>
      <p:grpSp>
        <p:nvGrpSpPr>
          <p:cNvPr id="20" name="object 20"/>
          <p:cNvGrpSpPr/>
          <p:nvPr/>
        </p:nvGrpSpPr>
        <p:grpSpPr>
          <a:xfrm>
            <a:off x="0" y="1789566"/>
            <a:ext cx="2599878" cy="843409"/>
            <a:chOff x="0" y="2545160"/>
            <a:chExt cx="3697604" cy="1199515"/>
          </a:xfrm>
        </p:grpSpPr>
        <p:sp>
          <p:nvSpPr>
            <p:cNvPr id="21" name="object 21"/>
            <p:cNvSpPr/>
            <p:nvPr/>
          </p:nvSpPr>
          <p:spPr>
            <a:xfrm>
              <a:off x="3357498" y="2739136"/>
              <a:ext cx="334010" cy="514984"/>
            </a:xfrm>
            <a:custGeom>
              <a:avLst/>
              <a:gdLst/>
              <a:ahLst/>
              <a:cxnLst/>
              <a:rect l="l" t="t" r="r" b="b"/>
              <a:pathLst>
                <a:path w="334010" h="514985">
                  <a:moveTo>
                    <a:pt x="333501" y="0"/>
                  </a:moveTo>
                  <a:lnTo>
                    <a:pt x="26162" y="317881"/>
                  </a:lnTo>
                  <a:lnTo>
                    <a:pt x="143510" y="300482"/>
                  </a:lnTo>
                  <a:lnTo>
                    <a:pt x="0" y="514477"/>
                  </a:lnTo>
                  <a:lnTo>
                    <a:pt x="320548" y="218313"/>
                  </a:lnTo>
                  <a:lnTo>
                    <a:pt x="191642" y="237236"/>
                  </a:lnTo>
                  <a:lnTo>
                    <a:pt x="333501" y="0"/>
                  </a:lnTo>
                  <a:close/>
                </a:path>
              </a:pathLst>
            </a:custGeom>
            <a:solidFill>
              <a:srgbClr val="FFD931"/>
            </a:solidFill>
          </p:spPr>
          <p:txBody>
            <a:bodyPr wrap="square" lIns="0" tIns="0" rIns="0" bIns="0" rtlCol="0"/>
            <a:lstStyle/>
            <a:p>
              <a:endParaRPr sz="1687"/>
            </a:p>
          </p:txBody>
        </p:sp>
        <p:sp>
          <p:nvSpPr>
            <p:cNvPr id="22" name="object 22"/>
            <p:cNvSpPr/>
            <p:nvPr/>
          </p:nvSpPr>
          <p:spPr>
            <a:xfrm>
              <a:off x="3357498" y="2739136"/>
              <a:ext cx="334010" cy="514984"/>
            </a:xfrm>
            <a:custGeom>
              <a:avLst/>
              <a:gdLst/>
              <a:ahLst/>
              <a:cxnLst/>
              <a:rect l="l" t="t" r="r" b="b"/>
              <a:pathLst>
                <a:path w="334010" h="514985">
                  <a:moveTo>
                    <a:pt x="333501" y="0"/>
                  </a:moveTo>
                  <a:lnTo>
                    <a:pt x="26162" y="317881"/>
                  </a:lnTo>
                  <a:lnTo>
                    <a:pt x="143510" y="300482"/>
                  </a:lnTo>
                  <a:lnTo>
                    <a:pt x="0" y="514477"/>
                  </a:lnTo>
                  <a:lnTo>
                    <a:pt x="320548" y="218313"/>
                  </a:lnTo>
                  <a:lnTo>
                    <a:pt x="191642" y="237236"/>
                  </a:lnTo>
                  <a:lnTo>
                    <a:pt x="333501" y="0"/>
                  </a:lnTo>
                  <a:close/>
                </a:path>
              </a:pathLst>
            </a:custGeom>
            <a:ln w="12700">
              <a:solidFill>
                <a:srgbClr val="FFD931"/>
              </a:solidFill>
            </a:ln>
          </p:spPr>
          <p:txBody>
            <a:bodyPr wrap="square" lIns="0" tIns="0" rIns="0" bIns="0" rtlCol="0"/>
            <a:lstStyle/>
            <a:p>
              <a:endParaRPr sz="1687"/>
            </a:p>
          </p:txBody>
        </p:sp>
        <p:sp>
          <p:nvSpPr>
            <p:cNvPr id="23" name="object 23"/>
            <p:cNvSpPr/>
            <p:nvPr/>
          </p:nvSpPr>
          <p:spPr>
            <a:xfrm>
              <a:off x="0" y="2545160"/>
              <a:ext cx="3352800" cy="1199515"/>
            </a:xfrm>
            <a:custGeom>
              <a:avLst/>
              <a:gdLst/>
              <a:ahLst/>
              <a:cxnLst/>
              <a:rect l="l" t="t" r="r" b="b"/>
              <a:pathLst>
                <a:path w="3352800" h="1199514">
                  <a:moveTo>
                    <a:pt x="0" y="0"/>
                  </a:moveTo>
                  <a:lnTo>
                    <a:pt x="0" y="1199053"/>
                  </a:lnTo>
                  <a:lnTo>
                    <a:pt x="2729484" y="1199053"/>
                  </a:lnTo>
                  <a:lnTo>
                    <a:pt x="3352800" y="9698"/>
                  </a:lnTo>
                  <a:lnTo>
                    <a:pt x="0" y="0"/>
                  </a:lnTo>
                  <a:close/>
                </a:path>
              </a:pathLst>
            </a:custGeom>
            <a:solidFill>
              <a:srgbClr val="1D4888"/>
            </a:solidFill>
          </p:spPr>
          <p:txBody>
            <a:bodyPr wrap="square" lIns="0" tIns="0" rIns="0" bIns="0" rtlCol="0"/>
            <a:lstStyle/>
            <a:p>
              <a:endParaRPr sz="1687"/>
            </a:p>
          </p:txBody>
        </p:sp>
      </p:grpSp>
      <p:sp>
        <p:nvSpPr>
          <p:cNvPr id="24" name="object 24"/>
          <p:cNvSpPr txBox="1"/>
          <p:nvPr/>
        </p:nvSpPr>
        <p:spPr>
          <a:xfrm>
            <a:off x="538014" y="1895370"/>
            <a:ext cx="1127373" cy="171369"/>
          </a:xfrm>
          <a:prstGeom prst="rect">
            <a:avLst/>
          </a:prstGeom>
        </p:spPr>
        <p:txBody>
          <a:bodyPr vert="horz" wrap="square" lIns="0" tIns="8930" rIns="0" bIns="0" rtlCol="0">
            <a:spAutoFit/>
          </a:bodyPr>
          <a:lstStyle/>
          <a:p>
            <a:pPr marL="8929">
              <a:spcBef>
                <a:spcPts val="70"/>
              </a:spcBef>
            </a:pPr>
            <a:r>
              <a:rPr sz="1055" b="1" dirty="0">
                <a:solidFill>
                  <a:srgbClr val="FFFFFF"/>
                </a:solidFill>
                <a:latin typeface="Arial"/>
                <a:cs typeface="Arial"/>
              </a:rPr>
              <a:t>HERS</a:t>
            </a:r>
            <a:r>
              <a:rPr sz="1055" b="1" spc="-28" dirty="0">
                <a:solidFill>
                  <a:srgbClr val="FFFFFF"/>
                </a:solidFill>
                <a:latin typeface="Arial"/>
                <a:cs typeface="Arial"/>
              </a:rPr>
              <a:t> </a:t>
            </a:r>
            <a:r>
              <a:rPr sz="1055" b="1" dirty="0">
                <a:solidFill>
                  <a:srgbClr val="FFFFFF"/>
                </a:solidFill>
                <a:latin typeface="Arial"/>
                <a:cs typeface="Arial"/>
              </a:rPr>
              <a:t>Index</a:t>
            </a:r>
            <a:r>
              <a:rPr sz="1055" b="1" spc="-14" dirty="0">
                <a:solidFill>
                  <a:srgbClr val="FFFFFF"/>
                </a:solidFill>
                <a:latin typeface="Arial"/>
                <a:cs typeface="Arial"/>
              </a:rPr>
              <a:t> (ERI)</a:t>
            </a:r>
            <a:endParaRPr sz="1055">
              <a:latin typeface="Arial"/>
              <a:cs typeface="Arial"/>
            </a:endParaRPr>
          </a:p>
        </p:txBody>
      </p:sp>
      <p:sp>
        <p:nvSpPr>
          <p:cNvPr id="25" name="object 25"/>
          <p:cNvSpPr/>
          <p:nvPr/>
        </p:nvSpPr>
        <p:spPr>
          <a:xfrm>
            <a:off x="1032271" y="2148215"/>
            <a:ext cx="74563" cy="149126"/>
          </a:xfrm>
          <a:custGeom>
            <a:avLst/>
            <a:gdLst/>
            <a:ahLst/>
            <a:cxnLst/>
            <a:rect l="l" t="t" r="r" b="b"/>
            <a:pathLst>
              <a:path w="106044" h="212089">
                <a:moveTo>
                  <a:pt x="0" y="0"/>
                </a:moveTo>
                <a:lnTo>
                  <a:pt x="0" y="212089"/>
                </a:lnTo>
                <a:lnTo>
                  <a:pt x="106045" y="106044"/>
                </a:lnTo>
                <a:lnTo>
                  <a:pt x="0" y="0"/>
                </a:lnTo>
                <a:close/>
              </a:path>
            </a:pathLst>
          </a:custGeom>
          <a:solidFill>
            <a:srgbClr val="FFFFFF"/>
          </a:solidFill>
        </p:spPr>
        <p:txBody>
          <a:bodyPr wrap="square" lIns="0" tIns="0" rIns="0" bIns="0" rtlCol="0"/>
          <a:lstStyle/>
          <a:p>
            <a:endParaRPr sz="1687"/>
          </a:p>
        </p:txBody>
      </p:sp>
      <p:sp>
        <p:nvSpPr>
          <p:cNvPr id="26" name="object 26"/>
          <p:cNvSpPr txBox="1"/>
          <p:nvPr/>
        </p:nvSpPr>
        <p:spPr>
          <a:xfrm>
            <a:off x="620837" y="2047755"/>
            <a:ext cx="919311" cy="432660"/>
          </a:xfrm>
          <a:prstGeom prst="rect">
            <a:avLst/>
          </a:prstGeom>
        </p:spPr>
        <p:txBody>
          <a:bodyPr vert="horz" wrap="square" lIns="0" tIns="9376" rIns="0" bIns="0" rtlCol="0">
            <a:spAutoFit/>
          </a:bodyPr>
          <a:lstStyle/>
          <a:p>
            <a:pPr marL="8929">
              <a:lnSpc>
                <a:spcPts val="2415"/>
              </a:lnSpc>
              <a:spcBef>
                <a:spcPts val="74"/>
              </a:spcBef>
              <a:tabLst>
                <a:tab pos="588892" algn="l"/>
              </a:tabLst>
            </a:pPr>
            <a:r>
              <a:rPr sz="2109" spc="-18" dirty="0">
                <a:solidFill>
                  <a:srgbClr val="FFFFFF"/>
                </a:solidFill>
                <a:latin typeface="Arial"/>
                <a:cs typeface="Arial"/>
              </a:rPr>
              <a:t>52</a:t>
            </a:r>
            <a:r>
              <a:rPr sz="2109" dirty="0">
                <a:solidFill>
                  <a:srgbClr val="FFFFFF"/>
                </a:solidFill>
                <a:latin typeface="Arial"/>
                <a:cs typeface="Arial"/>
              </a:rPr>
              <a:t>	</a:t>
            </a:r>
            <a:r>
              <a:rPr sz="2109" spc="-18" dirty="0">
                <a:solidFill>
                  <a:srgbClr val="FFFFFF"/>
                </a:solidFill>
                <a:latin typeface="Arial"/>
                <a:cs typeface="Arial"/>
              </a:rPr>
              <a:t>42</a:t>
            </a:r>
            <a:endParaRPr sz="2109">
              <a:latin typeface="Arial"/>
              <a:cs typeface="Arial"/>
            </a:endParaRPr>
          </a:p>
          <a:p>
            <a:pPr marL="31253">
              <a:lnSpc>
                <a:spcPts val="896"/>
              </a:lnSpc>
              <a:tabLst>
                <a:tab pos="569247" algn="l"/>
              </a:tabLst>
            </a:pPr>
            <a:r>
              <a:rPr sz="1266" spc="-21" baseline="2314" dirty="0">
                <a:solidFill>
                  <a:srgbClr val="FFFFFF"/>
                </a:solidFill>
                <a:latin typeface="Arial"/>
                <a:cs typeface="Arial"/>
              </a:rPr>
              <a:t>Base</a:t>
            </a:r>
            <a:r>
              <a:rPr sz="1266" baseline="2314" dirty="0">
                <a:solidFill>
                  <a:srgbClr val="FFFFFF"/>
                </a:solidFill>
                <a:latin typeface="Arial"/>
                <a:cs typeface="Arial"/>
              </a:rPr>
              <a:t>	</a:t>
            </a:r>
            <a:r>
              <a:rPr sz="844" spc="-7" dirty="0">
                <a:solidFill>
                  <a:srgbClr val="FFFFFF"/>
                </a:solidFill>
                <a:latin typeface="Arial"/>
                <a:cs typeface="Arial"/>
              </a:rPr>
              <a:t>Stretch</a:t>
            </a:r>
            <a:endParaRPr sz="844">
              <a:latin typeface="Arial"/>
              <a:cs typeface="Arial"/>
            </a:endParaRPr>
          </a:p>
        </p:txBody>
      </p:sp>
      <p:sp>
        <p:nvSpPr>
          <p:cNvPr id="27" name="object 27"/>
          <p:cNvSpPr txBox="1"/>
          <p:nvPr/>
        </p:nvSpPr>
        <p:spPr>
          <a:xfrm>
            <a:off x="3268265" y="4955084"/>
            <a:ext cx="3553123" cy="114056"/>
          </a:xfrm>
          <a:prstGeom prst="rect">
            <a:avLst/>
          </a:prstGeom>
        </p:spPr>
        <p:txBody>
          <a:bodyPr vert="horz" wrap="square" lIns="0" tIns="11162" rIns="0" bIns="0" rtlCol="0">
            <a:spAutoFit/>
          </a:bodyPr>
          <a:lstStyle/>
          <a:p>
            <a:pPr marL="8929">
              <a:spcBef>
                <a:spcPts val="88"/>
              </a:spcBef>
            </a:pPr>
            <a:r>
              <a:rPr sz="668" dirty="0">
                <a:solidFill>
                  <a:srgbClr val="5E5E5E"/>
                </a:solidFill>
                <a:latin typeface="Arial"/>
                <a:cs typeface="Arial"/>
              </a:rPr>
              <a:t>*Green</a:t>
            </a:r>
            <a:r>
              <a:rPr sz="668" spc="80" dirty="0">
                <a:solidFill>
                  <a:srgbClr val="5E5E5E"/>
                </a:solidFill>
                <a:latin typeface="Arial"/>
                <a:cs typeface="Arial"/>
              </a:rPr>
              <a:t> </a:t>
            </a:r>
            <a:r>
              <a:rPr sz="668" dirty="0">
                <a:solidFill>
                  <a:srgbClr val="5E5E5E"/>
                </a:solidFill>
                <a:latin typeface="Arial"/>
                <a:cs typeface="Arial"/>
              </a:rPr>
              <a:t>shaded</a:t>
            </a:r>
            <a:r>
              <a:rPr sz="668" spc="84" dirty="0">
                <a:solidFill>
                  <a:srgbClr val="5E5E5E"/>
                </a:solidFill>
                <a:latin typeface="Arial"/>
                <a:cs typeface="Arial"/>
              </a:rPr>
              <a:t> </a:t>
            </a:r>
            <a:r>
              <a:rPr sz="668" dirty="0">
                <a:solidFill>
                  <a:srgbClr val="5E5E5E"/>
                </a:solidFill>
                <a:latin typeface="Arial"/>
                <a:cs typeface="Arial"/>
              </a:rPr>
              <a:t>boxes</a:t>
            </a:r>
            <a:r>
              <a:rPr sz="668" spc="137" dirty="0">
                <a:solidFill>
                  <a:srgbClr val="5E5E5E"/>
                </a:solidFill>
                <a:latin typeface="Arial"/>
                <a:cs typeface="Arial"/>
              </a:rPr>
              <a:t> </a:t>
            </a:r>
            <a:r>
              <a:rPr sz="668" dirty="0">
                <a:solidFill>
                  <a:srgbClr val="5E5E5E"/>
                </a:solidFill>
                <a:latin typeface="Arial"/>
                <a:cs typeface="Arial"/>
              </a:rPr>
              <a:t>indicate</a:t>
            </a:r>
            <a:r>
              <a:rPr sz="668" spc="84" dirty="0">
                <a:solidFill>
                  <a:srgbClr val="5E5E5E"/>
                </a:solidFill>
                <a:latin typeface="Arial"/>
                <a:cs typeface="Arial"/>
              </a:rPr>
              <a:t> </a:t>
            </a:r>
            <a:r>
              <a:rPr sz="668" dirty="0">
                <a:solidFill>
                  <a:srgbClr val="5E5E5E"/>
                </a:solidFill>
                <a:latin typeface="Arial"/>
                <a:cs typeface="Arial"/>
              </a:rPr>
              <a:t>cost</a:t>
            </a:r>
            <a:r>
              <a:rPr sz="668" spc="56" dirty="0">
                <a:solidFill>
                  <a:srgbClr val="5E5E5E"/>
                </a:solidFill>
                <a:latin typeface="Arial"/>
                <a:cs typeface="Arial"/>
              </a:rPr>
              <a:t> </a:t>
            </a:r>
            <a:r>
              <a:rPr sz="668" dirty="0">
                <a:solidFill>
                  <a:srgbClr val="5E5E5E"/>
                </a:solidFill>
                <a:latin typeface="Arial"/>
                <a:cs typeface="Arial"/>
              </a:rPr>
              <a:t>savings,</a:t>
            </a:r>
            <a:r>
              <a:rPr sz="668" spc="56" dirty="0">
                <a:solidFill>
                  <a:srgbClr val="5E5E5E"/>
                </a:solidFill>
                <a:latin typeface="Arial"/>
                <a:cs typeface="Arial"/>
              </a:rPr>
              <a:t> </a:t>
            </a:r>
            <a:r>
              <a:rPr sz="668" dirty="0">
                <a:solidFill>
                  <a:srgbClr val="5E5E5E"/>
                </a:solidFill>
                <a:latin typeface="Arial"/>
                <a:cs typeface="Arial"/>
              </a:rPr>
              <a:t>while</a:t>
            </a:r>
            <a:r>
              <a:rPr sz="668" spc="84" dirty="0">
                <a:solidFill>
                  <a:srgbClr val="5E5E5E"/>
                </a:solidFill>
                <a:latin typeface="Arial"/>
                <a:cs typeface="Arial"/>
              </a:rPr>
              <a:t> </a:t>
            </a:r>
            <a:r>
              <a:rPr sz="668" dirty="0">
                <a:solidFill>
                  <a:srgbClr val="5E5E5E"/>
                </a:solidFill>
                <a:latin typeface="Arial"/>
                <a:cs typeface="Arial"/>
              </a:rPr>
              <a:t>red</a:t>
            </a:r>
            <a:r>
              <a:rPr sz="668" spc="84" dirty="0">
                <a:solidFill>
                  <a:srgbClr val="5E5E5E"/>
                </a:solidFill>
                <a:latin typeface="Arial"/>
                <a:cs typeface="Arial"/>
              </a:rPr>
              <a:t> </a:t>
            </a:r>
            <a:r>
              <a:rPr sz="668" dirty="0">
                <a:solidFill>
                  <a:srgbClr val="5E5E5E"/>
                </a:solidFill>
                <a:latin typeface="Arial"/>
                <a:cs typeface="Arial"/>
              </a:rPr>
              <a:t>shaded</a:t>
            </a:r>
            <a:r>
              <a:rPr sz="668" spc="80" dirty="0">
                <a:solidFill>
                  <a:srgbClr val="5E5E5E"/>
                </a:solidFill>
                <a:latin typeface="Arial"/>
                <a:cs typeface="Arial"/>
              </a:rPr>
              <a:t> </a:t>
            </a:r>
            <a:r>
              <a:rPr sz="668" dirty="0">
                <a:solidFill>
                  <a:srgbClr val="5E5E5E"/>
                </a:solidFill>
                <a:latin typeface="Arial"/>
                <a:cs typeface="Arial"/>
              </a:rPr>
              <a:t>boxes</a:t>
            </a:r>
            <a:r>
              <a:rPr sz="668" spc="67" dirty="0">
                <a:solidFill>
                  <a:srgbClr val="5E5E5E"/>
                </a:solidFill>
                <a:latin typeface="Arial"/>
                <a:cs typeface="Arial"/>
              </a:rPr>
              <a:t> </a:t>
            </a:r>
            <a:r>
              <a:rPr sz="668" dirty="0">
                <a:solidFill>
                  <a:srgbClr val="5E5E5E"/>
                </a:solidFill>
                <a:latin typeface="Arial"/>
                <a:cs typeface="Arial"/>
              </a:rPr>
              <a:t>indicate</a:t>
            </a:r>
            <a:r>
              <a:rPr sz="668" spc="84" dirty="0">
                <a:solidFill>
                  <a:srgbClr val="5E5E5E"/>
                </a:solidFill>
                <a:latin typeface="Arial"/>
                <a:cs typeface="Arial"/>
              </a:rPr>
              <a:t> </a:t>
            </a:r>
            <a:r>
              <a:rPr sz="668" dirty="0">
                <a:solidFill>
                  <a:srgbClr val="5E5E5E"/>
                </a:solidFill>
                <a:latin typeface="Arial"/>
                <a:cs typeface="Arial"/>
              </a:rPr>
              <a:t>added</a:t>
            </a:r>
            <a:r>
              <a:rPr sz="668" spc="84" dirty="0">
                <a:solidFill>
                  <a:srgbClr val="5E5E5E"/>
                </a:solidFill>
                <a:latin typeface="Arial"/>
                <a:cs typeface="Arial"/>
              </a:rPr>
              <a:t> </a:t>
            </a:r>
            <a:r>
              <a:rPr sz="668" spc="-7" dirty="0">
                <a:solidFill>
                  <a:srgbClr val="5E5E5E"/>
                </a:solidFill>
                <a:latin typeface="Arial"/>
                <a:cs typeface="Arial"/>
              </a:rPr>
              <a:t>costs.</a:t>
            </a:r>
            <a:endParaRPr sz="668">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1768" cy="1704677"/>
            <a:chOff x="0" y="0"/>
            <a:chExt cx="13001625" cy="2424430"/>
          </a:xfrm>
        </p:grpSpPr>
        <p:pic>
          <p:nvPicPr>
            <p:cNvPr id="3" name="object 3"/>
            <p:cNvPicPr/>
            <p:nvPr/>
          </p:nvPicPr>
          <p:blipFill>
            <a:blip r:embed="rId2" cstate="print"/>
            <a:stretch>
              <a:fillRect/>
            </a:stretch>
          </p:blipFill>
          <p:spPr>
            <a:xfrm>
              <a:off x="0" y="0"/>
              <a:ext cx="13001625" cy="2424160"/>
            </a:xfrm>
            <a:prstGeom prst="rect">
              <a:avLst/>
            </a:prstGeom>
          </p:spPr>
        </p:pic>
        <p:sp>
          <p:nvSpPr>
            <p:cNvPr id="4" name="object 4"/>
            <p:cNvSpPr/>
            <p:nvPr/>
          </p:nvSpPr>
          <p:spPr>
            <a:xfrm>
              <a:off x="0" y="0"/>
              <a:ext cx="13001625" cy="2343785"/>
            </a:xfrm>
            <a:custGeom>
              <a:avLst/>
              <a:gdLst/>
              <a:ahLst/>
              <a:cxnLst/>
              <a:rect l="l" t="t" r="r" b="b"/>
              <a:pathLst>
                <a:path w="13001625" h="2343785">
                  <a:moveTo>
                    <a:pt x="0" y="2343784"/>
                  </a:moveTo>
                  <a:lnTo>
                    <a:pt x="13001625" y="2343784"/>
                  </a:lnTo>
                  <a:lnTo>
                    <a:pt x="13001625" y="0"/>
                  </a:lnTo>
                  <a:lnTo>
                    <a:pt x="0" y="0"/>
                  </a:lnTo>
                  <a:lnTo>
                    <a:pt x="0" y="2343784"/>
                  </a:lnTo>
                  <a:close/>
                </a:path>
              </a:pathLst>
            </a:custGeom>
            <a:solidFill>
              <a:srgbClr val="FFFFFF"/>
            </a:solidFill>
          </p:spPr>
          <p:txBody>
            <a:bodyPr wrap="square" lIns="0" tIns="0" rIns="0" bIns="0" rtlCol="0"/>
            <a:lstStyle/>
            <a:p>
              <a:endParaRPr sz="1687"/>
            </a:p>
          </p:txBody>
        </p:sp>
      </p:grpSp>
      <p:sp>
        <p:nvSpPr>
          <p:cNvPr id="5" name="object 5"/>
          <p:cNvSpPr txBox="1">
            <a:spLocks noGrp="1"/>
          </p:cNvSpPr>
          <p:nvPr>
            <p:ph type="title"/>
          </p:nvPr>
        </p:nvSpPr>
        <p:spPr>
          <a:xfrm>
            <a:off x="3180130" y="276228"/>
            <a:ext cx="5804476" cy="501910"/>
          </a:xfrm>
          <a:prstGeom prst="rect">
            <a:avLst/>
          </a:prstGeom>
        </p:spPr>
        <p:txBody>
          <a:bodyPr vert="horz" wrap="square" lIns="0" tIns="9376" rIns="0" bIns="0" numCol="1" rtlCol="0" anchor="b" anchorCtr="0" compatLnSpc="1">
            <a:prstTxWarp prst="textNoShape">
              <a:avLst/>
            </a:prstTxWarp>
            <a:spAutoFit/>
          </a:bodyPr>
          <a:lstStyle/>
          <a:p>
            <a:pPr marL="8929">
              <a:lnSpc>
                <a:spcPct val="100000"/>
              </a:lnSpc>
              <a:spcBef>
                <a:spcPts val="74"/>
              </a:spcBef>
            </a:pPr>
            <a:r>
              <a:rPr dirty="0"/>
              <a:t>Small</a:t>
            </a:r>
            <a:r>
              <a:rPr spc="-39" dirty="0"/>
              <a:t> </a:t>
            </a:r>
            <a:r>
              <a:rPr dirty="0"/>
              <a:t>Single</a:t>
            </a:r>
            <a:r>
              <a:rPr spc="-25" dirty="0"/>
              <a:t> </a:t>
            </a:r>
            <a:r>
              <a:rPr dirty="0"/>
              <a:t>Family</a:t>
            </a:r>
            <a:r>
              <a:rPr spc="-7" dirty="0"/>
              <a:t> </a:t>
            </a:r>
            <a:r>
              <a:rPr dirty="0"/>
              <a:t>-</a:t>
            </a:r>
            <a:r>
              <a:rPr spc="-18" dirty="0"/>
              <a:t> </a:t>
            </a:r>
            <a:r>
              <a:rPr spc="-7" dirty="0"/>
              <a:t>Electric</a:t>
            </a:r>
          </a:p>
        </p:txBody>
      </p:sp>
      <p:sp>
        <p:nvSpPr>
          <p:cNvPr id="6" name="object 6"/>
          <p:cNvSpPr txBox="1"/>
          <p:nvPr/>
        </p:nvSpPr>
        <p:spPr>
          <a:xfrm>
            <a:off x="3188792" y="200248"/>
            <a:ext cx="2933402" cy="211454"/>
          </a:xfrm>
          <a:prstGeom prst="rect">
            <a:avLst/>
          </a:prstGeom>
        </p:spPr>
        <p:txBody>
          <a:bodyPr vert="horz" wrap="square" lIns="0" tIns="11162" rIns="0" bIns="0" rtlCol="0">
            <a:spAutoFit/>
          </a:bodyPr>
          <a:lstStyle/>
          <a:p>
            <a:pPr marL="8929">
              <a:spcBef>
                <a:spcPts val="88"/>
              </a:spcBef>
              <a:tabLst>
                <a:tab pos="2410483" algn="l"/>
                <a:tab pos="2547996" algn="l"/>
              </a:tabLst>
            </a:pPr>
            <a:r>
              <a:rPr sz="1301" dirty="0">
                <a:latin typeface="Arial"/>
                <a:cs typeface="Arial"/>
              </a:rPr>
              <a:t>MA</a:t>
            </a:r>
            <a:r>
              <a:rPr sz="1301" spc="67" dirty="0">
                <a:latin typeface="Arial"/>
                <a:cs typeface="Arial"/>
              </a:rPr>
              <a:t> </a:t>
            </a:r>
            <a:r>
              <a:rPr sz="1301" dirty="0">
                <a:latin typeface="Arial"/>
                <a:cs typeface="Arial"/>
              </a:rPr>
              <a:t>10th</a:t>
            </a:r>
            <a:r>
              <a:rPr sz="1301" spc="63" dirty="0">
                <a:latin typeface="Arial"/>
                <a:cs typeface="Arial"/>
              </a:rPr>
              <a:t> </a:t>
            </a:r>
            <a:r>
              <a:rPr sz="1301" dirty="0">
                <a:latin typeface="Arial"/>
                <a:cs typeface="Arial"/>
              </a:rPr>
              <a:t>Edition</a:t>
            </a:r>
            <a:r>
              <a:rPr sz="1301" spc="56" dirty="0">
                <a:latin typeface="Arial"/>
                <a:cs typeface="Arial"/>
              </a:rPr>
              <a:t> </a:t>
            </a:r>
            <a:r>
              <a:rPr sz="1301" dirty="0">
                <a:latin typeface="Arial"/>
                <a:cs typeface="Arial"/>
              </a:rPr>
              <a:t>Building</a:t>
            </a:r>
            <a:r>
              <a:rPr sz="1301" spc="120" dirty="0">
                <a:latin typeface="Arial"/>
                <a:cs typeface="Arial"/>
              </a:rPr>
              <a:t> </a:t>
            </a:r>
            <a:r>
              <a:rPr sz="1301" spc="-14" dirty="0">
                <a:latin typeface="Arial"/>
                <a:cs typeface="Arial"/>
              </a:rPr>
              <a:t>Code</a:t>
            </a:r>
            <a:r>
              <a:rPr sz="1301" dirty="0">
                <a:latin typeface="Arial"/>
                <a:cs typeface="Arial"/>
              </a:rPr>
              <a:t>	</a:t>
            </a:r>
            <a:r>
              <a:rPr sz="1301" spc="-42" dirty="0">
                <a:solidFill>
                  <a:srgbClr val="D4D4D4"/>
                </a:solidFill>
                <a:latin typeface="Arial"/>
                <a:cs typeface="Arial"/>
              </a:rPr>
              <a:t>|</a:t>
            </a:r>
            <a:r>
              <a:rPr sz="1301" dirty="0">
                <a:solidFill>
                  <a:srgbClr val="D4D4D4"/>
                </a:solidFill>
                <a:latin typeface="Arial"/>
                <a:cs typeface="Arial"/>
              </a:rPr>
              <a:t>	</a:t>
            </a:r>
            <a:r>
              <a:rPr sz="1301" spc="-14" dirty="0">
                <a:latin typeface="Arial"/>
                <a:cs typeface="Arial"/>
              </a:rPr>
              <a:t>2025</a:t>
            </a:r>
            <a:endParaRPr sz="1301">
              <a:latin typeface="Arial"/>
              <a:cs typeface="Arial"/>
            </a:endParaRPr>
          </a:p>
        </p:txBody>
      </p:sp>
      <p:graphicFrame>
        <p:nvGraphicFramePr>
          <p:cNvPr id="7" name="object 7"/>
          <p:cNvGraphicFramePr>
            <a:graphicFrameLocks noGrp="1"/>
          </p:cNvGraphicFramePr>
          <p:nvPr/>
        </p:nvGraphicFramePr>
        <p:xfrm>
          <a:off x="517627" y="2019716"/>
          <a:ext cx="8318004" cy="3396411"/>
        </p:xfrm>
        <a:graphic>
          <a:graphicData uri="http://schemas.openxmlformats.org/drawingml/2006/table">
            <a:tbl>
              <a:tblPr firstRow="1" bandRow="1">
                <a:tableStyleId>{2D5ABB26-0587-4C30-8999-92F81FD0307C}</a:tableStyleId>
              </a:tblPr>
              <a:tblGrid>
                <a:gridCol w="1858714">
                  <a:extLst>
                    <a:ext uri="{9D8B030D-6E8A-4147-A177-3AD203B41FA5}">
                      <a16:colId xmlns:a16="http://schemas.microsoft.com/office/drawing/2014/main" val="20000"/>
                    </a:ext>
                  </a:extLst>
                </a:gridCol>
                <a:gridCol w="2023914">
                  <a:extLst>
                    <a:ext uri="{9D8B030D-6E8A-4147-A177-3AD203B41FA5}">
                      <a16:colId xmlns:a16="http://schemas.microsoft.com/office/drawing/2014/main" val="20001"/>
                    </a:ext>
                  </a:extLst>
                </a:gridCol>
                <a:gridCol w="2597200">
                  <a:extLst>
                    <a:ext uri="{9D8B030D-6E8A-4147-A177-3AD203B41FA5}">
                      <a16:colId xmlns:a16="http://schemas.microsoft.com/office/drawing/2014/main" val="20002"/>
                    </a:ext>
                  </a:extLst>
                </a:gridCol>
                <a:gridCol w="1838176">
                  <a:extLst>
                    <a:ext uri="{9D8B030D-6E8A-4147-A177-3AD203B41FA5}">
                      <a16:colId xmlns:a16="http://schemas.microsoft.com/office/drawing/2014/main" val="20003"/>
                    </a:ext>
                  </a:extLst>
                </a:gridCol>
              </a:tblGrid>
              <a:tr h="200025">
                <a:tc>
                  <a:txBody>
                    <a:bodyPr/>
                    <a:lstStyle/>
                    <a:p>
                      <a:pPr marL="3810" algn="ctr">
                        <a:lnSpc>
                          <a:spcPct val="100000"/>
                        </a:lnSpc>
                        <a:spcBef>
                          <a:spcPts val="425"/>
                        </a:spcBef>
                      </a:pPr>
                      <a:r>
                        <a:rPr sz="800" b="1" spc="-10" dirty="0">
                          <a:solidFill>
                            <a:srgbClr val="FFFFFF"/>
                          </a:solidFill>
                          <a:latin typeface="Arial"/>
                          <a:cs typeface="Arial"/>
                        </a:rPr>
                        <a:t>FEATURE</a:t>
                      </a:r>
                      <a:endParaRPr sz="800">
                        <a:latin typeface="Arial"/>
                        <a:cs typeface="Arial"/>
                      </a:endParaRPr>
                    </a:p>
                  </a:txBody>
                  <a:tcPr marL="0" marR="0" marT="3795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tc>
                  <a:txBody>
                    <a:bodyPr/>
                    <a:lstStyle/>
                    <a:p>
                      <a:pPr marL="8255" algn="ctr">
                        <a:lnSpc>
                          <a:spcPct val="100000"/>
                        </a:lnSpc>
                        <a:spcBef>
                          <a:spcPts val="425"/>
                        </a:spcBef>
                      </a:pPr>
                      <a:r>
                        <a:rPr sz="800" b="1" dirty="0">
                          <a:solidFill>
                            <a:srgbClr val="FFFFFF"/>
                          </a:solidFill>
                          <a:latin typeface="Arial"/>
                          <a:cs typeface="Arial"/>
                        </a:rPr>
                        <a:t>BASE</a:t>
                      </a:r>
                      <a:r>
                        <a:rPr sz="800" b="1" spc="-15" dirty="0">
                          <a:solidFill>
                            <a:srgbClr val="FFFFFF"/>
                          </a:solidFill>
                          <a:latin typeface="Arial"/>
                          <a:cs typeface="Arial"/>
                        </a:rPr>
                        <a:t> </a:t>
                      </a:r>
                      <a:r>
                        <a:rPr sz="800" b="1" spc="-10" dirty="0">
                          <a:solidFill>
                            <a:srgbClr val="FFFFFF"/>
                          </a:solidFill>
                          <a:latin typeface="Arial"/>
                          <a:cs typeface="Arial"/>
                        </a:rPr>
                        <a:t>CODE</a:t>
                      </a:r>
                      <a:r>
                        <a:rPr sz="800" b="1" spc="-15" baseline="24305" dirty="0">
                          <a:solidFill>
                            <a:srgbClr val="FFFFFF"/>
                          </a:solidFill>
                          <a:latin typeface="Arial"/>
                          <a:cs typeface="Arial"/>
                        </a:rPr>
                        <a:t>3</a:t>
                      </a:r>
                      <a:endParaRPr sz="800" baseline="24305">
                        <a:latin typeface="Arial"/>
                        <a:cs typeface="Arial"/>
                      </a:endParaRPr>
                    </a:p>
                  </a:txBody>
                  <a:tcPr marL="0" marR="0" marT="3795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29538A"/>
                    </a:solidFill>
                  </a:tcPr>
                </a:tc>
                <a:tc>
                  <a:txBody>
                    <a:bodyPr/>
                    <a:lstStyle/>
                    <a:p>
                      <a:pPr marL="12700" algn="ctr">
                        <a:lnSpc>
                          <a:spcPct val="100000"/>
                        </a:lnSpc>
                        <a:spcBef>
                          <a:spcPts val="425"/>
                        </a:spcBef>
                      </a:pPr>
                      <a:r>
                        <a:rPr sz="800" b="1" dirty="0">
                          <a:solidFill>
                            <a:srgbClr val="FFFFFF"/>
                          </a:solidFill>
                          <a:latin typeface="Arial"/>
                          <a:cs typeface="Arial"/>
                        </a:rPr>
                        <a:t>STRETCH</a:t>
                      </a:r>
                      <a:r>
                        <a:rPr sz="800" b="1" spc="-40" dirty="0">
                          <a:solidFill>
                            <a:srgbClr val="FFFFFF"/>
                          </a:solidFill>
                          <a:latin typeface="Arial"/>
                          <a:cs typeface="Arial"/>
                        </a:rPr>
                        <a:t> </a:t>
                      </a:r>
                      <a:r>
                        <a:rPr sz="800" b="1" spc="-20" dirty="0">
                          <a:solidFill>
                            <a:srgbClr val="FFFFFF"/>
                          </a:solidFill>
                          <a:latin typeface="Arial"/>
                          <a:cs typeface="Arial"/>
                        </a:rPr>
                        <a:t>CODE</a:t>
                      </a:r>
                      <a:r>
                        <a:rPr sz="800" b="1" spc="-30" baseline="24305" dirty="0">
                          <a:solidFill>
                            <a:srgbClr val="FFFFFF"/>
                          </a:solidFill>
                          <a:latin typeface="Arial"/>
                          <a:cs typeface="Arial"/>
                        </a:rPr>
                        <a:t>4</a:t>
                      </a:r>
                      <a:endParaRPr sz="800" baseline="24305">
                        <a:latin typeface="Arial"/>
                        <a:cs typeface="Arial"/>
                      </a:endParaRPr>
                    </a:p>
                  </a:txBody>
                  <a:tcPr marL="0" marR="0" marT="3795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4D825B"/>
                    </a:solidFill>
                  </a:tcPr>
                </a:tc>
                <a:tc>
                  <a:txBody>
                    <a:bodyPr/>
                    <a:lstStyle/>
                    <a:p>
                      <a:pPr marL="17780" algn="ctr">
                        <a:lnSpc>
                          <a:spcPct val="100000"/>
                        </a:lnSpc>
                        <a:spcBef>
                          <a:spcPts val="425"/>
                        </a:spcBef>
                      </a:pPr>
                      <a:r>
                        <a:rPr sz="800" b="1" dirty="0">
                          <a:solidFill>
                            <a:srgbClr val="FFFFFF"/>
                          </a:solidFill>
                          <a:latin typeface="Arial"/>
                          <a:cs typeface="Arial"/>
                        </a:rPr>
                        <a:t>COST</a:t>
                      </a:r>
                      <a:r>
                        <a:rPr sz="800" b="1" spc="-30" dirty="0">
                          <a:solidFill>
                            <a:srgbClr val="FFFFFF"/>
                          </a:solidFill>
                          <a:latin typeface="Arial"/>
                          <a:cs typeface="Arial"/>
                        </a:rPr>
                        <a:t> </a:t>
                      </a:r>
                      <a:r>
                        <a:rPr sz="800" b="1" spc="-10" dirty="0">
                          <a:solidFill>
                            <a:srgbClr val="FFFFFF"/>
                          </a:solidFill>
                          <a:latin typeface="Arial"/>
                          <a:cs typeface="Arial"/>
                        </a:rPr>
                        <a:t>DIFFERENTIAL</a:t>
                      </a:r>
                      <a:r>
                        <a:rPr sz="900" b="1" spc="-15" baseline="27777" dirty="0">
                          <a:solidFill>
                            <a:srgbClr val="FFFFFF"/>
                          </a:solidFill>
                          <a:latin typeface="Arial"/>
                          <a:cs typeface="Arial"/>
                        </a:rPr>
                        <a:t>1</a:t>
                      </a:r>
                      <a:endParaRPr sz="900" baseline="27777">
                        <a:latin typeface="Arial"/>
                        <a:cs typeface="Arial"/>
                      </a:endParaRPr>
                    </a:p>
                  </a:txBody>
                  <a:tcPr marL="0" marR="0" marT="3795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extLst>
                  <a:ext uri="{0D108BD9-81ED-4DB2-BD59-A6C34878D82A}">
                    <a16:rowId xmlns:a16="http://schemas.microsoft.com/office/drawing/2014/main" val="10000"/>
                  </a:ext>
                </a:extLst>
              </a:tr>
              <a:tr h="199579">
                <a:tc>
                  <a:txBody>
                    <a:bodyPr/>
                    <a:lstStyle/>
                    <a:p>
                      <a:pPr marL="51435">
                        <a:lnSpc>
                          <a:spcPct val="100000"/>
                        </a:lnSpc>
                        <a:spcBef>
                          <a:spcPts val="430"/>
                        </a:spcBef>
                      </a:pPr>
                      <a:r>
                        <a:rPr sz="800" dirty="0">
                          <a:solidFill>
                            <a:srgbClr val="151515"/>
                          </a:solidFill>
                          <a:latin typeface="Arial"/>
                          <a:cs typeface="Arial"/>
                        </a:rPr>
                        <a:t>HERS</a:t>
                      </a:r>
                      <a:r>
                        <a:rPr sz="800" spc="-15" dirty="0">
                          <a:solidFill>
                            <a:srgbClr val="151515"/>
                          </a:solidFill>
                          <a:latin typeface="Arial"/>
                          <a:cs typeface="Arial"/>
                        </a:rPr>
                        <a:t> </a:t>
                      </a:r>
                      <a:r>
                        <a:rPr sz="800" spc="-10" dirty="0">
                          <a:solidFill>
                            <a:srgbClr val="151515"/>
                          </a:solidFill>
                          <a:latin typeface="Arial"/>
                          <a:cs typeface="Arial"/>
                        </a:rPr>
                        <a:t>INDEX</a:t>
                      </a:r>
                      <a:endParaRPr sz="800">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10160" algn="ctr">
                        <a:lnSpc>
                          <a:spcPct val="100000"/>
                        </a:lnSpc>
                        <a:spcBef>
                          <a:spcPts val="430"/>
                        </a:spcBef>
                      </a:pPr>
                      <a:r>
                        <a:rPr sz="800" b="1" spc="-25" dirty="0">
                          <a:solidFill>
                            <a:srgbClr val="151515"/>
                          </a:solidFill>
                          <a:latin typeface="Arial"/>
                          <a:cs typeface="Arial"/>
                        </a:rPr>
                        <a:t>52</a:t>
                      </a:r>
                      <a:endParaRPr sz="800">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5240" algn="ctr">
                        <a:lnSpc>
                          <a:spcPct val="100000"/>
                        </a:lnSpc>
                        <a:spcBef>
                          <a:spcPts val="430"/>
                        </a:spcBef>
                      </a:pPr>
                      <a:r>
                        <a:rPr sz="800" b="1" spc="-25" dirty="0">
                          <a:solidFill>
                            <a:srgbClr val="151515"/>
                          </a:solidFill>
                          <a:latin typeface="Arial"/>
                          <a:cs typeface="Arial"/>
                        </a:rPr>
                        <a:t>42</a:t>
                      </a:r>
                      <a:endParaRPr sz="800">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a:lnSpc>
                          <a:spcPct val="100000"/>
                        </a:lnSpc>
                      </a:pPr>
                      <a:endParaRPr sz="800">
                        <a:latin typeface="Times New Roman"/>
                        <a:cs typeface="Times New Roman"/>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1"/>
                  </a:ext>
                </a:extLst>
              </a:tr>
              <a:tr h="199579">
                <a:tc>
                  <a:txBody>
                    <a:bodyPr/>
                    <a:lstStyle/>
                    <a:p>
                      <a:pPr marL="51435">
                        <a:lnSpc>
                          <a:spcPct val="100000"/>
                        </a:lnSpc>
                        <a:spcBef>
                          <a:spcPts val="434"/>
                        </a:spcBef>
                      </a:pPr>
                      <a:r>
                        <a:rPr sz="800" dirty="0">
                          <a:solidFill>
                            <a:srgbClr val="151515"/>
                          </a:solidFill>
                          <a:latin typeface="Arial"/>
                          <a:cs typeface="Arial"/>
                        </a:rPr>
                        <a:t>Windows</a:t>
                      </a:r>
                      <a:r>
                        <a:rPr sz="800" spc="-70" dirty="0">
                          <a:solidFill>
                            <a:srgbClr val="151515"/>
                          </a:solidFill>
                          <a:latin typeface="Arial"/>
                          <a:cs typeface="Arial"/>
                        </a:rPr>
                        <a:t> </a:t>
                      </a:r>
                      <a:r>
                        <a:rPr sz="800" dirty="0">
                          <a:solidFill>
                            <a:srgbClr val="151515"/>
                          </a:solidFill>
                          <a:latin typeface="Arial"/>
                          <a:cs typeface="Arial"/>
                        </a:rPr>
                        <a:t>(U-</a:t>
                      </a:r>
                      <a:r>
                        <a:rPr sz="800" spc="-10" dirty="0">
                          <a:solidFill>
                            <a:srgbClr val="151515"/>
                          </a:solidFill>
                          <a:latin typeface="Arial"/>
                          <a:cs typeface="Arial"/>
                        </a:rPr>
                        <a:t>Value/SHGC)</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3175" algn="ctr">
                        <a:lnSpc>
                          <a:spcPct val="100000"/>
                        </a:lnSpc>
                        <a:spcBef>
                          <a:spcPts val="434"/>
                        </a:spcBef>
                      </a:pPr>
                      <a:r>
                        <a:rPr sz="800" b="1" spc="-10" dirty="0">
                          <a:solidFill>
                            <a:srgbClr val="151515"/>
                          </a:solidFill>
                          <a:latin typeface="Arial"/>
                          <a:cs typeface="Arial"/>
                        </a:rPr>
                        <a:t>U-</a:t>
                      </a:r>
                      <a:r>
                        <a:rPr sz="800" b="1" dirty="0">
                          <a:solidFill>
                            <a:srgbClr val="151515"/>
                          </a:solidFill>
                          <a:latin typeface="Arial"/>
                          <a:cs typeface="Arial"/>
                        </a:rPr>
                        <a:t>0.18,</a:t>
                      </a:r>
                      <a:r>
                        <a:rPr sz="800" b="1" spc="-35" dirty="0">
                          <a:solidFill>
                            <a:srgbClr val="151515"/>
                          </a:solidFill>
                          <a:latin typeface="Arial"/>
                          <a:cs typeface="Arial"/>
                        </a:rPr>
                        <a:t> </a:t>
                      </a:r>
                      <a:r>
                        <a:rPr sz="800" b="1" dirty="0">
                          <a:solidFill>
                            <a:srgbClr val="151515"/>
                          </a:solidFill>
                          <a:latin typeface="Arial"/>
                          <a:cs typeface="Arial"/>
                        </a:rPr>
                        <a:t>0.29</a:t>
                      </a:r>
                      <a:r>
                        <a:rPr sz="800" b="1" spc="-70" dirty="0">
                          <a:solidFill>
                            <a:srgbClr val="151515"/>
                          </a:solidFill>
                          <a:latin typeface="Arial"/>
                          <a:cs typeface="Arial"/>
                        </a:rPr>
                        <a:t> </a:t>
                      </a:r>
                      <a:r>
                        <a:rPr sz="800" b="1" spc="-20" dirty="0">
                          <a:solidFill>
                            <a:srgbClr val="151515"/>
                          </a:solidFill>
                          <a:latin typeface="Arial"/>
                          <a:cs typeface="Arial"/>
                        </a:rPr>
                        <a:t>SHGC</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1430" algn="ctr">
                        <a:lnSpc>
                          <a:spcPct val="100000"/>
                        </a:lnSpc>
                        <a:spcBef>
                          <a:spcPts val="434"/>
                        </a:spcBef>
                      </a:pPr>
                      <a:r>
                        <a:rPr sz="800" b="1" spc="-10" dirty="0">
                          <a:solidFill>
                            <a:srgbClr val="151515"/>
                          </a:solidFill>
                          <a:latin typeface="Arial"/>
                          <a:cs typeface="Arial"/>
                        </a:rPr>
                        <a:t>U-</a:t>
                      </a:r>
                      <a:r>
                        <a:rPr sz="800" b="1" dirty="0">
                          <a:solidFill>
                            <a:srgbClr val="151515"/>
                          </a:solidFill>
                          <a:latin typeface="Arial"/>
                          <a:cs typeface="Arial"/>
                        </a:rPr>
                        <a:t>0.28,</a:t>
                      </a:r>
                      <a:r>
                        <a:rPr sz="800" b="1" spc="-25" dirty="0">
                          <a:solidFill>
                            <a:srgbClr val="151515"/>
                          </a:solidFill>
                          <a:latin typeface="Arial"/>
                          <a:cs typeface="Arial"/>
                        </a:rPr>
                        <a:t> </a:t>
                      </a:r>
                      <a:r>
                        <a:rPr sz="800" b="1" dirty="0">
                          <a:solidFill>
                            <a:srgbClr val="151515"/>
                          </a:solidFill>
                          <a:latin typeface="Arial"/>
                          <a:cs typeface="Arial"/>
                        </a:rPr>
                        <a:t>0.29</a:t>
                      </a:r>
                      <a:r>
                        <a:rPr sz="800" b="1" spc="-55" dirty="0">
                          <a:solidFill>
                            <a:srgbClr val="151515"/>
                          </a:solidFill>
                          <a:latin typeface="Arial"/>
                          <a:cs typeface="Arial"/>
                        </a:rPr>
                        <a:t> </a:t>
                      </a:r>
                      <a:r>
                        <a:rPr sz="800" b="1" spc="-20" dirty="0">
                          <a:solidFill>
                            <a:srgbClr val="151515"/>
                          </a:solidFill>
                          <a:latin typeface="Arial"/>
                          <a:cs typeface="Arial"/>
                        </a:rPr>
                        <a:t>SHGC</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7145" algn="ctr">
                        <a:lnSpc>
                          <a:spcPct val="100000"/>
                        </a:lnSpc>
                        <a:spcBef>
                          <a:spcPts val="434"/>
                        </a:spcBef>
                      </a:pPr>
                      <a:r>
                        <a:rPr sz="800" b="1" dirty="0">
                          <a:solidFill>
                            <a:srgbClr val="151515"/>
                          </a:solidFill>
                          <a:latin typeface="Arial"/>
                          <a:cs typeface="Arial"/>
                        </a:rPr>
                        <a:t>-</a:t>
                      </a:r>
                      <a:r>
                        <a:rPr sz="800" b="1" spc="-10" dirty="0">
                          <a:solidFill>
                            <a:srgbClr val="151515"/>
                          </a:solidFill>
                          <a:latin typeface="Arial"/>
                          <a:cs typeface="Arial"/>
                        </a:rPr>
                        <a:t>$5,343</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2"/>
                  </a:ext>
                </a:extLst>
              </a:tr>
              <a:tr h="199579">
                <a:tc>
                  <a:txBody>
                    <a:bodyPr/>
                    <a:lstStyle/>
                    <a:p>
                      <a:pPr marL="51435">
                        <a:lnSpc>
                          <a:spcPct val="100000"/>
                        </a:lnSpc>
                        <a:spcBef>
                          <a:spcPts val="434"/>
                        </a:spcBef>
                      </a:pPr>
                      <a:r>
                        <a:rPr sz="800" spc="-25" dirty="0">
                          <a:solidFill>
                            <a:srgbClr val="151515"/>
                          </a:solidFill>
                          <a:latin typeface="Arial"/>
                          <a:cs typeface="Arial"/>
                        </a:rPr>
                        <a:t>DHW</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6350" algn="ctr">
                        <a:lnSpc>
                          <a:spcPct val="100000"/>
                        </a:lnSpc>
                        <a:spcBef>
                          <a:spcPts val="434"/>
                        </a:spcBef>
                      </a:pPr>
                      <a:r>
                        <a:rPr sz="800" b="1" dirty="0">
                          <a:solidFill>
                            <a:srgbClr val="151515"/>
                          </a:solidFill>
                          <a:latin typeface="Arial"/>
                          <a:cs typeface="Arial"/>
                        </a:rPr>
                        <a:t>Gas</a:t>
                      </a:r>
                      <a:r>
                        <a:rPr sz="800" b="1" spc="25" dirty="0">
                          <a:solidFill>
                            <a:srgbClr val="151515"/>
                          </a:solidFill>
                          <a:latin typeface="Arial"/>
                          <a:cs typeface="Arial"/>
                        </a:rPr>
                        <a:t> </a:t>
                      </a:r>
                      <a:r>
                        <a:rPr sz="800" b="1" spc="-10" dirty="0">
                          <a:solidFill>
                            <a:srgbClr val="151515"/>
                          </a:solidFill>
                          <a:latin typeface="Arial"/>
                          <a:cs typeface="Arial"/>
                        </a:rPr>
                        <a:t>Tankless</a:t>
                      </a:r>
                      <a:r>
                        <a:rPr sz="800" b="1" spc="-45" dirty="0">
                          <a:solidFill>
                            <a:srgbClr val="151515"/>
                          </a:solidFill>
                          <a:latin typeface="Arial"/>
                          <a:cs typeface="Arial"/>
                        </a:rPr>
                        <a:t> </a:t>
                      </a:r>
                      <a:r>
                        <a:rPr sz="800" b="1" dirty="0">
                          <a:solidFill>
                            <a:srgbClr val="151515"/>
                          </a:solidFill>
                          <a:latin typeface="Arial"/>
                          <a:cs typeface="Arial"/>
                        </a:rPr>
                        <a:t>0.94</a:t>
                      </a:r>
                      <a:r>
                        <a:rPr sz="800" b="1" spc="-45" dirty="0">
                          <a:solidFill>
                            <a:srgbClr val="151515"/>
                          </a:solidFill>
                          <a:latin typeface="Arial"/>
                          <a:cs typeface="Arial"/>
                        </a:rPr>
                        <a:t> </a:t>
                      </a:r>
                      <a:r>
                        <a:rPr sz="800" b="1" spc="-25" dirty="0">
                          <a:solidFill>
                            <a:srgbClr val="151515"/>
                          </a:solidFill>
                          <a:latin typeface="Arial"/>
                          <a:cs typeface="Arial"/>
                        </a:rPr>
                        <a:t>EF</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5875" algn="ctr">
                        <a:lnSpc>
                          <a:spcPct val="100000"/>
                        </a:lnSpc>
                        <a:spcBef>
                          <a:spcPts val="434"/>
                        </a:spcBef>
                      </a:pPr>
                      <a:r>
                        <a:rPr sz="800" b="1" dirty="0">
                          <a:solidFill>
                            <a:srgbClr val="151515"/>
                          </a:solidFill>
                          <a:latin typeface="Arial"/>
                          <a:cs typeface="Arial"/>
                        </a:rPr>
                        <a:t>HPWH,</a:t>
                      </a:r>
                      <a:r>
                        <a:rPr sz="800" b="1" spc="-5" dirty="0">
                          <a:solidFill>
                            <a:srgbClr val="151515"/>
                          </a:solidFill>
                          <a:latin typeface="Arial"/>
                          <a:cs typeface="Arial"/>
                        </a:rPr>
                        <a:t> </a:t>
                      </a:r>
                      <a:r>
                        <a:rPr sz="800" b="1" dirty="0">
                          <a:solidFill>
                            <a:srgbClr val="151515"/>
                          </a:solidFill>
                          <a:latin typeface="Arial"/>
                          <a:cs typeface="Arial"/>
                        </a:rPr>
                        <a:t>50</a:t>
                      </a:r>
                      <a:r>
                        <a:rPr sz="800" b="1" spc="-30" dirty="0">
                          <a:solidFill>
                            <a:srgbClr val="151515"/>
                          </a:solidFill>
                          <a:latin typeface="Arial"/>
                          <a:cs typeface="Arial"/>
                        </a:rPr>
                        <a:t> </a:t>
                      </a:r>
                      <a:r>
                        <a:rPr sz="800" b="1" spc="-25" dirty="0">
                          <a:solidFill>
                            <a:srgbClr val="151515"/>
                          </a:solidFill>
                          <a:latin typeface="Arial"/>
                          <a:cs typeface="Arial"/>
                        </a:rPr>
                        <a:t>gal</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20955" algn="ctr">
                        <a:lnSpc>
                          <a:spcPct val="100000"/>
                        </a:lnSpc>
                        <a:spcBef>
                          <a:spcPts val="434"/>
                        </a:spcBef>
                      </a:pPr>
                      <a:r>
                        <a:rPr sz="800" b="1" spc="-10" dirty="0">
                          <a:solidFill>
                            <a:srgbClr val="151515"/>
                          </a:solidFill>
                          <a:latin typeface="Arial"/>
                          <a:cs typeface="Arial"/>
                        </a:rPr>
                        <a:t>-</a:t>
                      </a:r>
                      <a:r>
                        <a:rPr sz="800" b="1" spc="-20" dirty="0">
                          <a:solidFill>
                            <a:srgbClr val="151515"/>
                          </a:solidFill>
                          <a:latin typeface="Arial"/>
                          <a:cs typeface="Arial"/>
                        </a:rPr>
                        <a:t>$316</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3"/>
                  </a:ext>
                </a:extLst>
              </a:tr>
              <a:tr h="200025">
                <a:tc>
                  <a:txBody>
                    <a:bodyPr/>
                    <a:lstStyle/>
                    <a:p>
                      <a:pPr marL="51435">
                        <a:lnSpc>
                          <a:spcPct val="100000"/>
                        </a:lnSpc>
                        <a:spcBef>
                          <a:spcPts val="439"/>
                        </a:spcBef>
                      </a:pPr>
                      <a:r>
                        <a:rPr sz="800" spc="-10" dirty="0">
                          <a:solidFill>
                            <a:srgbClr val="151515"/>
                          </a:solidFill>
                          <a:latin typeface="Arial"/>
                          <a:cs typeface="Arial"/>
                        </a:rPr>
                        <a:t>Heating</a:t>
                      </a:r>
                      <a:endParaRPr sz="800">
                        <a:latin typeface="Arial"/>
                        <a:cs typeface="Arial"/>
                      </a:endParaRPr>
                    </a:p>
                  </a:txBody>
                  <a:tcPr marL="0" marR="0" marT="3929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1905" algn="ctr">
                        <a:lnSpc>
                          <a:spcPct val="100000"/>
                        </a:lnSpc>
                        <a:spcBef>
                          <a:spcPts val="439"/>
                        </a:spcBef>
                      </a:pPr>
                      <a:r>
                        <a:rPr sz="800" b="1" dirty="0">
                          <a:solidFill>
                            <a:srgbClr val="151515"/>
                          </a:solidFill>
                          <a:latin typeface="Arial"/>
                          <a:cs typeface="Arial"/>
                        </a:rPr>
                        <a:t>Gas,</a:t>
                      </a:r>
                      <a:r>
                        <a:rPr sz="800" b="1" spc="-25" dirty="0">
                          <a:solidFill>
                            <a:srgbClr val="151515"/>
                          </a:solidFill>
                          <a:latin typeface="Arial"/>
                          <a:cs typeface="Arial"/>
                        </a:rPr>
                        <a:t> </a:t>
                      </a:r>
                      <a:r>
                        <a:rPr sz="800" b="1" dirty="0">
                          <a:solidFill>
                            <a:srgbClr val="151515"/>
                          </a:solidFill>
                          <a:latin typeface="Arial"/>
                          <a:cs typeface="Arial"/>
                        </a:rPr>
                        <a:t>95%</a:t>
                      </a:r>
                      <a:r>
                        <a:rPr sz="800" b="1" spc="-80" dirty="0">
                          <a:solidFill>
                            <a:srgbClr val="151515"/>
                          </a:solidFill>
                          <a:latin typeface="Arial"/>
                          <a:cs typeface="Arial"/>
                        </a:rPr>
                        <a:t> </a:t>
                      </a:r>
                      <a:r>
                        <a:rPr sz="800" b="1" spc="-20" dirty="0">
                          <a:solidFill>
                            <a:srgbClr val="151515"/>
                          </a:solidFill>
                          <a:latin typeface="Arial"/>
                          <a:cs typeface="Arial"/>
                        </a:rPr>
                        <a:t>AFUE</a:t>
                      </a:r>
                      <a:endParaRPr sz="800">
                        <a:latin typeface="Arial"/>
                        <a:cs typeface="Arial"/>
                      </a:endParaRPr>
                    </a:p>
                  </a:txBody>
                  <a:tcPr marL="0" marR="0" marT="3929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rowSpan="2">
                  <a:txBody>
                    <a:bodyPr/>
                    <a:lstStyle/>
                    <a:p>
                      <a:pPr>
                        <a:lnSpc>
                          <a:spcPct val="100000"/>
                        </a:lnSpc>
                        <a:spcBef>
                          <a:spcPts val="180"/>
                        </a:spcBef>
                      </a:pPr>
                      <a:endParaRPr sz="800">
                        <a:latin typeface="Times New Roman"/>
                        <a:cs typeface="Times New Roman"/>
                      </a:endParaRPr>
                    </a:p>
                    <a:p>
                      <a:pPr marL="828040">
                        <a:lnSpc>
                          <a:spcPct val="100000"/>
                        </a:lnSpc>
                      </a:pPr>
                      <a:r>
                        <a:rPr sz="800" b="1" dirty="0">
                          <a:solidFill>
                            <a:srgbClr val="151515"/>
                          </a:solidFill>
                          <a:latin typeface="Arial"/>
                          <a:cs typeface="Arial"/>
                        </a:rPr>
                        <a:t>SEER</a:t>
                      </a:r>
                      <a:r>
                        <a:rPr sz="800" b="1" spc="-50" dirty="0">
                          <a:solidFill>
                            <a:srgbClr val="151515"/>
                          </a:solidFill>
                          <a:latin typeface="Arial"/>
                          <a:cs typeface="Arial"/>
                        </a:rPr>
                        <a:t> </a:t>
                      </a:r>
                      <a:r>
                        <a:rPr sz="800" b="1" dirty="0">
                          <a:solidFill>
                            <a:srgbClr val="151515"/>
                          </a:solidFill>
                          <a:latin typeface="Arial"/>
                          <a:cs typeface="Arial"/>
                        </a:rPr>
                        <a:t>20,</a:t>
                      </a:r>
                      <a:r>
                        <a:rPr sz="800" b="1" spc="-35" dirty="0">
                          <a:solidFill>
                            <a:srgbClr val="151515"/>
                          </a:solidFill>
                          <a:latin typeface="Arial"/>
                          <a:cs typeface="Arial"/>
                        </a:rPr>
                        <a:t> </a:t>
                      </a:r>
                      <a:r>
                        <a:rPr sz="800" b="1" dirty="0">
                          <a:solidFill>
                            <a:srgbClr val="151515"/>
                          </a:solidFill>
                          <a:latin typeface="Arial"/>
                          <a:cs typeface="Arial"/>
                        </a:rPr>
                        <a:t>12 HSPF,</a:t>
                      </a:r>
                      <a:r>
                        <a:rPr sz="800" b="1" spc="-35" dirty="0">
                          <a:solidFill>
                            <a:srgbClr val="151515"/>
                          </a:solidFill>
                          <a:latin typeface="Arial"/>
                          <a:cs typeface="Arial"/>
                        </a:rPr>
                        <a:t> </a:t>
                      </a:r>
                      <a:r>
                        <a:rPr sz="800" b="1" spc="-10" dirty="0">
                          <a:solidFill>
                            <a:srgbClr val="151515"/>
                          </a:solidFill>
                          <a:latin typeface="Arial"/>
                          <a:cs typeface="Arial"/>
                        </a:rPr>
                        <a:t>Ductless</a:t>
                      </a:r>
                      <a:endParaRPr sz="800">
                        <a:latin typeface="Arial"/>
                        <a:cs typeface="Arial"/>
                      </a:endParaRPr>
                    </a:p>
                  </a:txBody>
                  <a:tcPr marL="0" marR="0" marT="1607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rowSpan="2">
                  <a:txBody>
                    <a:bodyPr/>
                    <a:lstStyle/>
                    <a:p>
                      <a:pPr>
                        <a:lnSpc>
                          <a:spcPct val="100000"/>
                        </a:lnSpc>
                        <a:spcBef>
                          <a:spcPts val="180"/>
                        </a:spcBef>
                      </a:pPr>
                      <a:endParaRPr sz="800">
                        <a:latin typeface="Times New Roman"/>
                        <a:cs typeface="Times New Roman"/>
                      </a:endParaRPr>
                    </a:p>
                    <a:p>
                      <a:pPr marL="17145" algn="ctr">
                        <a:lnSpc>
                          <a:spcPct val="100000"/>
                        </a:lnSpc>
                      </a:pPr>
                      <a:r>
                        <a:rPr sz="800" b="1" dirty="0">
                          <a:solidFill>
                            <a:srgbClr val="151515"/>
                          </a:solidFill>
                          <a:latin typeface="Arial"/>
                          <a:cs typeface="Arial"/>
                        </a:rPr>
                        <a:t>-</a:t>
                      </a:r>
                      <a:r>
                        <a:rPr sz="800" b="1" spc="-10" dirty="0">
                          <a:solidFill>
                            <a:srgbClr val="151515"/>
                          </a:solidFill>
                          <a:latin typeface="Arial"/>
                          <a:cs typeface="Arial"/>
                        </a:rPr>
                        <a:t>$2,487</a:t>
                      </a:r>
                      <a:endParaRPr sz="800">
                        <a:latin typeface="Arial"/>
                        <a:cs typeface="Arial"/>
                      </a:endParaRPr>
                    </a:p>
                  </a:txBody>
                  <a:tcPr marL="0" marR="0" marT="1607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4"/>
                  </a:ext>
                </a:extLst>
              </a:tr>
              <a:tr h="199579">
                <a:tc>
                  <a:txBody>
                    <a:bodyPr/>
                    <a:lstStyle/>
                    <a:p>
                      <a:pPr marL="51435">
                        <a:lnSpc>
                          <a:spcPct val="100000"/>
                        </a:lnSpc>
                        <a:spcBef>
                          <a:spcPts val="440"/>
                        </a:spcBef>
                      </a:pPr>
                      <a:r>
                        <a:rPr sz="800" spc="-10" dirty="0">
                          <a:solidFill>
                            <a:srgbClr val="151515"/>
                          </a:solidFill>
                          <a:latin typeface="Arial"/>
                          <a:cs typeface="Arial"/>
                        </a:rPr>
                        <a:t>Cooling</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5080" algn="ctr">
                        <a:lnSpc>
                          <a:spcPct val="100000"/>
                        </a:lnSpc>
                        <a:spcBef>
                          <a:spcPts val="440"/>
                        </a:spcBef>
                      </a:pPr>
                      <a:r>
                        <a:rPr sz="800" b="1" dirty="0">
                          <a:solidFill>
                            <a:srgbClr val="151515"/>
                          </a:solidFill>
                          <a:latin typeface="Arial"/>
                          <a:cs typeface="Arial"/>
                        </a:rPr>
                        <a:t>SEER</a:t>
                      </a:r>
                      <a:r>
                        <a:rPr sz="800" b="1" spc="-30" dirty="0">
                          <a:solidFill>
                            <a:srgbClr val="151515"/>
                          </a:solidFill>
                          <a:latin typeface="Arial"/>
                          <a:cs typeface="Arial"/>
                        </a:rPr>
                        <a:t> </a:t>
                      </a:r>
                      <a:r>
                        <a:rPr sz="800" b="1" spc="-20" dirty="0">
                          <a:solidFill>
                            <a:srgbClr val="151515"/>
                          </a:solidFill>
                          <a:latin typeface="Arial"/>
                          <a:cs typeface="Arial"/>
                        </a:rPr>
                        <a:t>14.2</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vMerge="1">
                  <a:txBody>
                    <a:bodyPr/>
                    <a:lstStyle/>
                    <a:p>
                      <a:endParaRPr/>
                    </a:p>
                  </a:txBody>
                  <a:tcPr marL="0" marR="0" marT="228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vMerge="1">
                  <a:txBody>
                    <a:bodyPr/>
                    <a:lstStyle/>
                    <a:p>
                      <a:endParaRPr/>
                    </a:p>
                  </a:txBody>
                  <a:tcPr marL="0" marR="0" marT="228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5"/>
                  </a:ext>
                </a:extLst>
              </a:tr>
              <a:tr h="200025">
                <a:tc>
                  <a:txBody>
                    <a:bodyPr/>
                    <a:lstStyle/>
                    <a:p>
                      <a:pPr marL="51435">
                        <a:lnSpc>
                          <a:spcPct val="100000"/>
                        </a:lnSpc>
                        <a:spcBef>
                          <a:spcPts val="445"/>
                        </a:spcBef>
                      </a:pPr>
                      <a:r>
                        <a:rPr sz="800" dirty="0">
                          <a:solidFill>
                            <a:srgbClr val="151515"/>
                          </a:solidFill>
                          <a:latin typeface="Arial"/>
                          <a:cs typeface="Arial"/>
                        </a:rPr>
                        <a:t>Duct</a:t>
                      </a:r>
                      <a:r>
                        <a:rPr sz="800" spc="-45" dirty="0">
                          <a:solidFill>
                            <a:srgbClr val="151515"/>
                          </a:solidFill>
                          <a:latin typeface="Arial"/>
                          <a:cs typeface="Arial"/>
                        </a:rPr>
                        <a:t> </a:t>
                      </a:r>
                      <a:r>
                        <a:rPr sz="800" dirty="0">
                          <a:solidFill>
                            <a:srgbClr val="151515"/>
                          </a:solidFill>
                          <a:latin typeface="Arial"/>
                          <a:cs typeface="Arial"/>
                        </a:rPr>
                        <a:t>Leakage</a:t>
                      </a:r>
                      <a:r>
                        <a:rPr sz="800" spc="-5" dirty="0">
                          <a:solidFill>
                            <a:srgbClr val="151515"/>
                          </a:solidFill>
                          <a:latin typeface="Arial"/>
                          <a:cs typeface="Arial"/>
                        </a:rPr>
                        <a:t> </a:t>
                      </a:r>
                      <a:r>
                        <a:rPr sz="800" dirty="0">
                          <a:solidFill>
                            <a:srgbClr val="151515"/>
                          </a:solidFill>
                          <a:latin typeface="Arial"/>
                          <a:cs typeface="Arial"/>
                        </a:rPr>
                        <a:t>to</a:t>
                      </a:r>
                      <a:r>
                        <a:rPr sz="800" spc="-20" dirty="0">
                          <a:solidFill>
                            <a:srgbClr val="151515"/>
                          </a:solidFill>
                          <a:latin typeface="Arial"/>
                          <a:cs typeface="Arial"/>
                        </a:rPr>
                        <a:t> </a:t>
                      </a:r>
                      <a:r>
                        <a:rPr sz="800" spc="-10" dirty="0">
                          <a:solidFill>
                            <a:srgbClr val="151515"/>
                          </a:solidFill>
                          <a:latin typeface="Arial"/>
                          <a:cs typeface="Arial"/>
                        </a:rPr>
                        <a:t>Outside</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7620" algn="ctr">
                        <a:lnSpc>
                          <a:spcPct val="100000"/>
                        </a:lnSpc>
                        <a:spcBef>
                          <a:spcPts val="445"/>
                        </a:spcBef>
                      </a:pPr>
                      <a:r>
                        <a:rPr sz="800" b="1" dirty="0">
                          <a:solidFill>
                            <a:srgbClr val="151515"/>
                          </a:solidFill>
                          <a:latin typeface="Arial"/>
                          <a:cs typeface="Arial"/>
                        </a:rPr>
                        <a:t>2</a:t>
                      </a:r>
                      <a:r>
                        <a:rPr sz="800" b="1" spc="-30" dirty="0">
                          <a:solidFill>
                            <a:srgbClr val="151515"/>
                          </a:solidFill>
                          <a:latin typeface="Arial"/>
                          <a:cs typeface="Arial"/>
                        </a:rPr>
                        <a:t> </a:t>
                      </a:r>
                      <a:r>
                        <a:rPr sz="800" b="1" dirty="0">
                          <a:solidFill>
                            <a:srgbClr val="151515"/>
                          </a:solidFill>
                          <a:latin typeface="Arial"/>
                          <a:cs typeface="Arial"/>
                        </a:rPr>
                        <a:t>CFM25</a:t>
                      </a:r>
                      <a:r>
                        <a:rPr sz="800" b="1" spc="-30" dirty="0">
                          <a:solidFill>
                            <a:srgbClr val="151515"/>
                          </a:solidFill>
                          <a:latin typeface="Arial"/>
                          <a:cs typeface="Arial"/>
                        </a:rPr>
                        <a:t> </a:t>
                      </a:r>
                      <a:r>
                        <a:rPr sz="800" b="1" dirty="0">
                          <a:solidFill>
                            <a:srgbClr val="151515"/>
                          </a:solidFill>
                          <a:latin typeface="Arial"/>
                          <a:cs typeface="Arial"/>
                        </a:rPr>
                        <a:t>per</a:t>
                      </a:r>
                      <a:r>
                        <a:rPr sz="800" b="1" spc="-55" dirty="0">
                          <a:solidFill>
                            <a:srgbClr val="151515"/>
                          </a:solidFill>
                          <a:latin typeface="Arial"/>
                          <a:cs typeface="Arial"/>
                        </a:rPr>
                        <a:t> </a:t>
                      </a:r>
                      <a:r>
                        <a:rPr sz="800" b="1" dirty="0">
                          <a:solidFill>
                            <a:srgbClr val="151515"/>
                          </a:solidFill>
                          <a:latin typeface="Arial"/>
                          <a:cs typeface="Arial"/>
                        </a:rPr>
                        <a:t>100ft2,</a:t>
                      </a:r>
                      <a:r>
                        <a:rPr sz="800" b="1" spc="5" dirty="0">
                          <a:solidFill>
                            <a:srgbClr val="151515"/>
                          </a:solidFill>
                          <a:latin typeface="Arial"/>
                          <a:cs typeface="Arial"/>
                        </a:rPr>
                        <a:t> </a:t>
                      </a:r>
                      <a:r>
                        <a:rPr sz="800" b="1" dirty="0">
                          <a:solidFill>
                            <a:srgbClr val="151515"/>
                          </a:solidFill>
                          <a:latin typeface="Arial"/>
                          <a:cs typeface="Arial"/>
                        </a:rPr>
                        <a:t>R-</a:t>
                      </a:r>
                      <a:r>
                        <a:rPr sz="800" b="1" spc="-60" dirty="0">
                          <a:solidFill>
                            <a:srgbClr val="151515"/>
                          </a:solidFill>
                          <a:latin typeface="Arial"/>
                          <a:cs typeface="Arial"/>
                        </a:rPr>
                        <a:t>6</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4604" algn="ctr">
                        <a:lnSpc>
                          <a:spcPct val="100000"/>
                        </a:lnSpc>
                        <a:spcBef>
                          <a:spcPts val="445"/>
                        </a:spcBef>
                      </a:pPr>
                      <a:r>
                        <a:rPr sz="800" b="1" spc="-10" dirty="0">
                          <a:solidFill>
                            <a:srgbClr val="151515"/>
                          </a:solidFill>
                          <a:latin typeface="Arial"/>
                          <a:cs typeface="Arial"/>
                        </a:rPr>
                        <a:t>Ductless</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7780" algn="ctr">
                        <a:lnSpc>
                          <a:spcPct val="100000"/>
                        </a:lnSpc>
                        <a:spcBef>
                          <a:spcPts val="445"/>
                        </a:spcBef>
                      </a:pPr>
                      <a:r>
                        <a:rPr sz="800" b="1" spc="-10" dirty="0">
                          <a:solidFill>
                            <a:srgbClr val="151515"/>
                          </a:solidFill>
                          <a:latin typeface="Arial"/>
                          <a:cs typeface="Arial"/>
                        </a:rPr>
                        <a:t>-$6,749</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6"/>
                  </a:ext>
                </a:extLst>
              </a:tr>
              <a:tr h="199579">
                <a:tc>
                  <a:txBody>
                    <a:bodyPr/>
                    <a:lstStyle/>
                    <a:p>
                      <a:pPr marL="51435">
                        <a:lnSpc>
                          <a:spcPct val="100000"/>
                        </a:lnSpc>
                        <a:spcBef>
                          <a:spcPts val="450"/>
                        </a:spcBef>
                      </a:pPr>
                      <a:r>
                        <a:rPr sz="800" dirty="0">
                          <a:solidFill>
                            <a:srgbClr val="151515"/>
                          </a:solidFill>
                          <a:latin typeface="Arial"/>
                          <a:cs typeface="Arial"/>
                        </a:rPr>
                        <a:t>Foundation</a:t>
                      </a:r>
                      <a:r>
                        <a:rPr sz="800" spc="-60"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algn="ctr">
                        <a:lnSpc>
                          <a:spcPct val="100000"/>
                        </a:lnSpc>
                        <a:spcBef>
                          <a:spcPts val="450"/>
                        </a:spcBef>
                      </a:pPr>
                      <a:r>
                        <a:rPr sz="800" spc="-25" dirty="0">
                          <a:solidFill>
                            <a:srgbClr val="151515"/>
                          </a:solidFill>
                          <a:latin typeface="Arial"/>
                          <a:cs typeface="Arial"/>
                        </a:rPr>
                        <a:t>NA</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270" algn="ctr">
                        <a:lnSpc>
                          <a:spcPct val="100000"/>
                        </a:lnSpc>
                        <a:spcBef>
                          <a:spcPts val="450"/>
                        </a:spcBef>
                      </a:pPr>
                      <a:r>
                        <a:rPr sz="800" spc="-25" dirty="0">
                          <a:solidFill>
                            <a:srgbClr val="151515"/>
                          </a:solidFill>
                          <a:latin typeface="Arial"/>
                          <a:cs typeface="Arial"/>
                        </a:rPr>
                        <a:t>NA</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50"/>
                        </a:spcBef>
                      </a:pPr>
                      <a:r>
                        <a:rPr sz="800" spc="-25" dirty="0">
                          <a:solidFill>
                            <a:srgbClr val="151515"/>
                          </a:solidFill>
                          <a:latin typeface="Arial"/>
                          <a:cs typeface="Arial"/>
                        </a:rPr>
                        <a:t>$0</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7"/>
                  </a:ext>
                </a:extLst>
              </a:tr>
              <a:tr h="199579">
                <a:tc>
                  <a:txBody>
                    <a:bodyPr/>
                    <a:lstStyle/>
                    <a:p>
                      <a:pPr marL="51435">
                        <a:lnSpc>
                          <a:spcPct val="100000"/>
                        </a:lnSpc>
                        <a:spcBef>
                          <a:spcPts val="450"/>
                        </a:spcBef>
                      </a:pPr>
                      <a:r>
                        <a:rPr sz="800" dirty="0">
                          <a:solidFill>
                            <a:srgbClr val="151515"/>
                          </a:solidFill>
                          <a:latin typeface="Arial"/>
                          <a:cs typeface="Arial"/>
                        </a:rPr>
                        <a:t>Floor</a:t>
                      </a:r>
                      <a:r>
                        <a:rPr sz="800" spc="-25"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10160" algn="ctr">
                        <a:lnSpc>
                          <a:spcPct val="100000"/>
                        </a:lnSpc>
                        <a:spcBef>
                          <a:spcPts val="450"/>
                        </a:spcBef>
                      </a:pPr>
                      <a:r>
                        <a:rPr sz="800" dirty="0">
                          <a:solidFill>
                            <a:srgbClr val="151515"/>
                          </a:solidFill>
                          <a:latin typeface="Arial"/>
                          <a:cs typeface="Arial"/>
                        </a:rPr>
                        <a:t>Basement</a:t>
                      </a:r>
                      <a:r>
                        <a:rPr sz="800" spc="-35" dirty="0">
                          <a:solidFill>
                            <a:srgbClr val="151515"/>
                          </a:solidFill>
                          <a:latin typeface="Arial"/>
                          <a:cs typeface="Arial"/>
                        </a:rPr>
                        <a:t> </a:t>
                      </a:r>
                      <a:r>
                        <a:rPr sz="800" dirty="0">
                          <a:solidFill>
                            <a:srgbClr val="151515"/>
                          </a:solidFill>
                          <a:latin typeface="Arial"/>
                          <a:cs typeface="Arial"/>
                        </a:rPr>
                        <a:t>Ceiling</a:t>
                      </a:r>
                      <a:r>
                        <a:rPr sz="800" spc="-65" dirty="0">
                          <a:solidFill>
                            <a:srgbClr val="151515"/>
                          </a:solidFill>
                          <a:latin typeface="Arial"/>
                          <a:cs typeface="Arial"/>
                        </a:rPr>
                        <a:t> </a:t>
                      </a:r>
                      <a:r>
                        <a:rPr sz="800" dirty="0">
                          <a:solidFill>
                            <a:srgbClr val="151515"/>
                          </a:solidFill>
                          <a:latin typeface="Arial"/>
                          <a:cs typeface="Arial"/>
                        </a:rPr>
                        <a:t>R-</a:t>
                      </a:r>
                      <a:r>
                        <a:rPr sz="800" spc="-25" dirty="0">
                          <a:solidFill>
                            <a:srgbClr val="151515"/>
                          </a:solidFill>
                          <a:latin typeface="Arial"/>
                          <a:cs typeface="Arial"/>
                        </a:rPr>
                        <a:t>30</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4604" algn="ctr">
                        <a:lnSpc>
                          <a:spcPct val="100000"/>
                        </a:lnSpc>
                        <a:spcBef>
                          <a:spcPts val="450"/>
                        </a:spcBef>
                      </a:pPr>
                      <a:r>
                        <a:rPr sz="800" dirty="0">
                          <a:solidFill>
                            <a:srgbClr val="151515"/>
                          </a:solidFill>
                          <a:latin typeface="Arial"/>
                          <a:cs typeface="Arial"/>
                        </a:rPr>
                        <a:t>Basement</a:t>
                      </a:r>
                      <a:r>
                        <a:rPr sz="800" spc="-35" dirty="0">
                          <a:solidFill>
                            <a:srgbClr val="151515"/>
                          </a:solidFill>
                          <a:latin typeface="Arial"/>
                          <a:cs typeface="Arial"/>
                        </a:rPr>
                        <a:t> </a:t>
                      </a:r>
                      <a:r>
                        <a:rPr sz="800" dirty="0">
                          <a:solidFill>
                            <a:srgbClr val="151515"/>
                          </a:solidFill>
                          <a:latin typeface="Arial"/>
                          <a:cs typeface="Arial"/>
                        </a:rPr>
                        <a:t>Ceiling</a:t>
                      </a:r>
                      <a:r>
                        <a:rPr sz="800" spc="-65" dirty="0">
                          <a:solidFill>
                            <a:srgbClr val="151515"/>
                          </a:solidFill>
                          <a:latin typeface="Arial"/>
                          <a:cs typeface="Arial"/>
                        </a:rPr>
                        <a:t> </a:t>
                      </a:r>
                      <a:r>
                        <a:rPr sz="800" dirty="0">
                          <a:solidFill>
                            <a:srgbClr val="151515"/>
                          </a:solidFill>
                          <a:latin typeface="Arial"/>
                          <a:cs typeface="Arial"/>
                        </a:rPr>
                        <a:t>R-</a:t>
                      </a:r>
                      <a:r>
                        <a:rPr sz="800" spc="-25" dirty="0">
                          <a:solidFill>
                            <a:srgbClr val="151515"/>
                          </a:solidFill>
                          <a:latin typeface="Arial"/>
                          <a:cs typeface="Arial"/>
                        </a:rPr>
                        <a:t>30</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50"/>
                        </a:spcBef>
                      </a:pPr>
                      <a:r>
                        <a:rPr sz="800" spc="-25" dirty="0">
                          <a:solidFill>
                            <a:srgbClr val="151515"/>
                          </a:solidFill>
                          <a:latin typeface="Arial"/>
                          <a:cs typeface="Arial"/>
                        </a:rPr>
                        <a:t>$0</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8"/>
                  </a:ext>
                </a:extLst>
              </a:tr>
              <a:tr h="200025">
                <a:tc>
                  <a:txBody>
                    <a:bodyPr/>
                    <a:lstStyle/>
                    <a:p>
                      <a:pPr marL="51435">
                        <a:lnSpc>
                          <a:spcPct val="100000"/>
                        </a:lnSpc>
                        <a:spcBef>
                          <a:spcPts val="455"/>
                        </a:spcBef>
                      </a:pPr>
                      <a:r>
                        <a:rPr sz="800" dirty="0">
                          <a:solidFill>
                            <a:srgbClr val="151515"/>
                          </a:solidFill>
                          <a:latin typeface="Arial"/>
                          <a:cs typeface="Arial"/>
                        </a:rPr>
                        <a:t>Wall</a:t>
                      </a:r>
                      <a:r>
                        <a:rPr sz="800" spc="-30"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2540" algn="ctr">
                        <a:lnSpc>
                          <a:spcPct val="100000"/>
                        </a:lnSpc>
                        <a:spcBef>
                          <a:spcPts val="455"/>
                        </a:spcBef>
                      </a:pPr>
                      <a:r>
                        <a:rPr sz="800" spc="-10" dirty="0">
                          <a:solidFill>
                            <a:srgbClr val="151515"/>
                          </a:solidFill>
                          <a:latin typeface="Arial"/>
                          <a:cs typeface="Arial"/>
                        </a:rPr>
                        <a:t>R-</a:t>
                      </a:r>
                      <a:r>
                        <a:rPr sz="800" dirty="0">
                          <a:solidFill>
                            <a:srgbClr val="151515"/>
                          </a:solidFill>
                          <a:latin typeface="Arial"/>
                          <a:cs typeface="Arial"/>
                        </a:rPr>
                        <a:t>21,</a:t>
                      </a:r>
                      <a:r>
                        <a:rPr sz="800" spc="-5" dirty="0">
                          <a:solidFill>
                            <a:srgbClr val="151515"/>
                          </a:solidFill>
                          <a:latin typeface="Arial"/>
                          <a:cs typeface="Arial"/>
                        </a:rPr>
                        <a:t> </a:t>
                      </a:r>
                      <a:r>
                        <a:rPr sz="800" dirty="0">
                          <a:solidFill>
                            <a:srgbClr val="151515"/>
                          </a:solidFill>
                          <a:latin typeface="Arial"/>
                          <a:cs typeface="Arial"/>
                        </a:rPr>
                        <a:t>2x6,</a:t>
                      </a:r>
                      <a:r>
                        <a:rPr sz="800" spc="-5" dirty="0">
                          <a:solidFill>
                            <a:srgbClr val="151515"/>
                          </a:solidFill>
                          <a:latin typeface="Arial"/>
                          <a:cs typeface="Arial"/>
                        </a:rPr>
                        <a:t> </a:t>
                      </a:r>
                      <a:r>
                        <a:rPr sz="800" dirty="0">
                          <a:solidFill>
                            <a:srgbClr val="151515"/>
                          </a:solidFill>
                          <a:latin typeface="Arial"/>
                          <a:cs typeface="Arial"/>
                        </a:rPr>
                        <a:t>16</a:t>
                      </a:r>
                      <a:r>
                        <a:rPr sz="800" spc="-40" dirty="0">
                          <a:solidFill>
                            <a:srgbClr val="151515"/>
                          </a:solidFill>
                          <a:latin typeface="Arial"/>
                          <a:cs typeface="Arial"/>
                        </a:rPr>
                        <a:t> </a:t>
                      </a:r>
                      <a:r>
                        <a:rPr sz="800" dirty="0">
                          <a:solidFill>
                            <a:srgbClr val="151515"/>
                          </a:solidFill>
                          <a:latin typeface="Arial"/>
                          <a:cs typeface="Arial"/>
                        </a:rPr>
                        <a:t>in</a:t>
                      </a:r>
                      <a:r>
                        <a:rPr sz="800" spc="5" dirty="0">
                          <a:solidFill>
                            <a:srgbClr val="151515"/>
                          </a:solidFill>
                          <a:latin typeface="Arial"/>
                          <a:cs typeface="Arial"/>
                        </a:rPr>
                        <a:t> </a:t>
                      </a:r>
                      <a:r>
                        <a:rPr sz="800" spc="-20" dirty="0">
                          <a:solidFill>
                            <a:srgbClr val="151515"/>
                          </a:solidFill>
                          <a:latin typeface="Arial"/>
                          <a:cs typeface="Arial"/>
                        </a:rPr>
                        <a:t>o.c.</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8255" algn="ctr">
                        <a:lnSpc>
                          <a:spcPct val="100000"/>
                        </a:lnSpc>
                        <a:spcBef>
                          <a:spcPts val="455"/>
                        </a:spcBef>
                      </a:pPr>
                      <a:r>
                        <a:rPr sz="800" spc="-10" dirty="0">
                          <a:solidFill>
                            <a:srgbClr val="151515"/>
                          </a:solidFill>
                          <a:latin typeface="Arial"/>
                          <a:cs typeface="Arial"/>
                        </a:rPr>
                        <a:t>R-</a:t>
                      </a:r>
                      <a:r>
                        <a:rPr sz="800" dirty="0">
                          <a:solidFill>
                            <a:srgbClr val="151515"/>
                          </a:solidFill>
                          <a:latin typeface="Arial"/>
                          <a:cs typeface="Arial"/>
                        </a:rPr>
                        <a:t>21,</a:t>
                      </a:r>
                      <a:r>
                        <a:rPr sz="800" spc="-5" dirty="0">
                          <a:solidFill>
                            <a:srgbClr val="151515"/>
                          </a:solidFill>
                          <a:latin typeface="Arial"/>
                          <a:cs typeface="Arial"/>
                        </a:rPr>
                        <a:t> </a:t>
                      </a:r>
                      <a:r>
                        <a:rPr sz="800" dirty="0">
                          <a:solidFill>
                            <a:srgbClr val="151515"/>
                          </a:solidFill>
                          <a:latin typeface="Arial"/>
                          <a:cs typeface="Arial"/>
                        </a:rPr>
                        <a:t>2x6,</a:t>
                      </a:r>
                      <a:r>
                        <a:rPr sz="800" spc="-5" dirty="0">
                          <a:solidFill>
                            <a:srgbClr val="151515"/>
                          </a:solidFill>
                          <a:latin typeface="Arial"/>
                          <a:cs typeface="Arial"/>
                        </a:rPr>
                        <a:t> </a:t>
                      </a:r>
                      <a:r>
                        <a:rPr sz="800" dirty="0">
                          <a:solidFill>
                            <a:srgbClr val="151515"/>
                          </a:solidFill>
                          <a:latin typeface="Arial"/>
                          <a:cs typeface="Arial"/>
                        </a:rPr>
                        <a:t>16</a:t>
                      </a:r>
                      <a:r>
                        <a:rPr sz="800" spc="-40" dirty="0">
                          <a:solidFill>
                            <a:srgbClr val="151515"/>
                          </a:solidFill>
                          <a:latin typeface="Arial"/>
                          <a:cs typeface="Arial"/>
                        </a:rPr>
                        <a:t> </a:t>
                      </a:r>
                      <a:r>
                        <a:rPr sz="800" dirty="0">
                          <a:solidFill>
                            <a:srgbClr val="151515"/>
                          </a:solidFill>
                          <a:latin typeface="Arial"/>
                          <a:cs typeface="Arial"/>
                        </a:rPr>
                        <a:t>in </a:t>
                      </a:r>
                      <a:r>
                        <a:rPr sz="800" spc="-20" dirty="0">
                          <a:solidFill>
                            <a:srgbClr val="151515"/>
                          </a:solidFill>
                          <a:latin typeface="Arial"/>
                          <a:cs typeface="Arial"/>
                        </a:rPr>
                        <a:t>o.c.</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55"/>
                        </a:spcBef>
                      </a:pPr>
                      <a:r>
                        <a:rPr sz="800" spc="-25" dirty="0">
                          <a:solidFill>
                            <a:srgbClr val="151515"/>
                          </a:solidFill>
                          <a:latin typeface="Arial"/>
                          <a:cs typeface="Arial"/>
                        </a:rPr>
                        <a:t>$0</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9"/>
                  </a:ext>
                </a:extLst>
              </a:tr>
              <a:tr h="199579">
                <a:tc>
                  <a:txBody>
                    <a:bodyPr/>
                    <a:lstStyle/>
                    <a:p>
                      <a:pPr marL="51435">
                        <a:lnSpc>
                          <a:spcPct val="100000"/>
                        </a:lnSpc>
                        <a:spcBef>
                          <a:spcPts val="455"/>
                        </a:spcBef>
                      </a:pPr>
                      <a:r>
                        <a:rPr sz="800" dirty="0">
                          <a:solidFill>
                            <a:srgbClr val="151515"/>
                          </a:solidFill>
                          <a:latin typeface="Arial"/>
                          <a:cs typeface="Arial"/>
                        </a:rPr>
                        <a:t>High</a:t>
                      </a:r>
                      <a:r>
                        <a:rPr sz="800" spc="-55" dirty="0">
                          <a:solidFill>
                            <a:srgbClr val="151515"/>
                          </a:solidFill>
                          <a:latin typeface="Arial"/>
                          <a:cs typeface="Arial"/>
                        </a:rPr>
                        <a:t> </a:t>
                      </a:r>
                      <a:r>
                        <a:rPr sz="800" dirty="0">
                          <a:solidFill>
                            <a:srgbClr val="151515"/>
                          </a:solidFill>
                          <a:latin typeface="Arial"/>
                          <a:cs typeface="Arial"/>
                        </a:rPr>
                        <a:t>Efficacy</a:t>
                      </a:r>
                      <a:r>
                        <a:rPr sz="800" spc="5" dirty="0">
                          <a:solidFill>
                            <a:srgbClr val="151515"/>
                          </a:solidFill>
                          <a:latin typeface="Arial"/>
                          <a:cs typeface="Arial"/>
                        </a:rPr>
                        <a:t> </a:t>
                      </a:r>
                      <a:r>
                        <a:rPr sz="800" spc="-10" dirty="0">
                          <a:solidFill>
                            <a:srgbClr val="151515"/>
                          </a:solidFill>
                          <a:latin typeface="Arial"/>
                          <a:cs typeface="Arial"/>
                        </a:rPr>
                        <a:t>Lighting</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10795" algn="ctr">
                        <a:lnSpc>
                          <a:spcPct val="100000"/>
                        </a:lnSpc>
                        <a:spcBef>
                          <a:spcPts val="455"/>
                        </a:spcBef>
                      </a:pPr>
                      <a:r>
                        <a:rPr sz="800" dirty="0">
                          <a:solidFill>
                            <a:srgbClr val="151515"/>
                          </a:solidFill>
                          <a:latin typeface="Arial"/>
                          <a:cs typeface="Arial"/>
                        </a:rPr>
                        <a:t>100%</a:t>
                      </a:r>
                      <a:r>
                        <a:rPr sz="800" spc="-40" dirty="0">
                          <a:solidFill>
                            <a:srgbClr val="151515"/>
                          </a:solidFill>
                          <a:latin typeface="Arial"/>
                          <a:cs typeface="Arial"/>
                        </a:rPr>
                        <a:t> </a:t>
                      </a:r>
                      <a:r>
                        <a:rPr sz="800" spc="-25" dirty="0">
                          <a:solidFill>
                            <a:srgbClr val="151515"/>
                          </a:solidFill>
                          <a:latin typeface="Arial"/>
                          <a:cs typeface="Arial"/>
                        </a:rPr>
                        <a:t>LED</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4604" algn="ctr">
                        <a:lnSpc>
                          <a:spcPct val="100000"/>
                        </a:lnSpc>
                        <a:spcBef>
                          <a:spcPts val="455"/>
                        </a:spcBef>
                      </a:pPr>
                      <a:r>
                        <a:rPr sz="800" dirty="0">
                          <a:solidFill>
                            <a:srgbClr val="151515"/>
                          </a:solidFill>
                          <a:latin typeface="Arial"/>
                          <a:cs typeface="Arial"/>
                        </a:rPr>
                        <a:t>100%</a:t>
                      </a:r>
                      <a:r>
                        <a:rPr sz="800" spc="-50" dirty="0">
                          <a:solidFill>
                            <a:srgbClr val="151515"/>
                          </a:solidFill>
                          <a:latin typeface="Arial"/>
                          <a:cs typeface="Arial"/>
                        </a:rPr>
                        <a:t> </a:t>
                      </a:r>
                      <a:r>
                        <a:rPr sz="800" spc="-25" dirty="0">
                          <a:solidFill>
                            <a:srgbClr val="151515"/>
                          </a:solidFill>
                          <a:latin typeface="Arial"/>
                          <a:cs typeface="Arial"/>
                        </a:rPr>
                        <a:t>LED</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55"/>
                        </a:spcBef>
                      </a:pPr>
                      <a:r>
                        <a:rPr sz="800" spc="-25" dirty="0">
                          <a:solidFill>
                            <a:srgbClr val="151515"/>
                          </a:solidFill>
                          <a:latin typeface="Arial"/>
                          <a:cs typeface="Arial"/>
                        </a:rPr>
                        <a:t>$0</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0"/>
                  </a:ext>
                </a:extLst>
              </a:tr>
              <a:tr h="200025">
                <a:tc>
                  <a:txBody>
                    <a:bodyPr/>
                    <a:lstStyle/>
                    <a:p>
                      <a:pPr marL="51435">
                        <a:lnSpc>
                          <a:spcPct val="100000"/>
                        </a:lnSpc>
                        <a:spcBef>
                          <a:spcPts val="459"/>
                        </a:spcBef>
                      </a:pPr>
                      <a:r>
                        <a:rPr sz="800" dirty="0">
                          <a:solidFill>
                            <a:srgbClr val="151515"/>
                          </a:solidFill>
                          <a:latin typeface="Arial"/>
                          <a:cs typeface="Arial"/>
                        </a:rPr>
                        <a:t>Ceiling</a:t>
                      </a:r>
                      <a:r>
                        <a:rPr sz="800" spc="-50"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3810" algn="ctr">
                        <a:lnSpc>
                          <a:spcPct val="100000"/>
                        </a:lnSpc>
                        <a:spcBef>
                          <a:spcPts val="459"/>
                        </a:spcBef>
                      </a:pPr>
                      <a:r>
                        <a:rPr sz="800" b="1" dirty="0">
                          <a:solidFill>
                            <a:srgbClr val="151515"/>
                          </a:solidFill>
                          <a:latin typeface="Arial"/>
                          <a:cs typeface="Arial"/>
                        </a:rPr>
                        <a:t>Ceiling</a:t>
                      </a:r>
                      <a:r>
                        <a:rPr sz="800" b="1" spc="-35" dirty="0">
                          <a:solidFill>
                            <a:srgbClr val="151515"/>
                          </a:solidFill>
                          <a:latin typeface="Arial"/>
                          <a:cs typeface="Arial"/>
                        </a:rPr>
                        <a:t> </a:t>
                      </a:r>
                      <a:r>
                        <a:rPr sz="800" b="1" spc="-10" dirty="0">
                          <a:solidFill>
                            <a:srgbClr val="151515"/>
                          </a:solidFill>
                          <a:latin typeface="Arial"/>
                          <a:cs typeface="Arial"/>
                        </a:rPr>
                        <a:t>R-</a:t>
                      </a:r>
                      <a:r>
                        <a:rPr sz="800" b="1" dirty="0">
                          <a:solidFill>
                            <a:srgbClr val="151515"/>
                          </a:solidFill>
                          <a:latin typeface="Arial"/>
                          <a:cs typeface="Arial"/>
                        </a:rPr>
                        <a:t>49,</a:t>
                      </a:r>
                      <a:r>
                        <a:rPr sz="800" b="1" spc="-5" dirty="0">
                          <a:solidFill>
                            <a:srgbClr val="151515"/>
                          </a:solidFill>
                          <a:latin typeface="Arial"/>
                          <a:cs typeface="Arial"/>
                        </a:rPr>
                        <a:t> </a:t>
                      </a:r>
                      <a:r>
                        <a:rPr sz="800" b="1" spc="-10" dirty="0">
                          <a:solidFill>
                            <a:srgbClr val="151515"/>
                          </a:solidFill>
                          <a:latin typeface="Arial"/>
                          <a:cs typeface="Arial"/>
                        </a:rPr>
                        <a:t>Vented</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1430" algn="ctr">
                        <a:lnSpc>
                          <a:spcPct val="100000"/>
                        </a:lnSpc>
                        <a:spcBef>
                          <a:spcPts val="459"/>
                        </a:spcBef>
                      </a:pPr>
                      <a:r>
                        <a:rPr sz="800" b="1" dirty="0">
                          <a:solidFill>
                            <a:srgbClr val="151515"/>
                          </a:solidFill>
                          <a:latin typeface="Arial"/>
                          <a:cs typeface="Arial"/>
                        </a:rPr>
                        <a:t>Roof</a:t>
                      </a:r>
                      <a:r>
                        <a:rPr sz="800" b="1" spc="5" dirty="0">
                          <a:solidFill>
                            <a:srgbClr val="151515"/>
                          </a:solidFill>
                          <a:latin typeface="Arial"/>
                          <a:cs typeface="Arial"/>
                        </a:rPr>
                        <a:t> </a:t>
                      </a:r>
                      <a:r>
                        <a:rPr sz="800" b="1" spc="-10" dirty="0">
                          <a:solidFill>
                            <a:srgbClr val="151515"/>
                          </a:solidFill>
                          <a:latin typeface="Arial"/>
                          <a:cs typeface="Arial"/>
                        </a:rPr>
                        <a:t>R-</a:t>
                      </a:r>
                      <a:r>
                        <a:rPr sz="800" b="1" dirty="0">
                          <a:solidFill>
                            <a:srgbClr val="151515"/>
                          </a:solidFill>
                          <a:latin typeface="Arial"/>
                          <a:cs typeface="Arial"/>
                        </a:rPr>
                        <a:t>38</a:t>
                      </a:r>
                      <a:r>
                        <a:rPr sz="800" b="1" spc="-40" dirty="0">
                          <a:solidFill>
                            <a:srgbClr val="151515"/>
                          </a:solidFill>
                          <a:latin typeface="Arial"/>
                          <a:cs typeface="Arial"/>
                        </a:rPr>
                        <a:t> </a:t>
                      </a:r>
                      <a:r>
                        <a:rPr sz="800" b="1" dirty="0">
                          <a:solidFill>
                            <a:srgbClr val="151515"/>
                          </a:solidFill>
                          <a:latin typeface="Arial"/>
                          <a:cs typeface="Arial"/>
                        </a:rPr>
                        <a:t>Spray</a:t>
                      </a:r>
                      <a:r>
                        <a:rPr sz="800" b="1" spc="-40" dirty="0">
                          <a:solidFill>
                            <a:srgbClr val="151515"/>
                          </a:solidFill>
                          <a:latin typeface="Arial"/>
                          <a:cs typeface="Arial"/>
                        </a:rPr>
                        <a:t> </a:t>
                      </a:r>
                      <a:r>
                        <a:rPr sz="800" b="1" dirty="0">
                          <a:solidFill>
                            <a:srgbClr val="151515"/>
                          </a:solidFill>
                          <a:latin typeface="Arial"/>
                          <a:cs typeface="Arial"/>
                        </a:rPr>
                        <a:t>Foam,</a:t>
                      </a:r>
                      <a:r>
                        <a:rPr sz="800" b="1" spc="-5" dirty="0">
                          <a:solidFill>
                            <a:srgbClr val="151515"/>
                          </a:solidFill>
                          <a:latin typeface="Arial"/>
                          <a:cs typeface="Arial"/>
                        </a:rPr>
                        <a:t> </a:t>
                      </a:r>
                      <a:r>
                        <a:rPr sz="800" b="1" spc="-10" dirty="0">
                          <a:solidFill>
                            <a:srgbClr val="151515"/>
                          </a:solidFill>
                          <a:latin typeface="Arial"/>
                          <a:cs typeface="Arial"/>
                        </a:rPr>
                        <a:t>Unvented</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5875" algn="ctr">
                        <a:lnSpc>
                          <a:spcPct val="100000"/>
                        </a:lnSpc>
                        <a:spcBef>
                          <a:spcPts val="459"/>
                        </a:spcBef>
                      </a:pPr>
                      <a:r>
                        <a:rPr sz="800" b="1" spc="-10" dirty="0">
                          <a:solidFill>
                            <a:srgbClr val="151515"/>
                          </a:solidFill>
                          <a:latin typeface="Arial"/>
                          <a:cs typeface="Arial"/>
                        </a:rPr>
                        <a:t>$2,511</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1"/>
                  </a:ext>
                </a:extLst>
              </a:tr>
              <a:tr h="199579">
                <a:tc>
                  <a:txBody>
                    <a:bodyPr/>
                    <a:lstStyle/>
                    <a:p>
                      <a:pPr marL="51435">
                        <a:lnSpc>
                          <a:spcPct val="100000"/>
                        </a:lnSpc>
                        <a:spcBef>
                          <a:spcPts val="459"/>
                        </a:spcBef>
                      </a:pPr>
                      <a:r>
                        <a:rPr sz="800" dirty="0">
                          <a:solidFill>
                            <a:srgbClr val="151515"/>
                          </a:solidFill>
                          <a:latin typeface="Arial"/>
                          <a:cs typeface="Arial"/>
                        </a:rPr>
                        <a:t>Air</a:t>
                      </a:r>
                      <a:r>
                        <a:rPr sz="800" spc="-10" dirty="0">
                          <a:solidFill>
                            <a:srgbClr val="151515"/>
                          </a:solidFill>
                          <a:latin typeface="Arial"/>
                          <a:cs typeface="Arial"/>
                        </a:rPr>
                        <a:t> Infiltration</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11430" algn="ctr">
                        <a:lnSpc>
                          <a:spcPct val="100000"/>
                        </a:lnSpc>
                        <a:spcBef>
                          <a:spcPts val="459"/>
                        </a:spcBef>
                      </a:pPr>
                      <a:r>
                        <a:rPr sz="800" b="1" dirty="0">
                          <a:solidFill>
                            <a:srgbClr val="151515"/>
                          </a:solidFill>
                          <a:latin typeface="Arial"/>
                          <a:cs typeface="Arial"/>
                        </a:rPr>
                        <a:t>3</a:t>
                      </a:r>
                      <a:r>
                        <a:rPr sz="800" b="1" spc="-35" dirty="0">
                          <a:solidFill>
                            <a:srgbClr val="151515"/>
                          </a:solidFill>
                          <a:latin typeface="Arial"/>
                          <a:cs typeface="Arial"/>
                        </a:rPr>
                        <a:t> </a:t>
                      </a:r>
                      <a:r>
                        <a:rPr sz="800" b="1" spc="-10" dirty="0">
                          <a:solidFill>
                            <a:srgbClr val="151515"/>
                          </a:solidFill>
                          <a:latin typeface="Arial"/>
                          <a:cs typeface="Arial"/>
                        </a:rPr>
                        <a:t>ACH50</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4604" algn="ctr">
                        <a:lnSpc>
                          <a:spcPct val="100000"/>
                        </a:lnSpc>
                        <a:spcBef>
                          <a:spcPts val="459"/>
                        </a:spcBef>
                      </a:pPr>
                      <a:r>
                        <a:rPr sz="800" b="1" dirty="0">
                          <a:solidFill>
                            <a:srgbClr val="151515"/>
                          </a:solidFill>
                          <a:latin typeface="Arial"/>
                          <a:cs typeface="Arial"/>
                        </a:rPr>
                        <a:t>2</a:t>
                      </a:r>
                      <a:r>
                        <a:rPr sz="800" b="1" spc="-30" dirty="0">
                          <a:solidFill>
                            <a:srgbClr val="151515"/>
                          </a:solidFill>
                          <a:latin typeface="Arial"/>
                          <a:cs typeface="Arial"/>
                        </a:rPr>
                        <a:t> </a:t>
                      </a:r>
                      <a:r>
                        <a:rPr sz="800" b="1" spc="-20" dirty="0">
                          <a:solidFill>
                            <a:srgbClr val="151515"/>
                          </a:solidFill>
                          <a:latin typeface="Arial"/>
                          <a:cs typeface="Arial"/>
                        </a:rPr>
                        <a:t>ACH50</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20955" algn="ctr">
                        <a:lnSpc>
                          <a:spcPct val="100000"/>
                        </a:lnSpc>
                        <a:spcBef>
                          <a:spcPts val="459"/>
                        </a:spcBef>
                      </a:pPr>
                      <a:r>
                        <a:rPr sz="800" b="1" spc="-20" dirty="0">
                          <a:solidFill>
                            <a:srgbClr val="151515"/>
                          </a:solidFill>
                          <a:latin typeface="Arial"/>
                          <a:cs typeface="Arial"/>
                        </a:rPr>
                        <a:t>$787</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2"/>
                  </a:ext>
                </a:extLst>
              </a:tr>
              <a:tr h="200025">
                <a:tc>
                  <a:txBody>
                    <a:bodyPr/>
                    <a:lstStyle/>
                    <a:p>
                      <a:pPr marL="51435">
                        <a:lnSpc>
                          <a:spcPct val="100000"/>
                        </a:lnSpc>
                        <a:spcBef>
                          <a:spcPts val="464"/>
                        </a:spcBef>
                      </a:pPr>
                      <a:r>
                        <a:rPr sz="800" spc="-10" dirty="0">
                          <a:solidFill>
                            <a:srgbClr val="151515"/>
                          </a:solidFill>
                          <a:latin typeface="Arial"/>
                          <a:cs typeface="Arial"/>
                        </a:rPr>
                        <a:t>Mechanical</a:t>
                      </a:r>
                      <a:r>
                        <a:rPr sz="800" spc="15" dirty="0">
                          <a:solidFill>
                            <a:srgbClr val="151515"/>
                          </a:solidFill>
                          <a:latin typeface="Arial"/>
                          <a:cs typeface="Arial"/>
                        </a:rPr>
                        <a:t> </a:t>
                      </a:r>
                      <a:r>
                        <a:rPr sz="800" spc="-10" dirty="0">
                          <a:solidFill>
                            <a:srgbClr val="151515"/>
                          </a:solidFill>
                          <a:latin typeface="Arial"/>
                          <a:cs typeface="Arial"/>
                        </a:rPr>
                        <a:t>Ventilation</a:t>
                      </a:r>
                      <a:endParaRPr sz="800">
                        <a:latin typeface="Arial"/>
                        <a:cs typeface="Arial"/>
                      </a:endParaRPr>
                    </a:p>
                  </a:txBody>
                  <a:tcPr marL="0" marR="0" marT="4152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5080" algn="ctr">
                        <a:lnSpc>
                          <a:spcPct val="100000"/>
                        </a:lnSpc>
                        <a:spcBef>
                          <a:spcPts val="464"/>
                        </a:spcBef>
                      </a:pPr>
                      <a:r>
                        <a:rPr sz="800" dirty="0">
                          <a:solidFill>
                            <a:srgbClr val="151515"/>
                          </a:solidFill>
                          <a:latin typeface="Arial"/>
                          <a:cs typeface="Arial"/>
                        </a:rPr>
                        <a:t>HRV,</a:t>
                      </a:r>
                      <a:r>
                        <a:rPr sz="800" spc="5" dirty="0">
                          <a:solidFill>
                            <a:srgbClr val="151515"/>
                          </a:solidFill>
                          <a:latin typeface="Arial"/>
                          <a:cs typeface="Arial"/>
                        </a:rPr>
                        <a:t> </a:t>
                      </a:r>
                      <a:r>
                        <a:rPr sz="800" spc="-25" dirty="0">
                          <a:solidFill>
                            <a:srgbClr val="151515"/>
                          </a:solidFill>
                          <a:latin typeface="Arial"/>
                          <a:cs typeface="Arial"/>
                        </a:rPr>
                        <a:t>75%</a:t>
                      </a:r>
                      <a:endParaRPr sz="800">
                        <a:latin typeface="Arial"/>
                        <a:cs typeface="Arial"/>
                      </a:endParaRPr>
                    </a:p>
                  </a:txBody>
                  <a:tcPr marL="0" marR="0" marT="4152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8255" algn="ctr">
                        <a:lnSpc>
                          <a:spcPct val="100000"/>
                        </a:lnSpc>
                        <a:spcBef>
                          <a:spcPts val="464"/>
                        </a:spcBef>
                      </a:pPr>
                      <a:r>
                        <a:rPr sz="800" dirty="0">
                          <a:solidFill>
                            <a:srgbClr val="151515"/>
                          </a:solidFill>
                          <a:latin typeface="Arial"/>
                          <a:cs typeface="Arial"/>
                        </a:rPr>
                        <a:t>HRV,</a:t>
                      </a:r>
                      <a:r>
                        <a:rPr sz="800" spc="5" dirty="0">
                          <a:solidFill>
                            <a:srgbClr val="151515"/>
                          </a:solidFill>
                          <a:latin typeface="Arial"/>
                          <a:cs typeface="Arial"/>
                        </a:rPr>
                        <a:t> </a:t>
                      </a:r>
                      <a:r>
                        <a:rPr sz="800" spc="-25" dirty="0">
                          <a:solidFill>
                            <a:srgbClr val="151515"/>
                          </a:solidFill>
                          <a:latin typeface="Arial"/>
                          <a:cs typeface="Arial"/>
                        </a:rPr>
                        <a:t>75%</a:t>
                      </a:r>
                      <a:endParaRPr sz="800">
                        <a:latin typeface="Arial"/>
                        <a:cs typeface="Arial"/>
                      </a:endParaRPr>
                    </a:p>
                  </a:txBody>
                  <a:tcPr marL="0" marR="0" marT="4152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64"/>
                        </a:spcBef>
                      </a:pPr>
                      <a:r>
                        <a:rPr sz="800" spc="-25" dirty="0">
                          <a:solidFill>
                            <a:srgbClr val="151515"/>
                          </a:solidFill>
                          <a:latin typeface="Arial"/>
                          <a:cs typeface="Arial"/>
                        </a:rPr>
                        <a:t>$0</a:t>
                      </a:r>
                      <a:endParaRPr sz="800">
                        <a:latin typeface="Arial"/>
                        <a:cs typeface="Arial"/>
                      </a:endParaRPr>
                    </a:p>
                  </a:txBody>
                  <a:tcPr marL="0" marR="0" marT="4152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3"/>
                  </a:ext>
                </a:extLst>
              </a:tr>
              <a:tr h="200025">
                <a:tc>
                  <a:txBody>
                    <a:bodyPr/>
                    <a:lstStyle/>
                    <a:p>
                      <a:pPr marL="51435">
                        <a:lnSpc>
                          <a:spcPct val="100000"/>
                        </a:lnSpc>
                        <a:spcBef>
                          <a:spcPts val="465"/>
                        </a:spcBef>
                      </a:pPr>
                      <a:r>
                        <a:rPr sz="800" spc="-10" dirty="0">
                          <a:solidFill>
                            <a:srgbClr val="151515"/>
                          </a:solidFill>
                          <a:latin typeface="Arial"/>
                          <a:cs typeface="Arial"/>
                        </a:rPr>
                        <a:t>Pre-Wiring</a:t>
                      </a:r>
                      <a:r>
                        <a:rPr sz="800" spc="-15" baseline="24305" dirty="0">
                          <a:solidFill>
                            <a:srgbClr val="151515"/>
                          </a:solidFill>
                          <a:latin typeface="Arial"/>
                          <a:cs typeface="Arial"/>
                        </a:rPr>
                        <a:t>5</a:t>
                      </a:r>
                      <a:endParaRPr sz="800" baseline="24305">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6985" algn="ctr">
                        <a:lnSpc>
                          <a:spcPct val="100000"/>
                        </a:lnSpc>
                        <a:spcBef>
                          <a:spcPts val="465"/>
                        </a:spcBef>
                      </a:pPr>
                      <a:r>
                        <a:rPr sz="800" spc="-25" dirty="0">
                          <a:solidFill>
                            <a:srgbClr val="151515"/>
                          </a:solidFill>
                          <a:latin typeface="Arial"/>
                          <a:cs typeface="Arial"/>
                        </a:rPr>
                        <a:t>N/A</a:t>
                      </a:r>
                      <a:endParaRPr sz="800">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2065" algn="ctr">
                        <a:lnSpc>
                          <a:spcPct val="100000"/>
                        </a:lnSpc>
                        <a:spcBef>
                          <a:spcPts val="465"/>
                        </a:spcBef>
                      </a:pPr>
                      <a:r>
                        <a:rPr sz="800" spc="-25" dirty="0">
                          <a:solidFill>
                            <a:srgbClr val="151515"/>
                          </a:solidFill>
                          <a:latin typeface="Arial"/>
                          <a:cs typeface="Arial"/>
                        </a:rPr>
                        <a:t>N/A</a:t>
                      </a:r>
                      <a:endParaRPr sz="800">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65"/>
                        </a:spcBef>
                      </a:pPr>
                      <a:r>
                        <a:rPr sz="800" spc="-25" dirty="0">
                          <a:solidFill>
                            <a:srgbClr val="151515"/>
                          </a:solidFill>
                          <a:latin typeface="Arial"/>
                          <a:cs typeface="Arial"/>
                        </a:rPr>
                        <a:t>$0</a:t>
                      </a:r>
                      <a:endParaRPr sz="800">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4"/>
                  </a:ext>
                </a:extLst>
              </a:tr>
              <a:tr h="200025">
                <a:tc>
                  <a:txBody>
                    <a:bodyPr/>
                    <a:lstStyle/>
                    <a:p>
                      <a:pPr marL="51435">
                        <a:lnSpc>
                          <a:spcPct val="100000"/>
                        </a:lnSpc>
                        <a:spcBef>
                          <a:spcPts val="470"/>
                        </a:spcBef>
                      </a:pPr>
                      <a:r>
                        <a:rPr sz="800" dirty="0">
                          <a:solidFill>
                            <a:srgbClr val="151515"/>
                          </a:solidFill>
                          <a:latin typeface="Arial"/>
                          <a:cs typeface="Arial"/>
                        </a:rPr>
                        <a:t>Solar</a:t>
                      </a:r>
                      <a:r>
                        <a:rPr sz="800" spc="-5" dirty="0">
                          <a:solidFill>
                            <a:srgbClr val="151515"/>
                          </a:solidFill>
                          <a:latin typeface="Arial"/>
                          <a:cs typeface="Arial"/>
                        </a:rPr>
                        <a:t> </a:t>
                      </a:r>
                      <a:r>
                        <a:rPr sz="800" spc="-10" dirty="0">
                          <a:solidFill>
                            <a:srgbClr val="151515"/>
                          </a:solidFill>
                          <a:latin typeface="Arial"/>
                          <a:cs typeface="Arial"/>
                        </a:rPr>
                        <a:t>Array</a:t>
                      </a:r>
                      <a:r>
                        <a:rPr sz="800" spc="-15" baseline="27777" dirty="0">
                          <a:solidFill>
                            <a:srgbClr val="151515"/>
                          </a:solidFill>
                          <a:latin typeface="Arial"/>
                          <a:cs typeface="Arial"/>
                        </a:rPr>
                        <a:t>5</a:t>
                      </a:r>
                      <a:endParaRPr sz="800" baseline="27777">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6985" algn="ctr">
                        <a:lnSpc>
                          <a:spcPct val="100000"/>
                        </a:lnSpc>
                        <a:spcBef>
                          <a:spcPts val="470"/>
                        </a:spcBef>
                      </a:pPr>
                      <a:r>
                        <a:rPr sz="800" spc="-25" dirty="0">
                          <a:solidFill>
                            <a:srgbClr val="151515"/>
                          </a:solidFill>
                          <a:latin typeface="Arial"/>
                          <a:cs typeface="Arial"/>
                        </a:rPr>
                        <a:t>N/A</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2065" algn="ctr">
                        <a:lnSpc>
                          <a:spcPct val="100000"/>
                        </a:lnSpc>
                        <a:spcBef>
                          <a:spcPts val="470"/>
                        </a:spcBef>
                      </a:pPr>
                      <a:r>
                        <a:rPr sz="800" spc="-25" dirty="0">
                          <a:solidFill>
                            <a:srgbClr val="151515"/>
                          </a:solidFill>
                          <a:latin typeface="Arial"/>
                          <a:cs typeface="Arial"/>
                        </a:rPr>
                        <a:t>N/A</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70"/>
                        </a:spcBef>
                      </a:pPr>
                      <a:r>
                        <a:rPr sz="800" spc="-25" dirty="0">
                          <a:solidFill>
                            <a:srgbClr val="151515"/>
                          </a:solidFill>
                          <a:latin typeface="Arial"/>
                          <a:cs typeface="Arial"/>
                        </a:rPr>
                        <a:t>$0</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5"/>
                  </a:ext>
                </a:extLst>
              </a:tr>
              <a:tr h="199579">
                <a:tc>
                  <a:txBody>
                    <a:bodyPr/>
                    <a:lstStyle/>
                    <a:p>
                      <a:pPr marL="51435">
                        <a:lnSpc>
                          <a:spcPct val="100000"/>
                        </a:lnSpc>
                        <a:spcBef>
                          <a:spcPts val="475"/>
                        </a:spcBef>
                      </a:pPr>
                      <a:r>
                        <a:rPr sz="800" spc="-10" dirty="0">
                          <a:solidFill>
                            <a:srgbClr val="151515"/>
                          </a:solidFill>
                          <a:latin typeface="Arial"/>
                          <a:cs typeface="Arial"/>
                        </a:rPr>
                        <a:t>TOTAL</a:t>
                      </a:r>
                      <a:endParaRPr sz="800">
                        <a:latin typeface="Arial"/>
                        <a:cs typeface="Arial"/>
                      </a:endParaRPr>
                    </a:p>
                  </a:txBody>
                  <a:tcPr marL="0" marR="0" marT="4241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a:lnSpc>
                          <a:spcPct val="100000"/>
                        </a:lnSpc>
                      </a:pPr>
                      <a:endParaRPr sz="800">
                        <a:latin typeface="Times New Roman"/>
                        <a:cs typeface="Times New Roman"/>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a:lnSpc>
                          <a:spcPct val="100000"/>
                        </a:lnSpc>
                      </a:pPr>
                      <a:endParaRPr sz="800">
                        <a:latin typeface="Times New Roman"/>
                        <a:cs typeface="Times New Roman"/>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75"/>
                        </a:spcBef>
                      </a:pPr>
                      <a:r>
                        <a:rPr sz="800" b="1" spc="-10" dirty="0">
                          <a:solidFill>
                            <a:srgbClr val="151515"/>
                          </a:solidFill>
                          <a:latin typeface="Arial"/>
                          <a:cs typeface="Arial"/>
                        </a:rPr>
                        <a:t>-$11,597</a:t>
                      </a:r>
                      <a:endParaRPr sz="800">
                        <a:latin typeface="Arial"/>
                        <a:cs typeface="Arial"/>
                      </a:endParaRPr>
                    </a:p>
                  </a:txBody>
                  <a:tcPr marL="0" marR="0" marT="4241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6"/>
                  </a:ext>
                </a:extLst>
              </a:tr>
            </a:tbl>
          </a:graphicData>
        </a:graphic>
      </p:graphicFrame>
      <p:sp>
        <p:nvSpPr>
          <p:cNvPr id="8" name="object 8"/>
          <p:cNvSpPr txBox="1"/>
          <p:nvPr/>
        </p:nvSpPr>
        <p:spPr>
          <a:xfrm>
            <a:off x="2965550" y="5610166"/>
            <a:ext cx="6019056" cy="1094970"/>
          </a:xfrm>
          <a:prstGeom prst="rect">
            <a:avLst/>
          </a:prstGeom>
        </p:spPr>
        <p:txBody>
          <a:bodyPr vert="horz" wrap="square" lIns="0" tIns="40630" rIns="0" bIns="0" rtlCol="0">
            <a:spAutoFit/>
          </a:bodyPr>
          <a:lstStyle/>
          <a:p>
            <a:pPr marL="169658" indent="-160729">
              <a:spcBef>
                <a:spcPts val="320"/>
              </a:spcBef>
              <a:buAutoNum type="arabicPeriod"/>
              <a:tabLst>
                <a:tab pos="169658" algn="l"/>
              </a:tabLst>
            </a:pPr>
            <a:r>
              <a:rPr sz="668" dirty="0">
                <a:solidFill>
                  <a:srgbClr val="5E5E5E"/>
                </a:solidFill>
                <a:latin typeface="Arial"/>
                <a:cs typeface="Arial"/>
              </a:rPr>
              <a:t>Additional</a:t>
            </a:r>
            <a:r>
              <a:rPr sz="668" spc="91" dirty="0">
                <a:solidFill>
                  <a:srgbClr val="5E5E5E"/>
                </a:solidFill>
                <a:latin typeface="Arial"/>
                <a:cs typeface="Arial"/>
              </a:rPr>
              <a:t> </a:t>
            </a:r>
            <a:r>
              <a:rPr sz="668" dirty="0">
                <a:solidFill>
                  <a:srgbClr val="5E5E5E"/>
                </a:solidFill>
                <a:latin typeface="Arial"/>
                <a:cs typeface="Arial"/>
              </a:rPr>
              <a:t>Costs</a:t>
            </a:r>
            <a:r>
              <a:rPr sz="668" spc="53" dirty="0">
                <a:solidFill>
                  <a:srgbClr val="5E5E5E"/>
                </a:solidFill>
                <a:latin typeface="Arial"/>
                <a:cs typeface="Arial"/>
              </a:rPr>
              <a:t> </a:t>
            </a:r>
            <a:r>
              <a:rPr sz="668" dirty="0">
                <a:solidFill>
                  <a:srgbClr val="5E5E5E"/>
                </a:solidFill>
                <a:latin typeface="Arial"/>
                <a:cs typeface="Arial"/>
              </a:rPr>
              <a:t>are</a:t>
            </a:r>
            <a:r>
              <a:rPr sz="668" spc="70" dirty="0">
                <a:solidFill>
                  <a:srgbClr val="5E5E5E"/>
                </a:solidFill>
                <a:latin typeface="Arial"/>
                <a:cs typeface="Arial"/>
              </a:rPr>
              <a:t> </a:t>
            </a:r>
            <a:r>
              <a:rPr sz="668" dirty="0">
                <a:solidFill>
                  <a:srgbClr val="5E5E5E"/>
                </a:solidFill>
                <a:latin typeface="Arial"/>
                <a:cs typeface="Arial"/>
              </a:rPr>
              <a:t>the</a:t>
            </a:r>
            <a:r>
              <a:rPr sz="668" spc="70" dirty="0">
                <a:solidFill>
                  <a:srgbClr val="5E5E5E"/>
                </a:solidFill>
                <a:latin typeface="Arial"/>
                <a:cs typeface="Arial"/>
              </a:rPr>
              <a:t> </a:t>
            </a:r>
            <a:r>
              <a:rPr sz="668" dirty="0">
                <a:solidFill>
                  <a:srgbClr val="5E5E5E"/>
                </a:solidFill>
                <a:latin typeface="Arial"/>
                <a:cs typeface="Arial"/>
              </a:rPr>
              <a:t>costs</a:t>
            </a:r>
            <a:r>
              <a:rPr sz="668" spc="53" dirty="0">
                <a:solidFill>
                  <a:srgbClr val="5E5E5E"/>
                </a:solidFill>
                <a:latin typeface="Arial"/>
                <a:cs typeface="Arial"/>
              </a:rPr>
              <a:t> </a:t>
            </a:r>
            <a:r>
              <a:rPr sz="668" dirty="0">
                <a:solidFill>
                  <a:srgbClr val="5E5E5E"/>
                </a:solidFill>
                <a:latin typeface="Arial"/>
                <a:cs typeface="Arial"/>
              </a:rPr>
              <a:t>above</a:t>
            </a:r>
            <a:r>
              <a:rPr sz="668" spc="70" dirty="0">
                <a:solidFill>
                  <a:srgbClr val="5E5E5E"/>
                </a:solidFill>
                <a:latin typeface="Arial"/>
                <a:cs typeface="Arial"/>
              </a:rPr>
              <a:t> </a:t>
            </a:r>
            <a:r>
              <a:rPr sz="668" dirty="0">
                <a:solidFill>
                  <a:srgbClr val="5E5E5E"/>
                </a:solidFill>
                <a:latin typeface="Arial"/>
                <a:cs typeface="Arial"/>
              </a:rPr>
              <a:t>Base</a:t>
            </a:r>
            <a:r>
              <a:rPr sz="668" spc="70" dirty="0">
                <a:solidFill>
                  <a:srgbClr val="5E5E5E"/>
                </a:solidFill>
                <a:latin typeface="Arial"/>
                <a:cs typeface="Arial"/>
              </a:rPr>
              <a:t> </a:t>
            </a:r>
            <a:r>
              <a:rPr sz="668" dirty="0">
                <a:solidFill>
                  <a:srgbClr val="5E5E5E"/>
                </a:solidFill>
                <a:latin typeface="Arial"/>
                <a:cs typeface="Arial"/>
              </a:rPr>
              <a:t>Code</a:t>
            </a:r>
            <a:r>
              <a:rPr sz="668" spc="70" dirty="0">
                <a:solidFill>
                  <a:srgbClr val="5E5E5E"/>
                </a:solidFill>
                <a:latin typeface="Arial"/>
                <a:cs typeface="Arial"/>
              </a:rPr>
              <a:t> </a:t>
            </a:r>
            <a:r>
              <a:rPr sz="668" dirty="0">
                <a:solidFill>
                  <a:srgbClr val="5E5E5E"/>
                </a:solidFill>
                <a:latin typeface="Arial"/>
                <a:cs typeface="Arial"/>
              </a:rPr>
              <a:t>to</a:t>
            </a:r>
            <a:r>
              <a:rPr sz="668" spc="70" dirty="0">
                <a:solidFill>
                  <a:srgbClr val="5E5E5E"/>
                </a:solidFill>
                <a:latin typeface="Arial"/>
                <a:cs typeface="Arial"/>
              </a:rPr>
              <a:t> </a:t>
            </a:r>
            <a:r>
              <a:rPr sz="668" dirty="0">
                <a:solidFill>
                  <a:srgbClr val="5E5E5E"/>
                </a:solidFill>
                <a:latin typeface="Arial"/>
                <a:cs typeface="Arial"/>
              </a:rPr>
              <a:t>reach</a:t>
            </a:r>
            <a:r>
              <a:rPr sz="668" spc="70" dirty="0">
                <a:solidFill>
                  <a:srgbClr val="5E5E5E"/>
                </a:solidFill>
                <a:latin typeface="Arial"/>
                <a:cs typeface="Arial"/>
              </a:rPr>
              <a:t> </a:t>
            </a:r>
            <a:r>
              <a:rPr sz="668" dirty="0">
                <a:solidFill>
                  <a:srgbClr val="5E5E5E"/>
                </a:solidFill>
                <a:latin typeface="Arial"/>
                <a:cs typeface="Arial"/>
              </a:rPr>
              <a:t>Stretch</a:t>
            </a:r>
            <a:r>
              <a:rPr sz="668" spc="74" dirty="0">
                <a:solidFill>
                  <a:srgbClr val="5E5E5E"/>
                </a:solidFill>
                <a:latin typeface="Arial"/>
                <a:cs typeface="Arial"/>
              </a:rPr>
              <a:t> </a:t>
            </a:r>
            <a:r>
              <a:rPr sz="668" spc="-7" dirty="0">
                <a:solidFill>
                  <a:srgbClr val="5E5E5E"/>
                </a:solidFill>
                <a:latin typeface="Arial"/>
                <a:cs typeface="Arial"/>
              </a:rPr>
              <a:t>Code.</a:t>
            </a:r>
            <a:endParaRPr sz="668">
              <a:latin typeface="Arial"/>
              <a:cs typeface="Arial"/>
            </a:endParaRPr>
          </a:p>
          <a:p>
            <a:pPr marL="169658" indent="-160729">
              <a:spcBef>
                <a:spcPts val="253"/>
              </a:spcBef>
              <a:buAutoNum type="arabicPeriod"/>
              <a:tabLst>
                <a:tab pos="169658" algn="l"/>
              </a:tabLst>
            </a:pPr>
            <a:r>
              <a:rPr sz="668" dirty="0">
                <a:solidFill>
                  <a:srgbClr val="5E5E5E"/>
                </a:solidFill>
                <a:latin typeface="Arial"/>
                <a:cs typeface="Arial"/>
              </a:rPr>
              <a:t>Cost</a:t>
            </a:r>
            <a:r>
              <a:rPr sz="668" spc="49" dirty="0">
                <a:solidFill>
                  <a:srgbClr val="5E5E5E"/>
                </a:solidFill>
                <a:latin typeface="Arial"/>
                <a:cs typeface="Arial"/>
              </a:rPr>
              <a:t> </a:t>
            </a:r>
            <a:r>
              <a:rPr sz="668" dirty="0">
                <a:solidFill>
                  <a:srgbClr val="5E5E5E"/>
                </a:solidFill>
                <a:latin typeface="Arial"/>
                <a:cs typeface="Arial"/>
              </a:rPr>
              <a:t>included</a:t>
            </a:r>
            <a:r>
              <a:rPr sz="668" spc="77" dirty="0">
                <a:solidFill>
                  <a:srgbClr val="5E5E5E"/>
                </a:solidFill>
                <a:latin typeface="Arial"/>
                <a:cs typeface="Arial"/>
              </a:rPr>
              <a:t> </a:t>
            </a:r>
            <a:r>
              <a:rPr sz="668" dirty="0">
                <a:solidFill>
                  <a:srgbClr val="5E5E5E"/>
                </a:solidFill>
                <a:latin typeface="Arial"/>
                <a:cs typeface="Arial"/>
              </a:rPr>
              <a:t>in</a:t>
            </a:r>
            <a:r>
              <a:rPr sz="668" spc="80" dirty="0">
                <a:solidFill>
                  <a:srgbClr val="5E5E5E"/>
                </a:solidFill>
                <a:latin typeface="Arial"/>
                <a:cs typeface="Arial"/>
              </a:rPr>
              <a:t> </a:t>
            </a:r>
            <a:r>
              <a:rPr sz="668" dirty="0">
                <a:solidFill>
                  <a:srgbClr val="5E5E5E"/>
                </a:solidFill>
                <a:latin typeface="Arial"/>
                <a:cs typeface="Arial"/>
              </a:rPr>
              <a:t>basement</a:t>
            </a:r>
            <a:r>
              <a:rPr sz="668" spc="123" dirty="0">
                <a:solidFill>
                  <a:srgbClr val="5E5E5E"/>
                </a:solidFill>
                <a:latin typeface="Arial"/>
                <a:cs typeface="Arial"/>
              </a:rPr>
              <a:t> </a:t>
            </a:r>
            <a:r>
              <a:rPr sz="668" dirty="0">
                <a:solidFill>
                  <a:srgbClr val="5E5E5E"/>
                </a:solidFill>
                <a:latin typeface="Arial"/>
                <a:cs typeface="Arial"/>
              </a:rPr>
              <a:t>and/or</a:t>
            </a:r>
            <a:r>
              <a:rPr sz="668" spc="74" dirty="0">
                <a:solidFill>
                  <a:srgbClr val="5E5E5E"/>
                </a:solidFill>
                <a:latin typeface="Arial"/>
                <a:cs typeface="Arial"/>
              </a:rPr>
              <a:t> </a:t>
            </a:r>
            <a:r>
              <a:rPr sz="668" dirty="0">
                <a:solidFill>
                  <a:srgbClr val="5E5E5E"/>
                </a:solidFill>
                <a:latin typeface="Arial"/>
                <a:cs typeface="Arial"/>
              </a:rPr>
              <a:t>attic</a:t>
            </a:r>
            <a:r>
              <a:rPr sz="668" spc="60" dirty="0">
                <a:solidFill>
                  <a:srgbClr val="5E5E5E"/>
                </a:solidFill>
                <a:latin typeface="Arial"/>
                <a:cs typeface="Arial"/>
              </a:rPr>
              <a:t> </a:t>
            </a:r>
            <a:r>
              <a:rPr sz="668" dirty="0">
                <a:solidFill>
                  <a:srgbClr val="5E5E5E"/>
                </a:solidFill>
                <a:latin typeface="Arial"/>
                <a:cs typeface="Arial"/>
              </a:rPr>
              <a:t>thermal</a:t>
            </a:r>
            <a:r>
              <a:rPr sz="668" spc="102" dirty="0">
                <a:solidFill>
                  <a:srgbClr val="5E5E5E"/>
                </a:solidFill>
                <a:latin typeface="Arial"/>
                <a:cs typeface="Arial"/>
              </a:rPr>
              <a:t> </a:t>
            </a:r>
            <a:r>
              <a:rPr sz="668" dirty="0">
                <a:solidFill>
                  <a:srgbClr val="5E5E5E"/>
                </a:solidFill>
                <a:latin typeface="Arial"/>
                <a:cs typeface="Arial"/>
              </a:rPr>
              <a:t>boundary</a:t>
            </a:r>
            <a:r>
              <a:rPr sz="668" spc="130" dirty="0">
                <a:solidFill>
                  <a:srgbClr val="5E5E5E"/>
                </a:solidFill>
                <a:latin typeface="Arial"/>
                <a:cs typeface="Arial"/>
              </a:rPr>
              <a:t> </a:t>
            </a:r>
            <a:r>
              <a:rPr sz="668" spc="-7" dirty="0">
                <a:solidFill>
                  <a:srgbClr val="5E5E5E"/>
                </a:solidFill>
                <a:latin typeface="Arial"/>
                <a:cs typeface="Arial"/>
              </a:rPr>
              <a:t>change</a:t>
            </a:r>
            <a:endParaRPr sz="668">
              <a:latin typeface="Arial"/>
              <a:cs typeface="Arial"/>
            </a:endParaRPr>
          </a:p>
          <a:p>
            <a:pPr marL="169658" indent="-160729">
              <a:lnSpc>
                <a:spcPts val="770"/>
              </a:lnSpc>
              <a:spcBef>
                <a:spcPts val="253"/>
              </a:spcBef>
              <a:buAutoNum type="arabicPeriod"/>
              <a:tabLst>
                <a:tab pos="169658" algn="l"/>
              </a:tabLst>
            </a:pPr>
            <a:r>
              <a:rPr sz="668" dirty="0">
                <a:solidFill>
                  <a:srgbClr val="5E5E5E"/>
                </a:solidFill>
                <a:latin typeface="Arial"/>
                <a:cs typeface="Arial"/>
              </a:rPr>
              <a:t>Base</a:t>
            </a:r>
            <a:r>
              <a:rPr sz="668" spc="70" dirty="0">
                <a:solidFill>
                  <a:srgbClr val="5E5E5E"/>
                </a:solidFill>
                <a:latin typeface="Arial"/>
                <a:cs typeface="Arial"/>
              </a:rPr>
              <a:t> </a:t>
            </a:r>
            <a:r>
              <a:rPr sz="668" dirty="0">
                <a:solidFill>
                  <a:srgbClr val="5E5E5E"/>
                </a:solidFill>
                <a:latin typeface="Arial"/>
                <a:cs typeface="Arial"/>
              </a:rPr>
              <a:t>Code</a:t>
            </a:r>
            <a:r>
              <a:rPr sz="668" spc="74" dirty="0">
                <a:solidFill>
                  <a:srgbClr val="5E5E5E"/>
                </a:solidFill>
                <a:latin typeface="Arial"/>
                <a:cs typeface="Arial"/>
              </a:rPr>
              <a:t> </a:t>
            </a:r>
            <a:r>
              <a:rPr sz="668" dirty="0">
                <a:solidFill>
                  <a:srgbClr val="5E5E5E"/>
                </a:solidFill>
                <a:latin typeface="Arial"/>
                <a:cs typeface="Arial"/>
              </a:rPr>
              <a:t>home</a:t>
            </a:r>
            <a:r>
              <a:rPr sz="668" spc="70" dirty="0">
                <a:solidFill>
                  <a:srgbClr val="5E5E5E"/>
                </a:solidFill>
                <a:latin typeface="Arial"/>
                <a:cs typeface="Arial"/>
              </a:rPr>
              <a:t> </a:t>
            </a:r>
            <a:r>
              <a:rPr sz="668" dirty="0">
                <a:solidFill>
                  <a:srgbClr val="5E5E5E"/>
                </a:solidFill>
                <a:latin typeface="Arial"/>
                <a:cs typeface="Arial"/>
              </a:rPr>
              <a:t>features</a:t>
            </a:r>
            <a:r>
              <a:rPr sz="668" spc="53" dirty="0">
                <a:solidFill>
                  <a:srgbClr val="5E5E5E"/>
                </a:solidFill>
                <a:latin typeface="Arial"/>
                <a:cs typeface="Arial"/>
              </a:rPr>
              <a:t> </a:t>
            </a:r>
            <a:r>
              <a:rPr sz="668" dirty="0">
                <a:solidFill>
                  <a:srgbClr val="5E5E5E"/>
                </a:solidFill>
                <a:latin typeface="Arial"/>
                <a:cs typeface="Arial"/>
              </a:rPr>
              <a:t>are</a:t>
            </a:r>
            <a:r>
              <a:rPr sz="668" spc="74" dirty="0">
                <a:solidFill>
                  <a:srgbClr val="5E5E5E"/>
                </a:solidFill>
                <a:latin typeface="Arial"/>
                <a:cs typeface="Arial"/>
              </a:rPr>
              <a:t> </a:t>
            </a:r>
            <a:r>
              <a:rPr sz="668" dirty="0">
                <a:solidFill>
                  <a:srgbClr val="5E5E5E"/>
                </a:solidFill>
                <a:latin typeface="Arial"/>
                <a:cs typeface="Arial"/>
              </a:rPr>
              <a:t>based</a:t>
            </a:r>
            <a:r>
              <a:rPr sz="668" spc="70" dirty="0">
                <a:solidFill>
                  <a:srgbClr val="5E5E5E"/>
                </a:solidFill>
                <a:latin typeface="Arial"/>
                <a:cs typeface="Arial"/>
              </a:rPr>
              <a:t> </a:t>
            </a:r>
            <a:r>
              <a:rPr sz="668" dirty="0">
                <a:solidFill>
                  <a:srgbClr val="5E5E5E"/>
                </a:solidFill>
                <a:latin typeface="Arial"/>
                <a:cs typeface="Arial"/>
              </a:rPr>
              <a:t>on</a:t>
            </a:r>
            <a:r>
              <a:rPr sz="668" spc="74" dirty="0">
                <a:solidFill>
                  <a:srgbClr val="5E5E5E"/>
                </a:solidFill>
                <a:latin typeface="Arial"/>
                <a:cs typeface="Arial"/>
              </a:rPr>
              <a:t> </a:t>
            </a:r>
            <a:r>
              <a:rPr sz="668" dirty="0">
                <a:solidFill>
                  <a:srgbClr val="5E5E5E"/>
                </a:solidFill>
                <a:latin typeface="Arial"/>
                <a:cs typeface="Arial"/>
              </a:rPr>
              <a:t>an</a:t>
            </a:r>
            <a:r>
              <a:rPr sz="668" spc="70" dirty="0">
                <a:solidFill>
                  <a:srgbClr val="5E5E5E"/>
                </a:solidFill>
                <a:latin typeface="Arial"/>
                <a:cs typeface="Arial"/>
              </a:rPr>
              <a:t> </a:t>
            </a:r>
            <a:r>
              <a:rPr sz="668" dirty="0">
                <a:solidFill>
                  <a:srgbClr val="5E5E5E"/>
                </a:solidFill>
                <a:latin typeface="Arial"/>
                <a:cs typeface="Arial"/>
              </a:rPr>
              <a:t>analysis</a:t>
            </a:r>
            <a:r>
              <a:rPr sz="668" spc="56" dirty="0">
                <a:solidFill>
                  <a:srgbClr val="5E5E5E"/>
                </a:solidFill>
                <a:latin typeface="Arial"/>
                <a:cs typeface="Arial"/>
              </a:rPr>
              <a:t> </a:t>
            </a:r>
            <a:r>
              <a:rPr sz="668" dirty="0">
                <a:solidFill>
                  <a:srgbClr val="5E5E5E"/>
                </a:solidFill>
                <a:latin typeface="Arial"/>
                <a:cs typeface="Arial"/>
              </a:rPr>
              <a:t>of</a:t>
            </a:r>
            <a:r>
              <a:rPr sz="668" spc="42" dirty="0">
                <a:solidFill>
                  <a:srgbClr val="5E5E5E"/>
                </a:solidFill>
                <a:latin typeface="Arial"/>
                <a:cs typeface="Arial"/>
              </a:rPr>
              <a:t> </a:t>
            </a:r>
            <a:r>
              <a:rPr sz="668" dirty="0">
                <a:solidFill>
                  <a:srgbClr val="5E5E5E"/>
                </a:solidFill>
                <a:latin typeface="Arial"/>
                <a:cs typeface="Arial"/>
              </a:rPr>
              <a:t>typical</a:t>
            </a:r>
            <a:r>
              <a:rPr sz="668" spc="28" dirty="0">
                <a:solidFill>
                  <a:srgbClr val="5E5E5E"/>
                </a:solidFill>
                <a:latin typeface="Arial"/>
                <a:cs typeface="Arial"/>
              </a:rPr>
              <a:t> </a:t>
            </a:r>
            <a:r>
              <a:rPr sz="668" dirty="0">
                <a:solidFill>
                  <a:srgbClr val="5E5E5E"/>
                </a:solidFill>
                <a:latin typeface="Arial"/>
                <a:cs typeface="Arial"/>
              </a:rPr>
              <a:t>practices</a:t>
            </a:r>
            <a:r>
              <a:rPr sz="668" spc="53" dirty="0">
                <a:solidFill>
                  <a:srgbClr val="5E5E5E"/>
                </a:solidFill>
                <a:latin typeface="Arial"/>
                <a:cs typeface="Arial"/>
              </a:rPr>
              <a:t> </a:t>
            </a:r>
            <a:r>
              <a:rPr sz="668" dirty="0">
                <a:solidFill>
                  <a:srgbClr val="5E5E5E"/>
                </a:solidFill>
                <a:latin typeface="Arial"/>
                <a:cs typeface="Arial"/>
              </a:rPr>
              <a:t>for</a:t>
            </a:r>
            <a:r>
              <a:rPr sz="668" spc="63" dirty="0">
                <a:solidFill>
                  <a:srgbClr val="5E5E5E"/>
                </a:solidFill>
                <a:latin typeface="Arial"/>
                <a:cs typeface="Arial"/>
              </a:rPr>
              <a:t> </a:t>
            </a:r>
            <a:r>
              <a:rPr sz="668" dirty="0">
                <a:solidFill>
                  <a:srgbClr val="5E5E5E"/>
                </a:solidFill>
                <a:latin typeface="Arial"/>
                <a:cs typeface="Arial"/>
              </a:rPr>
              <a:t>achieving</a:t>
            </a:r>
            <a:r>
              <a:rPr sz="668" spc="70" dirty="0">
                <a:solidFill>
                  <a:srgbClr val="5E5E5E"/>
                </a:solidFill>
                <a:latin typeface="Arial"/>
                <a:cs typeface="Arial"/>
              </a:rPr>
              <a:t> </a:t>
            </a:r>
            <a:r>
              <a:rPr sz="668" dirty="0">
                <a:solidFill>
                  <a:srgbClr val="5E5E5E"/>
                </a:solidFill>
                <a:latin typeface="Arial"/>
                <a:cs typeface="Arial"/>
              </a:rPr>
              <a:t>a</a:t>
            </a:r>
            <a:r>
              <a:rPr sz="668" spc="74" dirty="0">
                <a:solidFill>
                  <a:srgbClr val="5E5E5E"/>
                </a:solidFill>
                <a:latin typeface="Arial"/>
                <a:cs typeface="Arial"/>
              </a:rPr>
              <a:t> </a:t>
            </a:r>
            <a:r>
              <a:rPr sz="668" dirty="0">
                <a:solidFill>
                  <a:srgbClr val="5E5E5E"/>
                </a:solidFill>
                <a:latin typeface="Arial"/>
                <a:cs typeface="Arial"/>
              </a:rPr>
              <a:t>HERS</a:t>
            </a:r>
            <a:r>
              <a:rPr sz="668" spc="109" dirty="0">
                <a:solidFill>
                  <a:srgbClr val="5E5E5E"/>
                </a:solidFill>
                <a:latin typeface="Arial"/>
                <a:cs typeface="Arial"/>
              </a:rPr>
              <a:t> </a:t>
            </a:r>
            <a:r>
              <a:rPr sz="668" dirty="0">
                <a:solidFill>
                  <a:srgbClr val="5E5E5E"/>
                </a:solidFill>
                <a:latin typeface="Arial"/>
                <a:cs typeface="Arial"/>
              </a:rPr>
              <a:t>52</a:t>
            </a:r>
            <a:r>
              <a:rPr sz="668" spc="74" dirty="0">
                <a:solidFill>
                  <a:srgbClr val="5E5E5E"/>
                </a:solidFill>
                <a:latin typeface="Arial"/>
                <a:cs typeface="Arial"/>
              </a:rPr>
              <a:t> </a:t>
            </a:r>
            <a:r>
              <a:rPr sz="668" dirty="0">
                <a:solidFill>
                  <a:srgbClr val="5E5E5E"/>
                </a:solidFill>
                <a:latin typeface="Arial"/>
                <a:cs typeface="Arial"/>
              </a:rPr>
              <a:t>using</a:t>
            </a:r>
            <a:r>
              <a:rPr sz="668" spc="70" dirty="0">
                <a:solidFill>
                  <a:srgbClr val="5E5E5E"/>
                </a:solidFill>
                <a:latin typeface="Arial"/>
                <a:cs typeface="Arial"/>
              </a:rPr>
              <a:t> </a:t>
            </a:r>
            <a:r>
              <a:rPr sz="668" dirty="0">
                <a:solidFill>
                  <a:srgbClr val="5E5E5E"/>
                </a:solidFill>
                <a:latin typeface="Arial"/>
                <a:cs typeface="Arial"/>
              </a:rPr>
              <a:t>HERS</a:t>
            </a:r>
            <a:r>
              <a:rPr sz="668" spc="109" dirty="0">
                <a:solidFill>
                  <a:srgbClr val="5E5E5E"/>
                </a:solidFill>
                <a:latin typeface="Arial"/>
                <a:cs typeface="Arial"/>
              </a:rPr>
              <a:t> </a:t>
            </a:r>
            <a:r>
              <a:rPr sz="668" dirty="0">
                <a:solidFill>
                  <a:srgbClr val="5E5E5E"/>
                </a:solidFill>
                <a:latin typeface="Arial"/>
                <a:cs typeface="Arial"/>
              </a:rPr>
              <a:t>Provider</a:t>
            </a:r>
            <a:r>
              <a:rPr sz="668" spc="63" dirty="0">
                <a:solidFill>
                  <a:srgbClr val="5E5E5E"/>
                </a:solidFill>
                <a:latin typeface="Arial"/>
                <a:cs typeface="Arial"/>
              </a:rPr>
              <a:t> </a:t>
            </a:r>
            <a:r>
              <a:rPr sz="668" dirty="0">
                <a:solidFill>
                  <a:srgbClr val="5E5E5E"/>
                </a:solidFill>
                <a:latin typeface="Arial"/>
                <a:cs typeface="Arial"/>
              </a:rPr>
              <a:t>data</a:t>
            </a:r>
            <a:r>
              <a:rPr sz="668" spc="74" dirty="0">
                <a:solidFill>
                  <a:srgbClr val="5E5E5E"/>
                </a:solidFill>
                <a:latin typeface="Arial"/>
                <a:cs typeface="Arial"/>
              </a:rPr>
              <a:t> </a:t>
            </a:r>
            <a:r>
              <a:rPr sz="668" dirty="0">
                <a:solidFill>
                  <a:srgbClr val="5E5E5E"/>
                </a:solidFill>
                <a:latin typeface="Arial"/>
                <a:cs typeface="Arial"/>
              </a:rPr>
              <a:t>on</a:t>
            </a:r>
            <a:r>
              <a:rPr sz="668" spc="70" dirty="0">
                <a:solidFill>
                  <a:srgbClr val="5E5E5E"/>
                </a:solidFill>
                <a:latin typeface="Arial"/>
                <a:cs typeface="Arial"/>
              </a:rPr>
              <a:t> </a:t>
            </a:r>
            <a:r>
              <a:rPr sz="668" spc="-7" dirty="0">
                <a:solidFill>
                  <a:srgbClr val="5E5E5E"/>
                </a:solidFill>
                <a:latin typeface="Arial"/>
                <a:cs typeface="Arial"/>
              </a:rPr>
              <a:t>pre</a:t>
            </a:r>
            <a:r>
              <a:rPr sz="668" spc="-49" dirty="0">
                <a:solidFill>
                  <a:srgbClr val="5E5E5E"/>
                </a:solidFill>
                <a:latin typeface="Arial"/>
                <a:cs typeface="Arial"/>
              </a:rPr>
              <a:t> </a:t>
            </a:r>
            <a:r>
              <a:rPr sz="668" dirty="0">
                <a:solidFill>
                  <a:srgbClr val="5E5E5E"/>
                </a:solidFill>
                <a:latin typeface="Arial"/>
                <a:cs typeface="Arial"/>
              </a:rPr>
              <a:t>viously</a:t>
            </a:r>
            <a:r>
              <a:rPr sz="668" spc="56" dirty="0">
                <a:solidFill>
                  <a:srgbClr val="5E5E5E"/>
                </a:solidFill>
                <a:latin typeface="Arial"/>
                <a:cs typeface="Arial"/>
              </a:rPr>
              <a:t> </a:t>
            </a:r>
            <a:r>
              <a:rPr sz="668" spc="-7" dirty="0">
                <a:solidFill>
                  <a:srgbClr val="5E5E5E"/>
                </a:solidFill>
                <a:latin typeface="Arial"/>
                <a:cs typeface="Arial"/>
              </a:rPr>
              <a:t>built</a:t>
            </a:r>
            <a:endParaRPr sz="668">
              <a:latin typeface="Arial"/>
              <a:cs typeface="Arial"/>
            </a:endParaRPr>
          </a:p>
          <a:p>
            <a:pPr marL="169658">
              <a:lnSpc>
                <a:spcPts val="770"/>
              </a:lnSpc>
            </a:pPr>
            <a:r>
              <a:rPr sz="668" dirty="0">
                <a:solidFill>
                  <a:srgbClr val="5E5E5E"/>
                </a:solidFill>
                <a:latin typeface="Arial"/>
                <a:cs typeface="Arial"/>
              </a:rPr>
              <a:t>homes</a:t>
            </a:r>
            <a:r>
              <a:rPr sz="668" spc="39" dirty="0">
                <a:solidFill>
                  <a:srgbClr val="5E5E5E"/>
                </a:solidFill>
                <a:latin typeface="Arial"/>
                <a:cs typeface="Arial"/>
              </a:rPr>
              <a:t> </a:t>
            </a:r>
            <a:r>
              <a:rPr sz="668" dirty="0">
                <a:solidFill>
                  <a:srgbClr val="5E5E5E"/>
                </a:solidFill>
                <a:latin typeface="Arial"/>
                <a:cs typeface="Arial"/>
              </a:rPr>
              <a:t>in</a:t>
            </a:r>
            <a:r>
              <a:rPr sz="668" spc="56" dirty="0">
                <a:solidFill>
                  <a:srgbClr val="5E5E5E"/>
                </a:solidFill>
                <a:latin typeface="Arial"/>
                <a:cs typeface="Arial"/>
              </a:rPr>
              <a:t> </a:t>
            </a:r>
            <a:r>
              <a:rPr sz="668" spc="-7" dirty="0">
                <a:solidFill>
                  <a:srgbClr val="5E5E5E"/>
                </a:solidFill>
                <a:latin typeface="Arial"/>
                <a:cs typeface="Arial"/>
              </a:rPr>
              <a:t>Massachusetts.</a:t>
            </a:r>
            <a:endParaRPr sz="668">
              <a:latin typeface="Arial"/>
              <a:cs typeface="Arial"/>
            </a:endParaRPr>
          </a:p>
          <a:p>
            <a:pPr marL="169658" marR="3572" indent="-161175">
              <a:lnSpc>
                <a:spcPct val="94400"/>
              </a:lnSpc>
              <a:spcBef>
                <a:spcPts val="302"/>
              </a:spcBef>
              <a:buAutoNum type="arabicPeriod" startAt="4"/>
              <a:tabLst>
                <a:tab pos="169658" algn="l"/>
              </a:tabLst>
            </a:pPr>
            <a:r>
              <a:rPr sz="668" dirty="0">
                <a:solidFill>
                  <a:srgbClr val="5E5E5E"/>
                </a:solidFill>
                <a:latin typeface="Arial"/>
                <a:cs typeface="Arial"/>
              </a:rPr>
              <a:t>Stretch</a:t>
            </a:r>
            <a:r>
              <a:rPr sz="668" spc="77" dirty="0">
                <a:solidFill>
                  <a:srgbClr val="5E5E5E"/>
                </a:solidFill>
                <a:latin typeface="Arial"/>
                <a:cs typeface="Arial"/>
              </a:rPr>
              <a:t> </a:t>
            </a:r>
            <a:r>
              <a:rPr sz="668" dirty="0">
                <a:solidFill>
                  <a:srgbClr val="5E5E5E"/>
                </a:solidFill>
                <a:latin typeface="Arial"/>
                <a:cs typeface="Arial"/>
              </a:rPr>
              <a:t>Code</a:t>
            </a:r>
            <a:r>
              <a:rPr sz="668" spc="80" dirty="0">
                <a:solidFill>
                  <a:srgbClr val="5E5E5E"/>
                </a:solidFill>
                <a:latin typeface="Arial"/>
                <a:cs typeface="Arial"/>
              </a:rPr>
              <a:t> </a:t>
            </a:r>
            <a:r>
              <a:rPr sz="668" dirty="0">
                <a:solidFill>
                  <a:srgbClr val="5E5E5E"/>
                </a:solidFill>
                <a:latin typeface="Arial"/>
                <a:cs typeface="Arial"/>
              </a:rPr>
              <a:t>home</a:t>
            </a:r>
            <a:r>
              <a:rPr sz="668" spc="77" dirty="0">
                <a:solidFill>
                  <a:srgbClr val="5E5E5E"/>
                </a:solidFill>
                <a:latin typeface="Arial"/>
                <a:cs typeface="Arial"/>
              </a:rPr>
              <a:t> </a:t>
            </a:r>
            <a:r>
              <a:rPr sz="668" dirty="0">
                <a:solidFill>
                  <a:srgbClr val="5E5E5E"/>
                </a:solidFill>
                <a:latin typeface="Arial"/>
                <a:cs typeface="Arial"/>
              </a:rPr>
              <a:t>features</a:t>
            </a:r>
            <a:r>
              <a:rPr sz="668" spc="60" dirty="0">
                <a:solidFill>
                  <a:srgbClr val="5E5E5E"/>
                </a:solidFill>
                <a:latin typeface="Arial"/>
                <a:cs typeface="Arial"/>
              </a:rPr>
              <a:t> </a:t>
            </a:r>
            <a:r>
              <a:rPr sz="668" dirty="0">
                <a:solidFill>
                  <a:srgbClr val="5E5E5E"/>
                </a:solidFill>
                <a:latin typeface="Arial"/>
                <a:cs typeface="Arial"/>
              </a:rPr>
              <a:t>are</a:t>
            </a:r>
            <a:r>
              <a:rPr sz="668" spc="80" dirty="0">
                <a:solidFill>
                  <a:srgbClr val="5E5E5E"/>
                </a:solidFill>
                <a:latin typeface="Arial"/>
                <a:cs typeface="Arial"/>
              </a:rPr>
              <a:t> </a:t>
            </a:r>
            <a:r>
              <a:rPr sz="668" dirty="0">
                <a:solidFill>
                  <a:srgbClr val="5E5E5E"/>
                </a:solidFill>
                <a:latin typeface="Arial"/>
                <a:cs typeface="Arial"/>
              </a:rPr>
              <a:t>based</a:t>
            </a:r>
            <a:r>
              <a:rPr sz="668" spc="77" dirty="0">
                <a:solidFill>
                  <a:srgbClr val="5E5E5E"/>
                </a:solidFill>
                <a:latin typeface="Arial"/>
                <a:cs typeface="Arial"/>
              </a:rPr>
              <a:t> </a:t>
            </a:r>
            <a:r>
              <a:rPr sz="668" dirty="0">
                <a:solidFill>
                  <a:srgbClr val="5E5E5E"/>
                </a:solidFill>
                <a:latin typeface="Arial"/>
                <a:cs typeface="Arial"/>
              </a:rPr>
              <a:t>on</a:t>
            </a:r>
            <a:r>
              <a:rPr sz="668" spc="80" dirty="0">
                <a:solidFill>
                  <a:srgbClr val="5E5E5E"/>
                </a:solidFill>
                <a:latin typeface="Arial"/>
                <a:cs typeface="Arial"/>
              </a:rPr>
              <a:t> </a:t>
            </a:r>
            <a:r>
              <a:rPr sz="668" dirty="0">
                <a:solidFill>
                  <a:srgbClr val="5E5E5E"/>
                </a:solidFill>
                <a:latin typeface="Arial"/>
                <a:cs typeface="Arial"/>
              </a:rPr>
              <a:t>cost</a:t>
            </a:r>
            <a:r>
              <a:rPr sz="668" spc="49" dirty="0">
                <a:solidFill>
                  <a:srgbClr val="5E5E5E"/>
                </a:solidFill>
                <a:latin typeface="Arial"/>
                <a:cs typeface="Arial"/>
              </a:rPr>
              <a:t> </a:t>
            </a:r>
            <a:r>
              <a:rPr sz="668" dirty="0">
                <a:solidFill>
                  <a:srgbClr val="5E5E5E"/>
                </a:solidFill>
                <a:latin typeface="Arial"/>
                <a:cs typeface="Arial"/>
              </a:rPr>
              <a:t>optimization</a:t>
            </a:r>
            <a:r>
              <a:rPr sz="668" spc="80" dirty="0">
                <a:solidFill>
                  <a:srgbClr val="5E5E5E"/>
                </a:solidFill>
                <a:latin typeface="Arial"/>
                <a:cs typeface="Arial"/>
              </a:rPr>
              <a:t> </a:t>
            </a:r>
            <a:r>
              <a:rPr sz="668" dirty="0">
                <a:solidFill>
                  <a:srgbClr val="5E5E5E"/>
                </a:solidFill>
                <a:latin typeface="Arial"/>
                <a:cs typeface="Arial"/>
              </a:rPr>
              <a:t>modeling</a:t>
            </a:r>
            <a:r>
              <a:rPr sz="668" spc="80" dirty="0">
                <a:solidFill>
                  <a:srgbClr val="5E5E5E"/>
                </a:solidFill>
                <a:latin typeface="Arial"/>
                <a:cs typeface="Arial"/>
              </a:rPr>
              <a:t> </a:t>
            </a:r>
            <a:r>
              <a:rPr sz="668" dirty="0">
                <a:solidFill>
                  <a:srgbClr val="5E5E5E"/>
                </a:solidFill>
                <a:latin typeface="Arial"/>
                <a:cs typeface="Arial"/>
              </a:rPr>
              <a:t>using</a:t>
            </a:r>
            <a:r>
              <a:rPr sz="668" spc="172" dirty="0">
                <a:solidFill>
                  <a:srgbClr val="5E5E5E"/>
                </a:solidFill>
                <a:latin typeface="Arial"/>
                <a:cs typeface="Arial"/>
              </a:rPr>
              <a:t> </a:t>
            </a:r>
            <a:r>
              <a:rPr sz="668" dirty="0">
                <a:solidFill>
                  <a:srgbClr val="5E5E5E"/>
                </a:solidFill>
                <a:latin typeface="Arial"/>
                <a:cs typeface="Arial"/>
              </a:rPr>
              <a:t>BEopt</a:t>
            </a:r>
            <a:r>
              <a:rPr sz="668" spc="98" dirty="0">
                <a:solidFill>
                  <a:srgbClr val="5E5E5E"/>
                </a:solidFill>
                <a:latin typeface="Arial"/>
                <a:cs typeface="Arial"/>
              </a:rPr>
              <a:t> </a:t>
            </a:r>
            <a:r>
              <a:rPr sz="668" dirty="0">
                <a:solidFill>
                  <a:srgbClr val="5E5E5E"/>
                </a:solidFill>
                <a:latin typeface="Arial"/>
                <a:cs typeface="Arial"/>
              </a:rPr>
              <a:t>software.</a:t>
            </a:r>
            <a:r>
              <a:rPr sz="668" spc="53" dirty="0">
                <a:solidFill>
                  <a:srgbClr val="5E5E5E"/>
                </a:solidFill>
                <a:latin typeface="Arial"/>
                <a:cs typeface="Arial"/>
              </a:rPr>
              <a:t> </a:t>
            </a:r>
            <a:r>
              <a:rPr sz="668" dirty="0">
                <a:solidFill>
                  <a:srgbClr val="5E5E5E"/>
                </a:solidFill>
                <a:latin typeface="Arial"/>
                <a:cs typeface="Arial"/>
              </a:rPr>
              <a:t>Some</a:t>
            </a:r>
            <a:r>
              <a:rPr sz="668" spc="77" dirty="0">
                <a:solidFill>
                  <a:srgbClr val="5E5E5E"/>
                </a:solidFill>
                <a:latin typeface="Arial"/>
                <a:cs typeface="Arial"/>
              </a:rPr>
              <a:t> </a:t>
            </a:r>
            <a:r>
              <a:rPr sz="668" dirty="0">
                <a:solidFill>
                  <a:srgbClr val="5E5E5E"/>
                </a:solidFill>
                <a:latin typeface="Arial"/>
                <a:cs typeface="Arial"/>
              </a:rPr>
              <a:t>individual</a:t>
            </a:r>
            <a:r>
              <a:rPr sz="668" spc="102" dirty="0">
                <a:solidFill>
                  <a:srgbClr val="5E5E5E"/>
                </a:solidFill>
                <a:latin typeface="Arial"/>
                <a:cs typeface="Arial"/>
              </a:rPr>
              <a:t> </a:t>
            </a:r>
            <a:r>
              <a:rPr sz="668" dirty="0">
                <a:solidFill>
                  <a:srgbClr val="5E5E5E"/>
                </a:solidFill>
                <a:latin typeface="Arial"/>
                <a:cs typeface="Arial"/>
              </a:rPr>
              <a:t>features</a:t>
            </a:r>
            <a:r>
              <a:rPr sz="668" spc="63" dirty="0">
                <a:solidFill>
                  <a:srgbClr val="5E5E5E"/>
                </a:solidFill>
                <a:latin typeface="Arial"/>
                <a:cs typeface="Arial"/>
              </a:rPr>
              <a:t> </a:t>
            </a:r>
            <a:r>
              <a:rPr sz="668" dirty="0">
                <a:solidFill>
                  <a:srgbClr val="5E5E5E"/>
                </a:solidFill>
                <a:latin typeface="Arial"/>
                <a:cs typeface="Arial"/>
              </a:rPr>
              <a:t>are</a:t>
            </a:r>
            <a:r>
              <a:rPr sz="668" spc="77" dirty="0">
                <a:solidFill>
                  <a:srgbClr val="5E5E5E"/>
                </a:solidFill>
                <a:latin typeface="Arial"/>
                <a:cs typeface="Arial"/>
              </a:rPr>
              <a:t> </a:t>
            </a:r>
            <a:r>
              <a:rPr sz="668" dirty="0">
                <a:solidFill>
                  <a:srgbClr val="5E5E5E"/>
                </a:solidFill>
                <a:latin typeface="Arial"/>
                <a:cs typeface="Arial"/>
              </a:rPr>
              <a:t>less</a:t>
            </a:r>
            <a:r>
              <a:rPr sz="668" spc="60" dirty="0">
                <a:solidFill>
                  <a:srgbClr val="5E5E5E"/>
                </a:solidFill>
                <a:latin typeface="Arial"/>
                <a:cs typeface="Arial"/>
              </a:rPr>
              <a:t> </a:t>
            </a:r>
            <a:r>
              <a:rPr sz="668" dirty="0">
                <a:solidFill>
                  <a:srgbClr val="5E5E5E"/>
                </a:solidFill>
                <a:latin typeface="Arial"/>
                <a:cs typeface="Arial"/>
              </a:rPr>
              <a:t>efficient</a:t>
            </a:r>
            <a:r>
              <a:rPr sz="668" spc="123" dirty="0">
                <a:solidFill>
                  <a:srgbClr val="5E5E5E"/>
                </a:solidFill>
                <a:latin typeface="Arial"/>
                <a:cs typeface="Arial"/>
              </a:rPr>
              <a:t> </a:t>
            </a:r>
            <a:r>
              <a:rPr sz="668" dirty="0">
                <a:solidFill>
                  <a:srgbClr val="5E5E5E"/>
                </a:solidFill>
                <a:latin typeface="Arial"/>
                <a:cs typeface="Arial"/>
              </a:rPr>
              <a:t>than</a:t>
            </a:r>
            <a:r>
              <a:rPr sz="668" spc="80" dirty="0">
                <a:solidFill>
                  <a:srgbClr val="5E5E5E"/>
                </a:solidFill>
                <a:latin typeface="Arial"/>
                <a:cs typeface="Arial"/>
              </a:rPr>
              <a:t> </a:t>
            </a:r>
            <a:r>
              <a:rPr sz="668" dirty="0">
                <a:solidFill>
                  <a:srgbClr val="5E5E5E"/>
                </a:solidFill>
                <a:latin typeface="Arial"/>
                <a:cs typeface="Arial"/>
              </a:rPr>
              <a:t>the</a:t>
            </a:r>
            <a:r>
              <a:rPr sz="668" spc="77" dirty="0">
                <a:solidFill>
                  <a:srgbClr val="5E5E5E"/>
                </a:solidFill>
                <a:latin typeface="Arial"/>
                <a:cs typeface="Arial"/>
              </a:rPr>
              <a:t> </a:t>
            </a:r>
            <a:r>
              <a:rPr sz="668" spc="-14" dirty="0">
                <a:solidFill>
                  <a:srgbClr val="5E5E5E"/>
                </a:solidFill>
                <a:latin typeface="Arial"/>
                <a:cs typeface="Arial"/>
              </a:rPr>
              <a:t>Base </a:t>
            </a:r>
            <a:r>
              <a:rPr sz="668" dirty="0">
                <a:solidFill>
                  <a:srgbClr val="5E5E5E"/>
                </a:solidFill>
                <a:latin typeface="Arial"/>
                <a:cs typeface="Arial"/>
              </a:rPr>
              <a:t>Code</a:t>
            </a:r>
            <a:r>
              <a:rPr sz="668" spc="49" dirty="0">
                <a:solidFill>
                  <a:srgbClr val="5E5E5E"/>
                </a:solidFill>
                <a:latin typeface="Arial"/>
                <a:cs typeface="Arial"/>
              </a:rPr>
              <a:t> </a:t>
            </a:r>
            <a:r>
              <a:rPr sz="668" dirty="0">
                <a:solidFill>
                  <a:srgbClr val="5E5E5E"/>
                </a:solidFill>
                <a:latin typeface="Arial"/>
                <a:cs typeface="Arial"/>
              </a:rPr>
              <a:t>home,</a:t>
            </a:r>
            <a:r>
              <a:rPr sz="668" spc="91" dirty="0">
                <a:solidFill>
                  <a:srgbClr val="5E5E5E"/>
                </a:solidFill>
                <a:latin typeface="Arial"/>
                <a:cs typeface="Arial"/>
              </a:rPr>
              <a:t> </a:t>
            </a:r>
            <a:r>
              <a:rPr sz="668" dirty="0">
                <a:solidFill>
                  <a:srgbClr val="5E5E5E"/>
                </a:solidFill>
                <a:latin typeface="Arial"/>
                <a:cs typeface="Arial"/>
              </a:rPr>
              <a:t>but</a:t>
            </a:r>
            <a:r>
              <a:rPr sz="668" spc="91" dirty="0">
                <a:solidFill>
                  <a:srgbClr val="5E5E5E"/>
                </a:solidFill>
                <a:latin typeface="Arial"/>
                <a:cs typeface="Arial"/>
              </a:rPr>
              <a:t> </a:t>
            </a:r>
            <a:r>
              <a:rPr sz="668" dirty="0">
                <a:solidFill>
                  <a:srgbClr val="5E5E5E"/>
                </a:solidFill>
                <a:latin typeface="Arial"/>
                <a:cs typeface="Arial"/>
              </a:rPr>
              <a:t>they</a:t>
            </a:r>
            <a:r>
              <a:rPr sz="668" spc="35" dirty="0">
                <a:solidFill>
                  <a:srgbClr val="5E5E5E"/>
                </a:solidFill>
                <a:latin typeface="Arial"/>
                <a:cs typeface="Arial"/>
              </a:rPr>
              <a:t> </a:t>
            </a:r>
            <a:r>
              <a:rPr sz="668" dirty="0">
                <a:solidFill>
                  <a:srgbClr val="5E5E5E"/>
                </a:solidFill>
                <a:latin typeface="Arial"/>
                <a:cs typeface="Arial"/>
              </a:rPr>
              <a:t>are</a:t>
            </a:r>
            <a:r>
              <a:rPr sz="668" spc="53" dirty="0">
                <a:solidFill>
                  <a:srgbClr val="5E5E5E"/>
                </a:solidFill>
                <a:latin typeface="Arial"/>
                <a:cs typeface="Arial"/>
              </a:rPr>
              <a:t> </a:t>
            </a:r>
            <a:r>
              <a:rPr sz="668" dirty="0">
                <a:solidFill>
                  <a:srgbClr val="5E5E5E"/>
                </a:solidFill>
                <a:latin typeface="Arial"/>
                <a:cs typeface="Arial"/>
              </a:rPr>
              <a:t>more</a:t>
            </a:r>
            <a:r>
              <a:rPr sz="668" spc="53" dirty="0">
                <a:solidFill>
                  <a:srgbClr val="5E5E5E"/>
                </a:solidFill>
                <a:latin typeface="Arial"/>
                <a:cs typeface="Arial"/>
              </a:rPr>
              <a:t> </a:t>
            </a:r>
            <a:r>
              <a:rPr sz="668" dirty="0">
                <a:solidFill>
                  <a:srgbClr val="5E5E5E"/>
                </a:solidFill>
                <a:latin typeface="Arial"/>
                <a:cs typeface="Arial"/>
              </a:rPr>
              <a:t>than</a:t>
            </a:r>
            <a:r>
              <a:rPr sz="668" spc="53" dirty="0">
                <a:solidFill>
                  <a:srgbClr val="5E5E5E"/>
                </a:solidFill>
                <a:latin typeface="Arial"/>
                <a:cs typeface="Arial"/>
              </a:rPr>
              <a:t> </a:t>
            </a:r>
            <a:r>
              <a:rPr sz="668" dirty="0">
                <a:solidFill>
                  <a:srgbClr val="5E5E5E"/>
                </a:solidFill>
                <a:latin typeface="Arial"/>
                <a:cs typeface="Arial"/>
              </a:rPr>
              <a:t>offset</a:t>
            </a:r>
            <a:r>
              <a:rPr sz="668" spc="91" dirty="0">
                <a:solidFill>
                  <a:srgbClr val="5E5E5E"/>
                </a:solidFill>
                <a:latin typeface="Arial"/>
                <a:cs typeface="Arial"/>
              </a:rPr>
              <a:t> </a:t>
            </a:r>
            <a:r>
              <a:rPr sz="668" dirty="0">
                <a:solidFill>
                  <a:srgbClr val="5E5E5E"/>
                </a:solidFill>
                <a:latin typeface="Arial"/>
                <a:cs typeface="Arial"/>
              </a:rPr>
              <a:t>by</a:t>
            </a:r>
            <a:r>
              <a:rPr sz="668" spc="35" dirty="0">
                <a:solidFill>
                  <a:srgbClr val="5E5E5E"/>
                </a:solidFill>
                <a:latin typeface="Arial"/>
                <a:cs typeface="Arial"/>
              </a:rPr>
              <a:t> </a:t>
            </a:r>
            <a:r>
              <a:rPr sz="668" dirty="0">
                <a:solidFill>
                  <a:srgbClr val="5E5E5E"/>
                </a:solidFill>
                <a:latin typeface="Arial"/>
                <a:cs typeface="Arial"/>
              </a:rPr>
              <a:t>other</a:t>
            </a:r>
            <a:r>
              <a:rPr sz="668" spc="42" dirty="0">
                <a:solidFill>
                  <a:srgbClr val="5E5E5E"/>
                </a:solidFill>
                <a:latin typeface="Arial"/>
                <a:cs typeface="Arial"/>
              </a:rPr>
              <a:t> </a:t>
            </a:r>
            <a:r>
              <a:rPr sz="668" dirty="0">
                <a:solidFill>
                  <a:srgbClr val="5E5E5E"/>
                </a:solidFill>
                <a:latin typeface="Arial"/>
                <a:cs typeface="Arial"/>
              </a:rPr>
              <a:t>features</a:t>
            </a:r>
            <a:r>
              <a:rPr sz="668" spc="98" dirty="0">
                <a:solidFill>
                  <a:srgbClr val="5E5E5E"/>
                </a:solidFill>
                <a:latin typeface="Arial"/>
                <a:cs typeface="Arial"/>
              </a:rPr>
              <a:t> </a:t>
            </a:r>
            <a:r>
              <a:rPr sz="668" dirty="0">
                <a:solidFill>
                  <a:srgbClr val="5E5E5E"/>
                </a:solidFill>
                <a:latin typeface="Arial"/>
                <a:cs typeface="Arial"/>
              </a:rPr>
              <a:t>that</a:t>
            </a:r>
            <a:r>
              <a:rPr sz="668" spc="28" dirty="0">
                <a:solidFill>
                  <a:srgbClr val="5E5E5E"/>
                </a:solidFill>
                <a:latin typeface="Arial"/>
                <a:cs typeface="Arial"/>
              </a:rPr>
              <a:t> </a:t>
            </a:r>
            <a:r>
              <a:rPr sz="668" dirty="0">
                <a:solidFill>
                  <a:srgbClr val="5E5E5E"/>
                </a:solidFill>
                <a:latin typeface="Arial"/>
                <a:cs typeface="Arial"/>
              </a:rPr>
              <a:t>are</a:t>
            </a:r>
            <a:r>
              <a:rPr sz="668" spc="53" dirty="0">
                <a:solidFill>
                  <a:srgbClr val="5E5E5E"/>
                </a:solidFill>
                <a:latin typeface="Arial"/>
                <a:cs typeface="Arial"/>
              </a:rPr>
              <a:t> </a:t>
            </a:r>
            <a:r>
              <a:rPr sz="668" dirty="0">
                <a:solidFill>
                  <a:srgbClr val="5E5E5E"/>
                </a:solidFill>
                <a:latin typeface="Arial"/>
                <a:cs typeface="Arial"/>
              </a:rPr>
              <a:t>more</a:t>
            </a:r>
            <a:r>
              <a:rPr sz="668" spc="53" dirty="0">
                <a:solidFill>
                  <a:srgbClr val="5E5E5E"/>
                </a:solidFill>
                <a:latin typeface="Arial"/>
                <a:cs typeface="Arial"/>
              </a:rPr>
              <a:t> </a:t>
            </a:r>
            <a:r>
              <a:rPr sz="668" dirty="0">
                <a:solidFill>
                  <a:srgbClr val="5E5E5E"/>
                </a:solidFill>
                <a:latin typeface="Arial"/>
                <a:cs typeface="Arial"/>
              </a:rPr>
              <a:t>efficient.</a:t>
            </a:r>
            <a:r>
              <a:rPr sz="668" spc="25" dirty="0">
                <a:solidFill>
                  <a:srgbClr val="5E5E5E"/>
                </a:solidFill>
                <a:latin typeface="Arial"/>
                <a:cs typeface="Arial"/>
              </a:rPr>
              <a:t> </a:t>
            </a:r>
            <a:r>
              <a:rPr sz="668" dirty="0">
                <a:solidFill>
                  <a:srgbClr val="5E5E5E"/>
                </a:solidFill>
                <a:latin typeface="Arial"/>
                <a:cs typeface="Arial"/>
              </a:rPr>
              <a:t>One</a:t>
            </a:r>
            <a:r>
              <a:rPr sz="668" spc="53" dirty="0">
                <a:solidFill>
                  <a:srgbClr val="5E5E5E"/>
                </a:solidFill>
                <a:latin typeface="Arial"/>
                <a:cs typeface="Arial"/>
              </a:rPr>
              <a:t> </a:t>
            </a:r>
            <a:r>
              <a:rPr sz="668" dirty="0">
                <a:solidFill>
                  <a:srgbClr val="5E5E5E"/>
                </a:solidFill>
                <a:latin typeface="Arial"/>
                <a:cs typeface="Arial"/>
              </a:rPr>
              <a:t>benefit</a:t>
            </a:r>
            <a:r>
              <a:rPr sz="668" spc="28" dirty="0">
                <a:solidFill>
                  <a:srgbClr val="5E5E5E"/>
                </a:solidFill>
                <a:latin typeface="Arial"/>
                <a:cs typeface="Arial"/>
              </a:rPr>
              <a:t> </a:t>
            </a:r>
            <a:r>
              <a:rPr sz="668" dirty="0">
                <a:solidFill>
                  <a:srgbClr val="5E5E5E"/>
                </a:solidFill>
                <a:latin typeface="Arial"/>
                <a:cs typeface="Arial"/>
              </a:rPr>
              <a:t>of</a:t>
            </a:r>
            <a:r>
              <a:rPr sz="668" spc="91" dirty="0">
                <a:solidFill>
                  <a:srgbClr val="5E5E5E"/>
                </a:solidFill>
                <a:latin typeface="Arial"/>
                <a:cs typeface="Arial"/>
              </a:rPr>
              <a:t> </a:t>
            </a:r>
            <a:r>
              <a:rPr sz="668" dirty="0">
                <a:solidFill>
                  <a:srgbClr val="5E5E5E"/>
                </a:solidFill>
                <a:latin typeface="Arial"/>
                <a:cs typeface="Arial"/>
              </a:rPr>
              <a:t>using</a:t>
            </a:r>
            <a:r>
              <a:rPr sz="668" spc="49" dirty="0">
                <a:solidFill>
                  <a:srgbClr val="5E5E5E"/>
                </a:solidFill>
                <a:latin typeface="Arial"/>
                <a:cs typeface="Arial"/>
              </a:rPr>
              <a:t> </a:t>
            </a:r>
            <a:r>
              <a:rPr sz="668" dirty="0">
                <a:solidFill>
                  <a:srgbClr val="5E5E5E"/>
                </a:solidFill>
                <a:latin typeface="Arial"/>
                <a:cs typeface="Arial"/>
              </a:rPr>
              <a:t>a</a:t>
            </a:r>
            <a:r>
              <a:rPr sz="668" spc="53" dirty="0">
                <a:solidFill>
                  <a:srgbClr val="5E5E5E"/>
                </a:solidFill>
                <a:latin typeface="Arial"/>
                <a:cs typeface="Arial"/>
              </a:rPr>
              <a:t> </a:t>
            </a:r>
            <a:r>
              <a:rPr sz="668" dirty="0">
                <a:solidFill>
                  <a:srgbClr val="5E5E5E"/>
                </a:solidFill>
                <a:latin typeface="Arial"/>
                <a:cs typeface="Arial"/>
              </a:rPr>
              <a:t>HERS</a:t>
            </a:r>
            <a:r>
              <a:rPr sz="668" spc="88" dirty="0">
                <a:solidFill>
                  <a:srgbClr val="5E5E5E"/>
                </a:solidFill>
                <a:latin typeface="Arial"/>
                <a:cs typeface="Arial"/>
              </a:rPr>
              <a:t> </a:t>
            </a:r>
            <a:r>
              <a:rPr sz="668" dirty="0">
                <a:solidFill>
                  <a:srgbClr val="5E5E5E"/>
                </a:solidFill>
                <a:latin typeface="Arial"/>
                <a:cs typeface="Arial"/>
              </a:rPr>
              <a:t>Index</a:t>
            </a:r>
            <a:r>
              <a:rPr sz="668" spc="98" dirty="0">
                <a:solidFill>
                  <a:srgbClr val="5E5E5E"/>
                </a:solidFill>
                <a:latin typeface="Arial"/>
                <a:cs typeface="Arial"/>
              </a:rPr>
              <a:t> </a:t>
            </a:r>
            <a:r>
              <a:rPr sz="668" dirty="0">
                <a:solidFill>
                  <a:srgbClr val="5E5E5E"/>
                </a:solidFill>
                <a:latin typeface="Arial"/>
                <a:cs typeface="Arial"/>
              </a:rPr>
              <a:t>target</a:t>
            </a:r>
            <a:r>
              <a:rPr sz="668" spc="130" dirty="0">
                <a:solidFill>
                  <a:srgbClr val="5E5E5E"/>
                </a:solidFill>
                <a:latin typeface="Arial"/>
                <a:cs typeface="Arial"/>
              </a:rPr>
              <a:t> </a:t>
            </a:r>
            <a:r>
              <a:rPr sz="668" dirty="0">
                <a:solidFill>
                  <a:srgbClr val="5E5E5E"/>
                </a:solidFill>
                <a:latin typeface="Arial"/>
                <a:cs typeface="Arial"/>
              </a:rPr>
              <a:t>as</a:t>
            </a:r>
            <a:r>
              <a:rPr sz="668" spc="77" dirty="0">
                <a:solidFill>
                  <a:srgbClr val="5E5E5E"/>
                </a:solidFill>
                <a:latin typeface="Arial"/>
                <a:cs typeface="Arial"/>
              </a:rPr>
              <a:t> </a:t>
            </a:r>
            <a:r>
              <a:rPr sz="668" dirty="0">
                <a:solidFill>
                  <a:srgbClr val="5E5E5E"/>
                </a:solidFill>
                <a:latin typeface="Arial"/>
                <a:cs typeface="Arial"/>
              </a:rPr>
              <a:t>the</a:t>
            </a:r>
            <a:r>
              <a:rPr sz="668" spc="53" dirty="0">
                <a:solidFill>
                  <a:srgbClr val="5E5E5E"/>
                </a:solidFill>
                <a:latin typeface="Arial"/>
                <a:cs typeface="Arial"/>
              </a:rPr>
              <a:t> </a:t>
            </a:r>
            <a:r>
              <a:rPr sz="668" dirty="0">
                <a:solidFill>
                  <a:srgbClr val="5E5E5E"/>
                </a:solidFill>
                <a:latin typeface="Arial"/>
                <a:cs typeface="Arial"/>
              </a:rPr>
              <a:t>basis</a:t>
            </a:r>
            <a:r>
              <a:rPr sz="668" spc="98" dirty="0">
                <a:solidFill>
                  <a:srgbClr val="5E5E5E"/>
                </a:solidFill>
                <a:latin typeface="Arial"/>
                <a:cs typeface="Arial"/>
              </a:rPr>
              <a:t> </a:t>
            </a:r>
            <a:r>
              <a:rPr sz="668" dirty="0">
                <a:solidFill>
                  <a:srgbClr val="5E5E5E"/>
                </a:solidFill>
                <a:latin typeface="Arial"/>
                <a:cs typeface="Arial"/>
              </a:rPr>
              <a:t>of</a:t>
            </a:r>
            <a:r>
              <a:rPr sz="668" spc="28" dirty="0">
                <a:solidFill>
                  <a:srgbClr val="5E5E5E"/>
                </a:solidFill>
                <a:latin typeface="Arial"/>
                <a:cs typeface="Arial"/>
              </a:rPr>
              <a:t> </a:t>
            </a:r>
            <a:r>
              <a:rPr sz="668" spc="-18" dirty="0">
                <a:solidFill>
                  <a:srgbClr val="5E5E5E"/>
                </a:solidFill>
                <a:latin typeface="Arial"/>
                <a:cs typeface="Arial"/>
              </a:rPr>
              <a:t>the </a:t>
            </a:r>
            <a:r>
              <a:rPr sz="668" dirty="0">
                <a:solidFill>
                  <a:srgbClr val="5E5E5E"/>
                </a:solidFill>
                <a:latin typeface="Arial"/>
                <a:cs typeface="Arial"/>
              </a:rPr>
              <a:t>Stretch</a:t>
            </a:r>
            <a:r>
              <a:rPr sz="668" spc="70" dirty="0">
                <a:solidFill>
                  <a:srgbClr val="5E5E5E"/>
                </a:solidFill>
                <a:latin typeface="Arial"/>
                <a:cs typeface="Arial"/>
              </a:rPr>
              <a:t> </a:t>
            </a:r>
            <a:r>
              <a:rPr sz="668" dirty="0">
                <a:solidFill>
                  <a:srgbClr val="5E5E5E"/>
                </a:solidFill>
                <a:latin typeface="Arial"/>
                <a:cs typeface="Arial"/>
              </a:rPr>
              <a:t>Code</a:t>
            </a:r>
            <a:r>
              <a:rPr sz="668" spc="74" dirty="0">
                <a:solidFill>
                  <a:srgbClr val="5E5E5E"/>
                </a:solidFill>
                <a:latin typeface="Arial"/>
                <a:cs typeface="Arial"/>
              </a:rPr>
              <a:t> </a:t>
            </a:r>
            <a:r>
              <a:rPr sz="668" dirty="0">
                <a:solidFill>
                  <a:srgbClr val="5E5E5E"/>
                </a:solidFill>
                <a:latin typeface="Arial"/>
                <a:cs typeface="Arial"/>
              </a:rPr>
              <a:t>is</a:t>
            </a:r>
            <a:r>
              <a:rPr sz="668" spc="53" dirty="0">
                <a:solidFill>
                  <a:srgbClr val="5E5E5E"/>
                </a:solidFill>
                <a:latin typeface="Arial"/>
                <a:cs typeface="Arial"/>
              </a:rPr>
              <a:t> </a:t>
            </a:r>
            <a:r>
              <a:rPr sz="668" dirty="0">
                <a:solidFill>
                  <a:srgbClr val="5E5E5E"/>
                </a:solidFill>
                <a:latin typeface="Arial"/>
                <a:cs typeface="Arial"/>
              </a:rPr>
              <a:t>that</a:t>
            </a:r>
            <a:r>
              <a:rPr sz="668" spc="46" dirty="0">
                <a:solidFill>
                  <a:srgbClr val="5E5E5E"/>
                </a:solidFill>
                <a:latin typeface="Arial"/>
                <a:cs typeface="Arial"/>
              </a:rPr>
              <a:t> </a:t>
            </a:r>
            <a:r>
              <a:rPr sz="668" dirty="0">
                <a:solidFill>
                  <a:srgbClr val="5E5E5E"/>
                </a:solidFill>
                <a:latin typeface="Arial"/>
                <a:cs typeface="Arial"/>
              </a:rPr>
              <a:t>it</a:t>
            </a:r>
            <a:r>
              <a:rPr sz="668" spc="42" dirty="0">
                <a:solidFill>
                  <a:srgbClr val="5E5E5E"/>
                </a:solidFill>
                <a:latin typeface="Arial"/>
                <a:cs typeface="Arial"/>
              </a:rPr>
              <a:t> </a:t>
            </a:r>
            <a:r>
              <a:rPr sz="668" dirty="0">
                <a:solidFill>
                  <a:srgbClr val="5E5E5E"/>
                </a:solidFill>
                <a:latin typeface="Arial"/>
                <a:cs typeface="Arial"/>
              </a:rPr>
              <a:t>give</a:t>
            </a:r>
            <a:r>
              <a:rPr sz="668" spc="74" dirty="0">
                <a:solidFill>
                  <a:srgbClr val="5E5E5E"/>
                </a:solidFill>
                <a:latin typeface="Arial"/>
                <a:cs typeface="Arial"/>
              </a:rPr>
              <a:t> </a:t>
            </a:r>
            <a:r>
              <a:rPr sz="668" dirty="0">
                <a:solidFill>
                  <a:srgbClr val="5E5E5E"/>
                </a:solidFill>
                <a:latin typeface="Arial"/>
                <a:cs typeface="Arial"/>
              </a:rPr>
              <a:t>builders</a:t>
            </a:r>
            <a:r>
              <a:rPr sz="668" spc="53" dirty="0">
                <a:solidFill>
                  <a:srgbClr val="5E5E5E"/>
                </a:solidFill>
                <a:latin typeface="Arial"/>
                <a:cs typeface="Arial"/>
              </a:rPr>
              <a:t> </a:t>
            </a:r>
            <a:r>
              <a:rPr sz="668" dirty="0">
                <a:solidFill>
                  <a:srgbClr val="5E5E5E"/>
                </a:solidFill>
                <a:latin typeface="Arial"/>
                <a:cs typeface="Arial"/>
              </a:rPr>
              <a:t>the</a:t>
            </a:r>
            <a:r>
              <a:rPr sz="668" spc="74" dirty="0">
                <a:solidFill>
                  <a:srgbClr val="5E5E5E"/>
                </a:solidFill>
                <a:latin typeface="Arial"/>
                <a:cs typeface="Arial"/>
              </a:rPr>
              <a:t> </a:t>
            </a:r>
            <a:r>
              <a:rPr sz="668" dirty="0">
                <a:solidFill>
                  <a:srgbClr val="5E5E5E"/>
                </a:solidFill>
                <a:latin typeface="Arial"/>
                <a:cs typeface="Arial"/>
              </a:rPr>
              <a:t>flexibility</a:t>
            </a:r>
            <a:r>
              <a:rPr sz="668" spc="53" dirty="0">
                <a:solidFill>
                  <a:srgbClr val="5E5E5E"/>
                </a:solidFill>
                <a:latin typeface="Arial"/>
                <a:cs typeface="Arial"/>
              </a:rPr>
              <a:t> </a:t>
            </a:r>
            <a:r>
              <a:rPr sz="668" dirty="0">
                <a:solidFill>
                  <a:srgbClr val="5E5E5E"/>
                </a:solidFill>
                <a:latin typeface="Arial"/>
                <a:cs typeface="Arial"/>
              </a:rPr>
              <a:t>to</a:t>
            </a:r>
            <a:r>
              <a:rPr sz="668" spc="74" dirty="0">
                <a:solidFill>
                  <a:srgbClr val="5E5E5E"/>
                </a:solidFill>
                <a:latin typeface="Arial"/>
                <a:cs typeface="Arial"/>
              </a:rPr>
              <a:t> </a:t>
            </a:r>
            <a:r>
              <a:rPr sz="668" dirty="0">
                <a:solidFill>
                  <a:srgbClr val="5E5E5E"/>
                </a:solidFill>
                <a:latin typeface="Arial"/>
                <a:cs typeface="Arial"/>
              </a:rPr>
              <a:t>make</a:t>
            </a:r>
            <a:r>
              <a:rPr sz="668" spc="74" dirty="0">
                <a:solidFill>
                  <a:srgbClr val="5E5E5E"/>
                </a:solidFill>
                <a:latin typeface="Arial"/>
                <a:cs typeface="Arial"/>
              </a:rPr>
              <a:t> </a:t>
            </a:r>
            <a:r>
              <a:rPr sz="668" dirty="0">
                <a:solidFill>
                  <a:srgbClr val="5E5E5E"/>
                </a:solidFill>
                <a:latin typeface="Arial"/>
                <a:cs typeface="Arial"/>
              </a:rPr>
              <a:t>different</a:t>
            </a:r>
            <a:r>
              <a:rPr sz="668" spc="112" dirty="0">
                <a:solidFill>
                  <a:srgbClr val="5E5E5E"/>
                </a:solidFill>
                <a:latin typeface="Arial"/>
                <a:cs typeface="Arial"/>
              </a:rPr>
              <a:t> </a:t>
            </a:r>
            <a:r>
              <a:rPr sz="668" dirty="0">
                <a:solidFill>
                  <a:srgbClr val="5E5E5E"/>
                </a:solidFill>
                <a:latin typeface="Arial"/>
                <a:cs typeface="Arial"/>
              </a:rPr>
              <a:t>design</a:t>
            </a:r>
            <a:r>
              <a:rPr sz="668" spc="74" dirty="0">
                <a:solidFill>
                  <a:srgbClr val="5E5E5E"/>
                </a:solidFill>
                <a:latin typeface="Arial"/>
                <a:cs typeface="Arial"/>
              </a:rPr>
              <a:t> </a:t>
            </a:r>
            <a:r>
              <a:rPr sz="668" dirty="0">
                <a:solidFill>
                  <a:srgbClr val="5E5E5E"/>
                </a:solidFill>
                <a:latin typeface="Arial"/>
                <a:cs typeface="Arial"/>
              </a:rPr>
              <a:t>choice</a:t>
            </a:r>
            <a:r>
              <a:rPr sz="668" spc="70" dirty="0">
                <a:solidFill>
                  <a:srgbClr val="5E5E5E"/>
                </a:solidFill>
                <a:latin typeface="Arial"/>
                <a:cs typeface="Arial"/>
              </a:rPr>
              <a:t> </a:t>
            </a:r>
            <a:r>
              <a:rPr sz="668" dirty="0">
                <a:solidFill>
                  <a:srgbClr val="5E5E5E"/>
                </a:solidFill>
                <a:latin typeface="Arial"/>
                <a:cs typeface="Arial"/>
              </a:rPr>
              <a:t>to</a:t>
            </a:r>
            <a:r>
              <a:rPr sz="668" spc="74" dirty="0">
                <a:solidFill>
                  <a:srgbClr val="5E5E5E"/>
                </a:solidFill>
                <a:latin typeface="Arial"/>
                <a:cs typeface="Arial"/>
              </a:rPr>
              <a:t> </a:t>
            </a:r>
            <a:r>
              <a:rPr sz="668" dirty="0">
                <a:solidFill>
                  <a:srgbClr val="5E5E5E"/>
                </a:solidFill>
                <a:latin typeface="Arial"/>
                <a:cs typeface="Arial"/>
              </a:rPr>
              <a:t>allow</a:t>
            </a:r>
            <a:r>
              <a:rPr sz="668" spc="63" dirty="0">
                <a:solidFill>
                  <a:srgbClr val="5E5E5E"/>
                </a:solidFill>
                <a:latin typeface="Arial"/>
                <a:cs typeface="Arial"/>
              </a:rPr>
              <a:t> </a:t>
            </a:r>
            <a:r>
              <a:rPr sz="668" dirty="0">
                <a:solidFill>
                  <a:srgbClr val="5E5E5E"/>
                </a:solidFill>
                <a:latin typeface="Arial"/>
                <a:cs typeface="Arial"/>
              </a:rPr>
              <a:t>for</a:t>
            </a:r>
            <a:r>
              <a:rPr sz="668" spc="67" dirty="0">
                <a:solidFill>
                  <a:srgbClr val="5E5E5E"/>
                </a:solidFill>
                <a:latin typeface="Arial"/>
                <a:cs typeface="Arial"/>
              </a:rPr>
              <a:t> </a:t>
            </a:r>
            <a:r>
              <a:rPr sz="668" dirty="0">
                <a:solidFill>
                  <a:srgbClr val="5E5E5E"/>
                </a:solidFill>
                <a:latin typeface="Arial"/>
                <a:cs typeface="Arial"/>
              </a:rPr>
              <a:t>optimization</a:t>
            </a:r>
            <a:r>
              <a:rPr sz="668" spc="74" dirty="0">
                <a:solidFill>
                  <a:srgbClr val="5E5E5E"/>
                </a:solidFill>
                <a:latin typeface="Arial"/>
                <a:cs typeface="Arial"/>
              </a:rPr>
              <a:t> </a:t>
            </a:r>
            <a:r>
              <a:rPr sz="668" dirty="0">
                <a:solidFill>
                  <a:srgbClr val="5E5E5E"/>
                </a:solidFill>
                <a:latin typeface="Arial"/>
                <a:cs typeface="Arial"/>
              </a:rPr>
              <a:t>of</a:t>
            </a:r>
            <a:r>
              <a:rPr sz="668" spc="42" dirty="0">
                <a:solidFill>
                  <a:srgbClr val="5E5E5E"/>
                </a:solidFill>
                <a:latin typeface="Arial"/>
                <a:cs typeface="Arial"/>
              </a:rPr>
              <a:t> </a:t>
            </a:r>
            <a:r>
              <a:rPr sz="668" dirty="0">
                <a:solidFill>
                  <a:srgbClr val="5E5E5E"/>
                </a:solidFill>
                <a:latin typeface="Arial"/>
                <a:cs typeface="Arial"/>
              </a:rPr>
              <a:t>cost</a:t>
            </a:r>
            <a:r>
              <a:rPr sz="668" spc="46" dirty="0">
                <a:solidFill>
                  <a:srgbClr val="5E5E5E"/>
                </a:solidFill>
                <a:latin typeface="Arial"/>
                <a:cs typeface="Arial"/>
              </a:rPr>
              <a:t> </a:t>
            </a:r>
            <a:r>
              <a:rPr sz="668" dirty="0">
                <a:solidFill>
                  <a:srgbClr val="5E5E5E"/>
                </a:solidFill>
                <a:latin typeface="Arial"/>
                <a:cs typeface="Arial"/>
              </a:rPr>
              <a:t>effec</a:t>
            </a:r>
            <a:r>
              <a:rPr sz="668" spc="-49" dirty="0">
                <a:solidFill>
                  <a:srgbClr val="5E5E5E"/>
                </a:solidFill>
                <a:latin typeface="Arial"/>
                <a:cs typeface="Arial"/>
              </a:rPr>
              <a:t> </a:t>
            </a:r>
            <a:r>
              <a:rPr sz="668" dirty="0">
                <a:solidFill>
                  <a:srgbClr val="5E5E5E"/>
                </a:solidFill>
                <a:latin typeface="Arial"/>
                <a:cs typeface="Arial"/>
              </a:rPr>
              <a:t>tiveness,</a:t>
            </a:r>
            <a:r>
              <a:rPr sz="668" spc="116" dirty="0">
                <a:solidFill>
                  <a:srgbClr val="5E5E5E"/>
                </a:solidFill>
                <a:latin typeface="Arial"/>
                <a:cs typeface="Arial"/>
              </a:rPr>
              <a:t> </a:t>
            </a:r>
            <a:r>
              <a:rPr sz="668" dirty="0">
                <a:solidFill>
                  <a:srgbClr val="5E5E5E"/>
                </a:solidFill>
                <a:latin typeface="Arial"/>
                <a:cs typeface="Arial"/>
              </a:rPr>
              <a:t>work</a:t>
            </a:r>
            <a:r>
              <a:rPr sz="668" spc="53" dirty="0">
                <a:solidFill>
                  <a:srgbClr val="5E5E5E"/>
                </a:solidFill>
                <a:latin typeface="Arial"/>
                <a:cs typeface="Arial"/>
              </a:rPr>
              <a:t> </a:t>
            </a:r>
            <a:r>
              <a:rPr sz="668" dirty="0">
                <a:solidFill>
                  <a:srgbClr val="5E5E5E"/>
                </a:solidFill>
                <a:latin typeface="Arial"/>
                <a:cs typeface="Arial"/>
              </a:rPr>
              <a:t>around</a:t>
            </a:r>
            <a:r>
              <a:rPr sz="668" spc="74" dirty="0">
                <a:solidFill>
                  <a:srgbClr val="5E5E5E"/>
                </a:solidFill>
                <a:latin typeface="Arial"/>
                <a:cs typeface="Arial"/>
              </a:rPr>
              <a:t> </a:t>
            </a:r>
            <a:r>
              <a:rPr sz="668" spc="-7" dirty="0">
                <a:solidFill>
                  <a:srgbClr val="5E5E5E"/>
                </a:solidFill>
                <a:latin typeface="Arial"/>
                <a:cs typeface="Arial"/>
              </a:rPr>
              <a:t>other </a:t>
            </a:r>
            <a:r>
              <a:rPr sz="668" dirty="0">
                <a:solidFill>
                  <a:srgbClr val="5E5E5E"/>
                </a:solidFill>
                <a:latin typeface="Arial"/>
                <a:cs typeface="Arial"/>
              </a:rPr>
              <a:t>design</a:t>
            </a:r>
            <a:r>
              <a:rPr sz="668" spc="105" dirty="0">
                <a:solidFill>
                  <a:srgbClr val="5E5E5E"/>
                </a:solidFill>
                <a:latin typeface="Arial"/>
                <a:cs typeface="Arial"/>
              </a:rPr>
              <a:t> </a:t>
            </a:r>
            <a:r>
              <a:rPr sz="668" dirty="0">
                <a:solidFill>
                  <a:srgbClr val="5E5E5E"/>
                </a:solidFill>
                <a:latin typeface="Arial"/>
                <a:cs typeface="Arial"/>
              </a:rPr>
              <a:t>constraints,</a:t>
            </a:r>
            <a:r>
              <a:rPr sz="668" spc="77" dirty="0">
                <a:solidFill>
                  <a:srgbClr val="5E5E5E"/>
                </a:solidFill>
                <a:latin typeface="Arial"/>
                <a:cs typeface="Arial"/>
              </a:rPr>
              <a:t> </a:t>
            </a:r>
            <a:r>
              <a:rPr sz="668" dirty="0">
                <a:solidFill>
                  <a:srgbClr val="5E5E5E"/>
                </a:solidFill>
                <a:latin typeface="Arial"/>
                <a:cs typeface="Arial"/>
              </a:rPr>
              <a:t>and</a:t>
            </a:r>
            <a:r>
              <a:rPr sz="668" spc="109" dirty="0">
                <a:solidFill>
                  <a:srgbClr val="5E5E5E"/>
                </a:solidFill>
                <a:latin typeface="Arial"/>
                <a:cs typeface="Arial"/>
              </a:rPr>
              <a:t> </a:t>
            </a:r>
            <a:r>
              <a:rPr sz="668" dirty="0">
                <a:solidFill>
                  <a:srgbClr val="5E5E5E"/>
                </a:solidFill>
                <a:latin typeface="Arial"/>
                <a:cs typeface="Arial"/>
              </a:rPr>
              <a:t>accommodate</a:t>
            </a:r>
            <a:r>
              <a:rPr sz="668" spc="105" dirty="0">
                <a:solidFill>
                  <a:srgbClr val="5E5E5E"/>
                </a:solidFill>
                <a:latin typeface="Arial"/>
                <a:cs typeface="Arial"/>
              </a:rPr>
              <a:t> </a:t>
            </a:r>
            <a:r>
              <a:rPr sz="668" dirty="0">
                <a:solidFill>
                  <a:srgbClr val="5E5E5E"/>
                </a:solidFill>
                <a:latin typeface="Arial"/>
                <a:cs typeface="Arial"/>
              </a:rPr>
              <a:t>client-specific</a:t>
            </a:r>
            <a:r>
              <a:rPr sz="668" spc="88" dirty="0">
                <a:solidFill>
                  <a:srgbClr val="5E5E5E"/>
                </a:solidFill>
                <a:latin typeface="Arial"/>
                <a:cs typeface="Arial"/>
              </a:rPr>
              <a:t> </a:t>
            </a:r>
            <a:r>
              <a:rPr sz="668" dirty="0">
                <a:solidFill>
                  <a:srgbClr val="5E5E5E"/>
                </a:solidFill>
                <a:latin typeface="Arial"/>
                <a:cs typeface="Arial"/>
              </a:rPr>
              <a:t>requests.</a:t>
            </a:r>
            <a:r>
              <a:rPr sz="668" spc="77" dirty="0">
                <a:solidFill>
                  <a:srgbClr val="5E5E5E"/>
                </a:solidFill>
                <a:latin typeface="Arial"/>
                <a:cs typeface="Arial"/>
              </a:rPr>
              <a:t> </a:t>
            </a:r>
            <a:r>
              <a:rPr sz="668" dirty="0">
                <a:solidFill>
                  <a:srgbClr val="5E5E5E"/>
                </a:solidFill>
                <a:latin typeface="Arial"/>
                <a:cs typeface="Arial"/>
              </a:rPr>
              <a:t>The</a:t>
            </a:r>
            <a:r>
              <a:rPr sz="668" spc="109" dirty="0">
                <a:solidFill>
                  <a:srgbClr val="5E5E5E"/>
                </a:solidFill>
                <a:latin typeface="Arial"/>
                <a:cs typeface="Arial"/>
              </a:rPr>
              <a:t> </a:t>
            </a:r>
            <a:r>
              <a:rPr sz="668" dirty="0">
                <a:solidFill>
                  <a:srgbClr val="5E5E5E"/>
                </a:solidFill>
                <a:latin typeface="Arial"/>
                <a:cs typeface="Arial"/>
              </a:rPr>
              <a:t>stretch</a:t>
            </a:r>
            <a:r>
              <a:rPr sz="668" spc="105" dirty="0">
                <a:solidFill>
                  <a:srgbClr val="5E5E5E"/>
                </a:solidFill>
                <a:latin typeface="Arial"/>
                <a:cs typeface="Arial"/>
              </a:rPr>
              <a:t> </a:t>
            </a:r>
            <a:r>
              <a:rPr sz="668" dirty="0">
                <a:solidFill>
                  <a:srgbClr val="5E5E5E"/>
                </a:solidFill>
                <a:latin typeface="Arial"/>
                <a:cs typeface="Arial"/>
              </a:rPr>
              <a:t>code</a:t>
            </a:r>
            <a:r>
              <a:rPr sz="668" spc="109" dirty="0">
                <a:solidFill>
                  <a:srgbClr val="5E5E5E"/>
                </a:solidFill>
                <a:latin typeface="Arial"/>
                <a:cs typeface="Arial"/>
              </a:rPr>
              <a:t> </a:t>
            </a:r>
            <a:r>
              <a:rPr sz="668" dirty="0">
                <a:solidFill>
                  <a:srgbClr val="5E5E5E"/>
                </a:solidFill>
                <a:latin typeface="Arial"/>
                <a:cs typeface="Arial"/>
              </a:rPr>
              <a:t>model</a:t>
            </a:r>
            <a:r>
              <a:rPr sz="668" spc="56" dirty="0">
                <a:solidFill>
                  <a:srgbClr val="5E5E5E"/>
                </a:solidFill>
                <a:latin typeface="Arial"/>
                <a:cs typeface="Arial"/>
              </a:rPr>
              <a:t> </a:t>
            </a:r>
            <a:r>
              <a:rPr sz="668" dirty="0">
                <a:solidFill>
                  <a:srgbClr val="5E5E5E"/>
                </a:solidFill>
                <a:latin typeface="Arial"/>
                <a:cs typeface="Arial"/>
              </a:rPr>
              <a:t>was</a:t>
            </a:r>
            <a:r>
              <a:rPr sz="668" spc="165" dirty="0">
                <a:solidFill>
                  <a:srgbClr val="5E5E5E"/>
                </a:solidFill>
                <a:latin typeface="Arial"/>
                <a:cs typeface="Arial"/>
              </a:rPr>
              <a:t> </a:t>
            </a:r>
            <a:r>
              <a:rPr sz="668" dirty="0">
                <a:solidFill>
                  <a:srgbClr val="5E5E5E"/>
                </a:solidFill>
                <a:latin typeface="Arial"/>
                <a:cs typeface="Arial"/>
              </a:rPr>
              <a:t>developed</a:t>
            </a:r>
            <a:r>
              <a:rPr sz="668" spc="109" dirty="0">
                <a:solidFill>
                  <a:srgbClr val="5E5E5E"/>
                </a:solidFill>
                <a:latin typeface="Arial"/>
                <a:cs typeface="Arial"/>
              </a:rPr>
              <a:t> </a:t>
            </a:r>
            <a:r>
              <a:rPr sz="668" dirty="0">
                <a:solidFill>
                  <a:srgbClr val="5E5E5E"/>
                </a:solidFill>
                <a:latin typeface="Arial"/>
                <a:cs typeface="Arial"/>
              </a:rPr>
              <a:t>used</a:t>
            </a:r>
            <a:r>
              <a:rPr sz="668" spc="105" dirty="0">
                <a:solidFill>
                  <a:srgbClr val="5E5E5E"/>
                </a:solidFill>
                <a:latin typeface="Arial"/>
                <a:cs typeface="Arial"/>
              </a:rPr>
              <a:t> </a:t>
            </a:r>
            <a:r>
              <a:rPr sz="668" dirty="0">
                <a:solidFill>
                  <a:srgbClr val="5E5E5E"/>
                </a:solidFill>
                <a:latin typeface="Arial"/>
                <a:cs typeface="Arial"/>
              </a:rPr>
              <a:t>REM/rate</a:t>
            </a:r>
            <a:r>
              <a:rPr sz="668" spc="109" dirty="0">
                <a:solidFill>
                  <a:srgbClr val="5E5E5E"/>
                </a:solidFill>
                <a:latin typeface="Arial"/>
                <a:cs typeface="Arial"/>
              </a:rPr>
              <a:t> </a:t>
            </a:r>
            <a:r>
              <a:rPr sz="668" dirty="0">
                <a:solidFill>
                  <a:srgbClr val="5E5E5E"/>
                </a:solidFill>
                <a:latin typeface="Arial"/>
                <a:cs typeface="Arial"/>
              </a:rPr>
              <a:t>Version</a:t>
            </a:r>
            <a:r>
              <a:rPr sz="668" spc="109" dirty="0">
                <a:solidFill>
                  <a:srgbClr val="5E5E5E"/>
                </a:solidFill>
                <a:latin typeface="Arial"/>
                <a:cs typeface="Arial"/>
              </a:rPr>
              <a:t> </a:t>
            </a:r>
            <a:r>
              <a:rPr sz="668" spc="-7" dirty="0">
                <a:solidFill>
                  <a:srgbClr val="5E5E5E"/>
                </a:solidFill>
                <a:latin typeface="Arial"/>
                <a:cs typeface="Arial"/>
              </a:rPr>
              <a:t>16.1.1.</a:t>
            </a:r>
            <a:endParaRPr sz="668">
              <a:latin typeface="Arial"/>
              <a:cs typeface="Arial"/>
            </a:endParaRPr>
          </a:p>
          <a:p>
            <a:pPr marL="169658" indent="-160729">
              <a:spcBef>
                <a:spcPts val="253"/>
              </a:spcBef>
              <a:buAutoNum type="arabicPeriod" startAt="4"/>
              <a:tabLst>
                <a:tab pos="169658" algn="l"/>
              </a:tabLst>
            </a:pPr>
            <a:r>
              <a:rPr sz="668" dirty="0">
                <a:solidFill>
                  <a:srgbClr val="5E5E5E"/>
                </a:solidFill>
                <a:latin typeface="Arial"/>
                <a:cs typeface="Arial"/>
              </a:rPr>
              <a:t>Pre-wiring</a:t>
            </a:r>
            <a:r>
              <a:rPr sz="668" spc="67" dirty="0">
                <a:solidFill>
                  <a:srgbClr val="5E5E5E"/>
                </a:solidFill>
                <a:latin typeface="Arial"/>
                <a:cs typeface="Arial"/>
              </a:rPr>
              <a:t> </a:t>
            </a:r>
            <a:r>
              <a:rPr sz="668" dirty="0">
                <a:solidFill>
                  <a:srgbClr val="5E5E5E"/>
                </a:solidFill>
                <a:latin typeface="Arial"/>
                <a:cs typeface="Arial"/>
              </a:rPr>
              <a:t>and</a:t>
            </a:r>
            <a:r>
              <a:rPr sz="668" spc="67" dirty="0">
                <a:solidFill>
                  <a:srgbClr val="5E5E5E"/>
                </a:solidFill>
                <a:latin typeface="Arial"/>
                <a:cs typeface="Arial"/>
              </a:rPr>
              <a:t> </a:t>
            </a:r>
            <a:r>
              <a:rPr sz="668" dirty="0">
                <a:solidFill>
                  <a:srgbClr val="5E5E5E"/>
                </a:solidFill>
                <a:latin typeface="Arial"/>
                <a:cs typeface="Arial"/>
              </a:rPr>
              <a:t>solar</a:t>
            </a:r>
            <a:r>
              <a:rPr sz="668" spc="134" dirty="0">
                <a:solidFill>
                  <a:srgbClr val="5E5E5E"/>
                </a:solidFill>
                <a:latin typeface="Arial"/>
                <a:cs typeface="Arial"/>
              </a:rPr>
              <a:t> </a:t>
            </a:r>
            <a:r>
              <a:rPr sz="668" dirty="0">
                <a:solidFill>
                  <a:srgbClr val="5E5E5E"/>
                </a:solidFill>
                <a:latin typeface="Arial"/>
                <a:cs typeface="Arial"/>
              </a:rPr>
              <a:t>costs</a:t>
            </a:r>
            <a:r>
              <a:rPr sz="668" spc="49" dirty="0">
                <a:solidFill>
                  <a:srgbClr val="5E5E5E"/>
                </a:solidFill>
                <a:latin typeface="Arial"/>
                <a:cs typeface="Arial"/>
              </a:rPr>
              <a:t> </a:t>
            </a:r>
            <a:r>
              <a:rPr sz="668" dirty="0">
                <a:solidFill>
                  <a:srgbClr val="5E5E5E"/>
                </a:solidFill>
                <a:latin typeface="Arial"/>
                <a:cs typeface="Arial"/>
              </a:rPr>
              <a:t>are</a:t>
            </a:r>
            <a:r>
              <a:rPr sz="668" spc="67" dirty="0">
                <a:solidFill>
                  <a:srgbClr val="5E5E5E"/>
                </a:solidFill>
                <a:latin typeface="Arial"/>
                <a:cs typeface="Arial"/>
              </a:rPr>
              <a:t> </a:t>
            </a:r>
            <a:r>
              <a:rPr sz="668" dirty="0">
                <a:solidFill>
                  <a:srgbClr val="5E5E5E"/>
                </a:solidFill>
                <a:latin typeface="Arial"/>
                <a:cs typeface="Arial"/>
              </a:rPr>
              <a:t>only</a:t>
            </a:r>
            <a:r>
              <a:rPr sz="668" spc="53" dirty="0">
                <a:solidFill>
                  <a:srgbClr val="5E5E5E"/>
                </a:solidFill>
                <a:latin typeface="Arial"/>
                <a:cs typeface="Arial"/>
              </a:rPr>
              <a:t> </a:t>
            </a:r>
            <a:r>
              <a:rPr sz="668" dirty="0">
                <a:solidFill>
                  <a:srgbClr val="5E5E5E"/>
                </a:solidFill>
                <a:latin typeface="Arial"/>
                <a:cs typeface="Arial"/>
              </a:rPr>
              <a:t>applicable</a:t>
            </a:r>
            <a:r>
              <a:rPr sz="668" spc="67" dirty="0">
                <a:solidFill>
                  <a:srgbClr val="5E5E5E"/>
                </a:solidFill>
                <a:latin typeface="Arial"/>
                <a:cs typeface="Arial"/>
              </a:rPr>
              <a:t> </a:t>
            </a:r>
            <a:r>
              <a:rPr sz="668" dirty="0">
                <a:solidFill>
                  <a:srgbClr val="5E5E5E"/>
                </a:solidFill>
                <a:latin typeface="Arial"/>
                <a:cs typeface="Arial"/>
              </a:rPr>
              <a:t>to</a:t>
            </a:r>
            <a:r>
              <a:rPr sz="668" spc="67" dirty="0">
                <a:solidFill>
                  <a:srgbClr val="5E5E5E"/>
                </a:solidFill>
                <a:latin typeface="Arial"/>
                <a:cs typeface="Arial"/>
              </a:rPr>
              <a:t> </a:t>
            </a:r>
            <a:r>
              <a:rPr sz="668" dirty="0">
                <a:solidFill>
                  <a:srgbClr val="5E5E5E"/>
                </a:solidFill>
                <a:latin typeface="Arial"/>
                <a:cs typeface="Arial"/>
              </a:rPr>
              <a:t>mixed</a:t>
            </a:r>
            <a:r>
              <a:rPr sz="668" spc="70" dirty="0">
                <a:solidFill>
                  <a:srgbClr val="5E5E5E"/>
                </a:solidFill>
                <a:latin typeface="Arial"/>
                <a:cs typeface="Arial"/>
              </a:rPr>
              <a:t> </a:t>
            </a:r>
            <a:r>
              <a:rPr sz="668" dirty="0">
                <a:solidFill>
                  <a:srgbClr val="5E5E5E"/>
                </a:solidFill>
                <a:latin typeface="Arial"/>
                <a:cs typeface="Arial"/>
              </a:rPr>
              <a:t>fuel</a:t>
            </a:r>
            <a:r>
              <a:rPr sz="668" spc="21" dirty="0">
                <a:solidFill>
                  <a:srgbClr val="5E5E5E"/>
                </a:solidFill>
                <a:latin typeface="Arial"/>
                <a:cs typeface="Arial"/>
              </a:rPr>
              <a:t> </a:t>
            </a:r>
            <a:r>
              <a:rPr sz="668" dirty="0">
                <a:solidFill>
                  <a:srgbClr val="5E5E5E"/>
                </a:solidFill>
                <a:latin typeface="Arial"/>
                <a:cs typeface="Arial"/>
              </a:rPr>
              <a:t>projects</a:t>
            </a:r>
            <a:r>
              <a:rPr sz="668" spc="49" dirty="0">
                <a:solidFill>
                  <a:srgbClr val="5E5E5E"/>
                </a:solidFill>
                <a:latin typeface="Arial"/>
                <a:cs typeface="Arial"/>
              </a:rPr>
              <a:t> </a:t>
            </a:r>
            <a:r>
              <a:rPr sz="668" dirty="0">
                <a:solidFill>
                  <a:srgbClr val="5E5E5E"/>
                </a:solidFill>
                <a:latin typeface="Arial"/>
                <a:cs typeface="Arial"/>
              </a:rPr>
              <a:t>following</a:t>
            </a:r>
            <a:r>
              <a:rPr sz="668" spc="70" dirty="0">
                <a:solidFill>
                  <a:srgbClr val="5E5E5E"/>
                </a:solidFill>
                <a:latin typeface="Arial"/>
                <a:cs typeface="Arial"/>
              </a:rPr>
              <a:t> </a:t>
            </a:r>
            <a:r>
              <a:rPr sz="668" dirty="0">
                <a:solidFill>
                  <a:srgbClr val="5E5E5E"/>
                </a:solidFill>
                <a:latin typeface="Arial"/>
                <a:cs typeface="Arial"/>
              </a:rPr>
              <a:t>the</a:t>
            </a:r>
            <a:r>
              <a:rPr sz="668" spc="67" dirty="0">
                <a:solidFill>
                  <a:srgbClr val="5E5E5E"/>
                </a:solidFill>
                <a:latin typeface="Arial"/>
                <a:cs typeface="Arial"/>
              </a:rPr>
              <a:t> </a:t>
            </a:r>
            <a:r>
              <a:rPr sz="668" dirty="0">
                <a:solidFill>
                  <a:srgbClr val="5E5E5E"/>
                </a:solidFill>
                <a:latin typeface="Arial"/>
                <a:cs typeface="Arial"/>
              </a:rPr>
              <a:t>Specialized</a:t>
            </a:r>
            <a:r>
              <a:rPr sz="668" spc="67" dirty="0">
                <a:solidFill>
                  <a:srgbClr val="5E5E5E"/>
                </a:solidFill>
                <a:latin typeface="Arial"/>
                <a:cs typeface="Arial"/>
              </a:rPr>
              <a:t> </a:t>
            </a:r>
            <a:r>
              <a:rPr sz="668" dirty="0">
                <a:solidFill>
                  <a:srgbClr val="5E5E5E"/>
                </a:solidFill>
                <a:latin typeface="Arial"/>
                <a:cs typeface="Arial"/>
              </a:rPr>
              <a:t>code</a:t>
            </a:r>
            <a:r>
              <a:rPr sz="668" spc="70" dirty="0">
                <a:solidFill>
                  <a:srgbClr val="5E5E5E"/>
                </a:solidFill>
                <a:latin typeface="Arial"/>
                <a:cs typeface="Arial"/>
              </a:rPr>
              <a:t> </a:t>
            </a:r>
            <a:r>
              <a:rPr sz="668" dirty="0">
                <a:solidFill>
                  <a:srgbClr val="5E5E5E"/>
                </a:solidFill>
                <a:latin typeface="Arial"/>
                <a:cs typeface="Arial"/>
              </a:rPr>
              <a:t>and</a:t>
            </a:r>
            <a:r>
              <a:rPr sz="668" spc="67" dirty="0">
                <a:solidFill>
                  <a:srgbClr val="5E5E5E"/>
                </a:solidFill>
                <a:latin typeface="Arial"/>
                <a:cs typeface="Arial"/>
              </a:rPr>
              <a:t> </a:t>
            </a:r>
            <a:r>
              <a:rPr sz="668" dirty="0">
                <a:solidFill>
                  <a:srgbClr val="5E5E5E"/>
                </a:solidFill>
                <a:latin typeface="Arial"/>
                <a:cs typeface="Arial"/>
              </a:rPr>
              <a:t>do</a:t>
            </a:r>
            <a:r>
              <a:rPr sz="668" spc="67" dirty="0">
                <a:solidFill>
                  <a:srgbClr val="5E5E5E"/>
                </a:solidFill>
                <a:latin typeface="Arial"/>
                <a:cs typeface="Arial"/>
              </a:rPr>
              <a:t> </a:t>
            </a:r>
            <a:r>
              <a:rPr sz="668" dirty="0">
                <a:solidFill>
                  <a:srgbClr val="5E5E5E"/>
                </a:solidFill>
                <a:latin typeface="Arial"/>
                <a:cs typeface="Arial"/>
              </a:rPr>
              <a:t>not</a:t>
            </a:r>
            <a:r>
              <a:rPr sz="668" spc="112" dirty="0">
                <a:solidFill>
                  <a:srgbClr val="5E5E5E"/>
                </a:solidFill>
                <a:latin typeface="Arial"/>
                <a:cs typeface="Arial"/>
              </a:rPr>
              <a:t> </a:t>
            </a:r>
            <a:r>
              <a:rPr sz="668" dirty="0">
                <a:solidFill>
                  <a:srgbClr val="5E5E5E"/>
                </a:solidFill>
                <a:latin typeface="Arial"/>
                <a:cs typeface="Arial"/>
              </a:rPr>
              <a:t>apply</a:t>
            </a:r>
            <a:r>
              <a:rPr sz="668" spc="49" dirty="0">
                <a:solidFill>
                  <a:srgbClr val="5E5E5E"/>
                </a:solidFill>
                <a:latin typeface="Arial"/>
                <a:cs typeface="Arial"/>
              </a:rPr>
              <a:t> </a:t>
            </a:r>
            <a:r>
              <a:rPr sz="668" dirty="0">
                <a:solidFill>
                  <a:srgbClr val="5E5E5E"/>
                </a:solidFill>
                <a:latin typeface="Arial"/>
                <a:cs typeface="Arial"/>
              </a:rPr>
              <a:t>to</a:t>
            </a:r>
            <a:r>
              <a:rPr sz="668" spc="67" dirty="0">
                <a:solidFill>
                  <a:srgbClr val="5E5E5E"/>
                </a:solidFill>
                <a:latin typeface="Arial"/>
                <a:cs typeface="Arial"/>
              </a:rPr>
              <a:t> </a:t>
            </a:r>
            <a:r>
              <a:rPr sz="668" dirty="0">
                <a:solidFill>
                  <a:srgbClr val="5E5E5E"/>
                </a:solidFill>
                <a:latin typeface="Arial"/>
                <a:cs typeface="Arial"/>
              </a:rPr>
              <a:t>the </a:t>
            </a:r>
            <a:r>
              <a:rPr sz="668" spc="39" dirty="0">
                <a:solidFill>
                  <a:srgbClr val="5E5E5E"/>
                </a:solidFill>
                <a:latin typeface="Arial"/>
                <a:cs typeface="Arial"/>
              </a:rPr>
              <a:t>Base</a:t>
            </a:r>
            <a:r>
              <a:rPr sz="668" spc="67" dirty="0">
                <a:solidFill>
                  <a:srgbClr val="5E5E5E"/>
                </a:solidFill>
                <a:latin typeface="Arial"/>
                <a:cs typeface="Arial"/>
              </a:rPr>
              <a:t> </a:t>
            </a:r>
            <a:r>
              <a:rPr sz="668" dirty="0">
                <a:solidFill>
                  <a:srgbClr val="5E5E5E"/>
                </a:solidFill>
                <a:latin typeface="Arial"/>
                <a:cs typeface="Arial"/>
              </a:rPr>
              <a:t>or</a:t>
            </a:r>
            <a:r>
              <a:rPr sz="668" spc="63" dirty="0">
                <a:solidFill>
                  <a:srgbClr val="5E5E5E"/>
                </a:solidFill>
                <a:latin typeface="Arial"/>
                <a:cs typeface="Arial"/>
              </a:rPr>
              <a:t> </a:t>
            </a:r>
            <a:r>
              <a:rPr sz="668" dirty="0">
                <a:solidFill>
                  <a:srgbClr val="5E5E5E"/>
                </a:solidFill>
                <a:latin typeface="Arial"/>
                <a:cs typeface="Arial"/>
              </a:rPr>
              <a:t>Stretch</a:t>
            </a:r>
            <a:r>
              <a:rPr sz="668" spc="70" dirty="0">
                <a:solidFill>
                  <a:srgbClr val="5E5E5E"/>
                </a:solidFill>
                <a:latin typeface="Arial"/>
                <a:cs typeface="Arial"/>
              </a:rPr>
              <a:t> </a:t>
            </a:r>
            <a:r>
              <a:rPr sz="668" spc="-7" dirty="0">
                <a:solidFill>
                  <a:srgbClr val="5E5E5E"/>
                </a:solidFill>
                <a:latin typeface="Arial"/>
                <a:cs typeface="Arial"/>
              </a:rPr>
              <a:t>Code.</a:t>
            </a:r>
            <a:endParaRPr sz="668">
              <a:latin typeface="Arial"/>
              <a:cs typeface="Arial"/>
            </a:endParaRPr>
          </a:p>
        </p:txBody>
      </p:sp>
      <p:grpSp>
        <p:nvGrpSpPr>
          <p:cNvPr id="9" name="object 9"/>
          <p:cNvGrpSpPr/>
          <p:nvPr/>
        </p:nvGrpSpPr>
        <p:grpSpPr>
          <a:xfrm>
            <a:off x="3360152" y="824306"/>
            <a:ext cx="5781973" cy="837158"/>
            <a:chOff x="4778883" y="1172345"/>
            <a:chExt cx="8223250" cy="1190625"/>
          </a:xfrm>
        </p:grpSpPr>
        <p:sp>
          <p:nvSpPr>
            <p:cNvPr id="10" name="object 10"/>
            <p:cNvSpPr/>
            <p:nvPr/>
          </p:nvSpPr>
          <p:spPr>
            <a:xfrm>
              <a:off x="4778883" y="1923415"/>
              <a:ext cx="162560" cy="324485"/>
            </a:xfrm>
            <a:custGeom>
              <a:avLst/>
              <a:gdLst/>
              <a:ahLst/>
              <a:cxnLst/>
              <a:rect l="l" t="t" r="r" b="b"/>
              <a:pathLst>
                <a:path w="162560" h="324485">
                  <a:moveTo>
                    <a:pt x="0" y="0"/>
                  </a:moveTo>
                  <a:lnTo>
                    <a:pt x="0" y="324103"/>
                  </a:lnTo>
                  <a:lnTo>
                    <a:pt x="162051" y="162051"/>
                  </a:lnTo>
                  <a:lnTo>
                    <a:pt x="0" y="0"/>
                  </a:lnTo>
                  <a:close/>
                </a:path>
              </a:pathLst>
            </a:custGeom>
            <a:solidFill>
              <a:srgbClr val="FFFFFF"/>
            </a:solidFill>
          </p:spPr>
          <p:txBody>
            <a:bodyPr wrap="square" lIns="0" tIns="0" rIns="0" bIns="0" rtlCol="0"/>
            <a:lstStyle/>
            <a:p>
              <a:endParaRPr sz="1687"/>
            </a:p>
          </p:txBody>
        </p:sp>
        <p:sp>
          <p:nvSpPr>
            <p:cNvPr id="11" name="object 11"/>
            <p:cNvSpPr/>
            <p:nvPr/>
          </p:nvSpPr>
          <p:spPr>
            <a:xfrm>
              <a:off x="7820025" y="1172345"/>
              <a:ext cx="5181600" cy="1190625"/>
            </a:xfrm>
            <a:custGeom>
              <a:avLst/>
              <a:gdLst/>
              <a:ahLst/>
              <a:cxnLst/>
              <a:rect l="l" t="t" r="r" b="b"/>
              <a:pathLst>
                <a:path w="5181600" h="1190625">
                  <a:moveTo>
                    <a:pt x="5181600" y="0"/>
                  </a:moveTo>
                  <a:lnTo>
                    <a:pt x="613664" y="9517"/>
                  </a:lnTo>
                  <a:lnTo>
                    <a:pt x="0" y="1190490"/>
                  </a:lnTo>
                  <a:lnTo>
                    <a:pt x="5181600" y="1183367"/>
                  </a:lnTo>
                  <a:lnTo>
                    <a:pt x="5181600" y="0"/>
                  </a:lnTo>
                  <a:close/>
                </a:path>
              </a:pathLst>
            </a:custGeom>
            <a:solidFill>
              <a:srgbClr val="1D4888"/>
            </a:solidFill>
          </p:spPr>
          <p:txBody>
            <a:bodyPr wrap="square" lIns="0" tIns="0" rIns="0" bIns="0" rtlCol="0"/>
            <a:lstStyle/>
            <a:p>
              <a:endParaRPr sz="1687"/>
            </a:p>
          </p:txBody>
        </p:sp>
      </p:grpSp>
      <p:sp>
        <p:nvSpPr>
          <p:cNvPr id="12" name="object 12"/>
          <p:cNvSpPr txBox="1"/>
          <p:nvPr/>
        </p:nvSpPr>
        <p:spPr>
          <a:xfrm>
            <a:off x="1841927" y="1727671"/>
            <a:ext cx="5449342" cy="227612"/>
          </a:xfrm>
          <a:prstGeom prst="rect">
            <a:avLst/>
          </a:prstGeom>
        </p:spPr>
        <p:txBody>
          <a:bodyPr vert="horz" wrap="square" lIns="0" tIns="11162" rIns="0" bIns="0" rtlCol="0">
            <a:spAutoFit/>
          </a:bodyPr>
          <a:lstStyle/>
          <a:p>
            <a:pPr marL="8929">
              <a:spcBef>
                <a:spcPts val="88"/>
              </a:spcBef>
            </a:pPr>
            <a:r>
              <a:rPr sz="1406" dirty="0">
                <a:latin typeface="Arial Black"/>
                <a:cs typeface="Arial Black"/>
              </a:rPr>
              <a:t>Breakdown</a:t>
            </a:r>
            <a:r>
              <a:rPr sz="1406" spc="-53" dirty="0">
                <a:latin typeface="Arial Black"/>
                <a:cs typeface="Arial Black"/>
              </a:rPr>
              <a:t> </a:t>
            </a:r>
            <a:r>
              <a:rPr sz="1406" dirty="0">
                <a:latin typeface="Arial Black"/>
                <a:cs typeface="Arial Black"/>
              </a:rPr>
              <a:t>of</a:t>
            </a:r>
            <a:r>
              <a:rPr sz="1406" spc="-25" dirty="0">
                <a:latin typeface="Arial Black"/>
                <a:cs typeface="Arial Black"/>
              </a:rPr>
              <a:t> </a:t>
            </a:r>
            <a:r>
              <a:rPr sz="1406" dirty="0">
                <a:latin typeface="Arial Black"/>
                <a:cs typeface="Arial Black"/>
              </a:rPr>
              <a:t>Construction</a:t>
            </a:r>
            <a:r>
              <a:rPr sz="1406" spc="4" dirty="0">
                <a:latin typeface="Arial Black"/>
                <a:cs typeface="Arial Black"/>
              </a:rPr>
              <a:t> </a:t>
            </a:r>
            <a:r>
              <a:rPr sz="1406" dirty="0">
                <a:latin typeface="Arial Black"/>
                <a:cs typeface="Arial Black"/>
              </a:rPr>
              <a:t>Costs</a:t>
            </a:r>
            <a:r>
              <a:rPr sz="1406" spc="-25" dirty="0">
                <a:latin typeface="Arial Black"/>
                <a:cs typeface="Arial Black"/>
              </a:rPr>
              <a:t> </a:t>
            </a:r>
            <a:r>
              <a:rPr sz="1406" dirty="0">
                <a:latin typeface="Arial Black"/>
                <a:cs typeface="Arial Black"/>
              </a:rPr>
              <a:t>to</a:t>
            </a:r>
            <a:r>
              <a:rPr sz="1406" spc="4" dirty="0">
                <a:latin typeface="Arial Black"/>
                <a:cs typeface="Arial Black"/>
              </a:rPr>
              <a:t> </a:t>
            </a:r>
            <a:r>
              <a:rPr sz="1406" dirty="0">
                <a:latin typeface="Arial Black"/>
                <a:cs typeface="Arial Black"/>
              </a:rPr>
              <a:t>Meet</a:t>
            </a:r>
            <a:r>
              <a:rPr sz="1406" spc="-53" dirty="0">
                <a:latin typeface="Arial Black"/>
                <a:cs typeface="Arial Black"/>
              </a:rPr>
              <a:t> </a:t>
            </a:r>
            <a:r>
              <a:rPr sz="1406" dirty="0">
                <a:latin typeface="Arial Black"/>
                <a:cs typeface="Arial Black"/>
              </a:rPr>
              <a:t>Stretch</a:t>
            </a:r>
            <a:r>
              <a:rPr sz="1406" spc="-53" dirty="0">
                <a:latin typeface="Arial Black"/>
                <a:cs typeface="Arial Black"/>
              </a:rPr>
              <a:t> </a:t>
            </a:r>
            <a:r>
              <a:rPr sz="1406" spc="-14" dirty="0">
                <a:latin typeface="Arial Black"/>
                <a:cs typeface="Arial Black"/>
              </a:rPr>
              <a:t>Code</a:t>
            </a:r>
            <a:endParaRPr sz="1406">
              <a:latin typeface="Arial Black"/>
              <a:cs typeface="Arial Black"/>
            </a:endParaRPr>
          </a:p>
        </p:txBody>
      </p:sp>
      <p:grpSp>
        <p:nvGrpSpPr>
          <p:cNvPr id="13" name="object 13"/>
          <p:cNvGrpSpPr/>
          <p:nvPr/>
        </p:nvGrpSpPr>
        <p:grpSpPr>
          <a:xfrm>
            <a:off x="0" y="5807957"/>
            <a:ext cx="2906613" cy="837605"/>
            <a:chOff x="0" y="8260206"/>
            <a:chExt cx="4133850" cy="1191260"/>
          </a:xfrm>
        </p:grpSpPr>
        <p:sp>
          <p:nvSpPr>
            <p:cNvPr id="14" name="object 14"/>
            <p:cNvSpPr/>
            <p:nvPr/>
          </p:nvSpPr>
          <p:spPr>
            <a:xfrm>
              <a:off x="0" y="8260206"/>
              <a:ext cx="2590800" cy="1191260"/>
            </a:xfrm>
            <a:custGeom>
              <a:avLst/>
              <a:gdLst/>
              <a:ahLst/>
              <a:cxnLst/>
              <a:rect l="l" t="t" r="r" b="b"/>
              <a:pathLst>
                <a:path w="2590800" h="1191259">
                  <a:moveTo>
                    <a:pt x="2590800" y="0"/>
                  </a:moveTo>
                  <a:lnTo>
                    <a:pt x="0" y="0"/>
                  </a:lnTo>
                  <a:lnTo>
                    <a:pt x="0" y="1190904"/>
                  </a:lnTo>
                  <a:lnTo>
                    <a:pt x="2000504" y="1190904"/>
                  </a:lnTo>
                  <a:lnTo>
                    <a:pt x="2590800" y="0"/>
                  </a:lnTo>
                  <a:close/>
                </a:path>
              </a:pathLst>
            </a:custGeom>
            <a:solidFill>
              <a:srgbClr val="1D4888"/>
            </a:solidFill>
          </p:spPr>
          <p:txBody>
            <a:bodyPr wrap="square" lIns="0" tIns="0" rIns="0" bIns="0" rtlCol="0"/>
            <a:lstStyle/>
            <a:p>
              <a:endParaRPr sz="1687"/>
            </a:p>
          </p:txBody>
        </p:sp>
        <p:pic>
          <p:nvPicPr>
            <p:cNvPr id="15" name="object 15"/>
            <p:cNvPicPr/>
            <p:nvPr/>
          </p:nvPicPr>
          <p:blipFill>
            <a:blip r:embed="rId3" cstate="print"/>
            <a:stretch>
              <a:fillRect/>
            </a:stretch>
          </p:blipFill>
          <p:spPr>
            <a:xfrm>
              <a:off x="323850" y="8384044"/>
              <a:ext cx="1600200" cy="943203"/>
            </a:xfrm>
            <a:prstGeom prst="rect">
              <a:avLst/>
            </a:prstGeom>
          </p:spPr>
        </p:pic>
        <p:pic>
          <p:nvPicPr>
            <p:cNvPr id="16" name="object 16"/>
            <p:cNvPicPr/>
            <p:nvPr/>
          </p:nvPicPr>
          <p:blipFill>
            <a:blip r:embed="rId4" cstate="print"/>
            <a:stretch>
              <a:fillRect/>
            </a:stretch>
          </p:blipFill>
          <p:spPr>
            <a:xfrm>
              <a:off x="2447925" y="8536482"/>
              <a:ext cx="1685925" cy="762190"/>
            </a:xfrm>
            <a:prstGeom prst="rect">
              <a:avLst/>
            </a:prstGeom>
          </p:spPr>
        </p:pic>
      </p:grpSp>
      <p:sp>
        <p:nvSpPr>
          <p:cNvPr id="17" name="object 17"/>
          <p:cNvSpPr txBox="1"/>
          <p:nvPr/>
        </p:nvSpPr>
        <p:spPr>
          <a:xfrm>
            <a:off x="5963245" y="997178"/>
            <a:ext cx="2647206" cy="477106"/>
          </a:xfrm>
          <a:prstGeom prst="rect">
            <a:avLst/>
          </a:prstGeom>
        </p:spPr>
        <p:txBody>
          <a:bodyPr vert="horz" wrap="square" lIns="0" tIns="11609" rIns="0" bIns="0" rtlCol="0">
            <a:spAutoFit/>
          </a:bodyPr>
          <a:lstStyle/>
          <a:p>
            <a:pPr marL="26788">
              <a:spcBef>
                <a:spcPts val="91"/>
              </a:spcBef>
            </a:pPr>
            <a:r>
              <a:rPr sz="1512" b="1" dirty="0">
                <a:solidFill>
                  <a:srgbClr val="FFFFFF"/>
                </a:solidFill>
                <a:latin typeface="Arial"/>
                <a:cs typeface="Arial"/>
              </a:rPr>
              <a:t>2100</a:t>
            </a:r>
            <a:r>
              <a:rPr sz="1512" b="1" spc="91" dirty="0">
                <a:solidFill>
                  <a:srgbClr val="FFFFFF"/>
                </a:solidFill>
                <a:latin typeface="Arial"/>
                <a:cs typeface="Arial"/>
              </a:rPr>
              <a:t> </a:t>
            </a:r>
            <a:r>
              <a:rPr sz="1512" b="1" dirty="0">
                <a:solidFill>
                  <a:srgbClr val="FFFFFF"/>
                </a:solidFill>
                <a:latin typeface="Arial"/>
                <a:cs typeface="Arial"/>
              </a:rPr>
              <a:t>ft</a:t>
            </a:r>
            <a:r>
              <a:rPr sz="1582" b="1" baseline="24074" dirty="0">
                <a:solidFill>
                  <a:srgbClr val="FFFFFF"/>
                </a:solidFill>
                <a:latin typeface="Arial"/>
                <a:cs typeface="Arial"/>
              </a:rPr>
              <a:t>2</a:t>
            </a:r>
            <a:r>
              <a:rPr sz="1582" b="1" spc="243" baseline="24074" dirty="0">
                <a:solidFill>
                  <a:srgbClr val="FFFFFF"/>
                </a:solidFill>
                <a:latin typeface="Arial"/>
                <a:cs typeface="Arial"/>
              </a:rPr>
              <a:t> </a:t>
            </a:r>
            <a:r>
              <a:rPr sz="1512" b="1" dirty="0">
                <a:solidFill>
                  <a:srgbClr val="FFFFFF"/>
                </a:solidFill>
                <a:latin typeface="Arial"/>
                <a:cs typeface="Arial"/>
              </a:rPr>
              <a:t>Small</a:t>
            </a:r>
            <a:r>
              <a:rPr sz="1512" b="1" spc="42" dirty="0">
                <a:solidFill>
                  <a:srgbClr val="FFFFFF"/>
                </a:solidFill>
                <a:latin typeface="Arial"/>
                <a:cs typeface="Arial"/>
              </a:rPr>
              <a:t> </a:t>
            </a:r>
            <a:r>
              <a:rPr sz="1512" b="1" dirty="0">
                <a:solidFill>
                  <a:srgbClr val="FFFFFF"/>
                </a:solidFill>
                <a:latin typeface="Arial"/>
                <a:cs typeface="Arial"/>
              </a:rPr>
              <a:t>Single</a:t>
            </a:r>
            <a:r>
              <a:rPr sz="1512" b="1" spc="91" dirty="0">
                <a:solidFill>
                  <a:srgbClr val="FFFFFF"/>
                </a:solidFill>
                <a:latin typeface="Arial"/>
                <a:cs typeface="Arial"/>
              </a:rPr>
              <a:t> </a:t>
            </a:r>
            <a:r>
              <a:rPr sz="1512" b="1" spc="-7" dirty="0">
                <a:solidFill>
                  <a:srgbClr val="FFFFFF"/>
                </a:solidFill>
                <a:latin typeface="Arial"/>
                <a:cs typeface="Arial"/>
              </a:rPr>
              <a:t>Family</a:t>
            </a:r>
            <a:endParaRPr sz="1512">
              <a:latin typeface="Arial"/>
              <a:cs typeface="Arial"/>
            </a:endParaRPr>
          </a:p>
          <a:p>
            <a:pPr marL="26788">
              <a:spcBef>
                <a:spcPts val="35"/>
              </a:spcBef>
            </a:pPr>
            <a:r>
              <a:rPr sz="1512" b="1" dirty="0">
                <a:solidFill>
                  <a:srgbClr val="FFFFFF"/>
                </a:solidFill>
                <a:latin typeface="Arial"/>
                <a:cs typeface="Arial"/>
              </a:rPr>
              <a:t>3</a:t>
            </a:r>
            <a:r>
              <a:rPr sz="1512" b="1" spc="63" dirty="0">
                <a:solidFill>
                  <a:srgbClr val="FFFFFF"/>
                </a:solidFill>
                <a:latin typeface="Arial"/>
                <a:cs typeface="Arial"/>
              </a:rPr>
              <a:t> </a:t>
            </a:r>
            <a:r>
              <a:rPr sz="1512" b="1" dirty="0">
                <a:solidFill>
                  <a:srgbClr val="FFFFFF"/>
                </a:solidFill>
                <a:latin typeface="Arial"/>
                <a:cs typeface="Arial"/>
              </a:rPr>
              <a:t>Bedroom</a:t>
            </a:r>
            <a:r>
              <a:rPr sz="1512" b="1" spc="67" dirty="0">
                <a:solidFill>
                  <a:srgbClr val="FFFFFF"/>
                </a:solidFill>
                <a:latin typeface="Arial"/>
                <a:cs typeface="Arial"/>
              </a:rPr>
              <a:t> </a:t>
            </a:r>
            <a:r>
              <a:rPr sz="1512" b="1" dirty="0">
                <a:solidFill>
                  <a:srgbClr val="FFFFFF"/>
                </a:solidFill>
                <a:latin typeface="Arial"/>
                <a:cs typeface="Arial"/>
              </a:rPr>
              <a:t>-</a:t>
            </a:r>
            <a:r>
              <a:rPr sz="1512" b="1" spc="67" dirty="0">
                <a:solidFill>
                  <a:srgbClr val="FFFFFF"/>
                </a:solidFill>
                <a:latin typeface="Arial"/>
                <a:cs typeface="Arial"/>
              </a:rPr>
              <a:t> </a:t>
            </a:r>
            <a:r>
              <a:rPr sz="1512" b="1" dirty="0">
                <a:solidFill>
                  <a:srgbClr val="FFFFFF"/>
                </a:solidFill>
                <a:latin typeface="Arial"/>
                <a:cs typeface="Arial"/>
              </a:rPr>
              <a:t>Worcester,</a:t>
            </a:r>
            <a:r>
              <a:rPr sz="1512" b="1" spc="105" dirty="0">
                <a:solidFill>
                  <a:srgbClr val="FFFFFF"/>
                </a:solidFill>
                <a:latin typeface="Arial"/>
                <a:cs typeface="Arial"/>
              </a:rPr>
              <a:t> </a:t>
            </a:r>
            <a:r>
              <a:rPr sz="1512" b="1" spc="-18" dirty="0">
                <a:solidFill>
                  <a:srgbClr val="FFFFFF"/>
                </a:solidFill>
                <a:latin typeface="Arial"/>
                <a:cs typeface="Arial"/>
              </a:rPr>
              <a:t>MA</a:t>
            </a:r>
            <a:endParaRPr sz="1512">
              <a:latin typeface="Arial"/>
              <a:cs typeface="Arial"/>
            </a:endParaRPr>
          </a:p>
        </p:txBody>
      </p:sp>
      <p:sp>
        <p:nvSpPr>
          <p:cNvPr id="18" name="object 18"/>
          <p:cNvSpPr txBox="1"/>
          <p:nvPr/>
        </p:nvSpPr>
        <p:spPr>
          <a:xfrm>
            <a:off x="4943474" y="1262836"/>
            <a:ext cx="579090" cy="239850"/>
          </a:xfrm>
          <a:prstGeom prst="rect">
            <a:avLst/>
          </a:prstGeom>
        </p:spPr>
        <p:txBody>
          <a:bodyPr vert="horz" wrap="square" lIns="0" tIns="8930" rIns="0" bIns="0" rtlCol="0">
            <a:spAutoFit/>
          </a:bodyPr>
          <a:lstStyle/>
          <a:p>
            <a:pPr algn="ctr">
              <a:lnSpc>
                <a:spcPts val="903"/>
              </a:lnSpc>
              <a:spcBef>
                <a:spcPts val="70"/>
              </a:spcBef>
            </a:pPr>
            <a:r>
              <a:rPr sz="844" b="1" spc="-7" dirty="0">
                <a:latin typeface="Arial"/>
                <a:cs typeface="Arial"/>
              </a:rPr>
              <a:t>Electric</a:t>
            </a:r>
            <a:endParaRPr sz="844">
              <a:latin typeface="Arial"/>
              <a:cs typeface="Arial"/>
            </a:endParaRPr>
          </a:p>
          <a:p>
            <a:pPr algn="ctr">
              <a:lnSpc>
                <a:spcPts val="900"/>
              </a:lnSpc>
            </a:pPr>
            <a:r>
              <a:rPr sz="844" b="1" dirty="0">
                <a:latin typeface="Arial"/>
                <a:cs typeface="Arial"/>
              </a:rPr>
              <a:t>Heat</a:t>
            </a:r>
            <a:r>
              <a:rPr sz="844" b="1" spc="-21" dirty="0">
                <a:latin typeface="Arial"/>
                <a:cs typeface="Arial"/>
              </a:rPr>
              <a:t> </a:t>
            </a:r>
            <a:r>
              <a:rPr sz="844" b="1" spc="-14" dirty="0">
                <a:latin typeface="Arial"/>
                <a:cs typeface="Arial"/>
              </a:rPr>
              <a:t>Pump</a:t>
            </a:r>
            <a:endParaRPr sz="844">
              <a:latin typeface="Arial"/>
              <a:cs typeface="Arial"/>
            </a:endParaRPr>
          </a:p>
        </p:txBody>
      </p:sp>
      <p:grpSp>
        <p:nvGrpSpPr>
          <p:cNvPr id="19" name="object 19"/>
          <p:cNvGrpSpPr/>
          <p:nvPr/>
        </p:nvGrpSpPr>
        <p:grpSpPr>
          <a:xfrm>
            <a:off x="2451199" y="810547"/>
            <a:ext cx="3055293" cy="844302"/>
            <a:chOff x="3486150" y="1152778"/>
            <a:chExt cx="4345305" cy="1200785"/>
          </a:xfrm>
        </p:grpSpPr>
        <p:sp>
          <p:nvSpPr>
            <p:cNvPr id="20" name="object 20"/>
            <p:cNvSpPr/>
            <p:nvPr/>
          </p:nvSpPr>
          <p:spPr>
            <a:xfrm>
              <a:off x="7491476" y="1243329"/>
              <a:ext cx="333375" cy="524510"/>
            </a:xfrm>
            <a:custGeom>
              <a:avLst/>
              <a:gdLst/>
              <a:ahLst/>
              <a:cxnLst/>
              <a:rect l="l" t="t" r="r" b="b"/>
              <a:pathLst>
                <a:path w="333375" h="524510">
                  <a:moveTo>
                    <a:pt x="333248" y="0"/>
                  </a:moveTo>
                  <a:lnTo>
                    <a:pt x="26034" y="323723"/>
                  </a:lnTo>
                  <a:lnTo>
                    <a:pt x="143382" y="306070"/>
                  </a:lnTo>
                  <a:lnTo>
                    <a:pt x="0" y="524001"/>
                  </a:lnTo>
                  <a:lnTo>
                    <a:pt x="320421" y="222376"/>
                  </a:lnTo>
                  <a:lnTo>
                    <a:pt x="191516" y="241680"/>
                  </a:lnTo>
                  <a:lnTo>
                    <a:pt x="333248" y="0"/>
                  </a:lnTo>
                  <a:close/>
                </a:path>
              </a:pathLst>
            </a:custGeom>
            <a:solidFill>
              <a:srgbClr val="FFD931"/>
            </a:solidFill>
          </p:spPr>
          <p:txBody>
            <a:bodyPr wrap="square" lIns="0" tIns="0" rIns="0" bIns="0" rtlCol="0"/>
            <a:lstStyle/>
            <a:p>
              <a:endParaRPr sz="1687"/>
            </a:p>
          </p:txBody>
        </p:sp>
        <p:sp>
          <p:nvSpPr>
            <p:cNvPr id="21" name="object 21"/>
            <p:cNvSpPr/>
            <p:nvPr/>
          </p:nvSpPr>
          <p:spPr>
            <a:xfrm>
              <a:off x="7491476" y="1243329"/>
              <a:ext cx="333375" cy="524510"/>
            </a:xfrm>
            <a:custGeom>
              <a:avLst/>
              <a:gdLst/>
              <a:ahLst/>
              <a:cxnLst/>
              <a:rect l="l" t="t" r="r" b="b"/>
              <a:pathLst>
                <a:path w="333375" h="524510">
                  <a:moveTo>
                    <a:pt x="333248" y="0"/>
                  </a:moveTo>
                  <a:lnTo>
                    <a:pt x="26034" y="323723"/>
                  </a:lnTo>
                  <a:lnTo>
                    <a:pt x="143382" y="306070"/>
                  </a:lnTo>
                  <a:lnTo>
                    <a:pt x="0" y="524001"/>
                  </a:lnTo>
                  <a:lnTo>
                    <a:pt x="320421" y="222376"/>
                  </a:lnTo>
                  <a:lnTo>
                    <a:pt x="191516" y="241680"/>
                  </a:lnTo>
                  <a:lnTo>
                    <a:pt x="333248" y="0"/>
                  </a:lnTo>
                  <a:close/>
                </a:path>
              </a:pathLst>
            </a:custGeom>
            <a:ln w="12700">
              <a:solidFill>
                <a:srgbClr val="FFD931"/>
              </a:solidFill>
            </a:ln>
          </p:spPr>
          <p:txBody>
            <a:bodyPr wrap="square" lIns="0" tIns="0" rIns="0" bIns="0" rtlCol="0"/>
            <a:lstStyle/>
            <a:p>
              <a:endParaRPr sz="1687"/>
            </a:p>
          </p:txBody>
        </p:sp>
        <p:sp>
          <p:nvSpPr>
            <p:cNvPr id="22" name="object 22"/>
            <p:cNvSpPr/>
            <p:nvPr/>
          </p:nvSpPr>
          <p:spPr>
            <a:xfrm>
              <a:off x="3486150" y="1152778"/>
              <a:ext cx="3829050" cy="1200785"/>
            </a:xfrm>
            <a:custGeom>
              <a:avLst/>
              <a:gdLst/>
              <a:ahLst/>
              <a:cxnLst/>
              <a:rect l="l" t="t" r="r" b="b"/>
              <a:pathLst>
                <a:path w="3829050" h="1200785">
                  <a:moveTo>
                    <a:pt x="0" y="0"/>
                  </a:moveTo>
                  <a:lnTo>
                    <a:pt x="8636" y="1200530"/>
                  </a:lnTo>
                  <a:lnTo>
                    <a:pt x="3204209" y="1200530"/>
                  </a:lnTo>
                  <a:lnTo>
                    <a:pt x="3829050" y="11175"/>
                  </a:lnTo>
                  <a:lnTo>
                    <a:pt x="0" y="0"/>
                  </a:lnTo>
                  <a:close/>
                </a:path>
              </a:pathLst>
            </a:custGeom>
            <a:solidFill>
              <a:srgbClr val="1D4888"/>
            </a:solidFill>
          </p:spPr>
          <p:txBody>
            <a:bodyPr wrap="square" lIns="0" tIns="0" rIns="0" bIns="0" rtlCol="0"/>
            <a:lstStyle/>
            <a:p>
              <a:endParaRPr sz="1687"/>
            </a:p>
          </p:txBody>
        </p:sp>
      </p:grpSp>
      <p:sp>
        <p:nvSpPr>
          <p:cNvPr id="23" name="object 23"/>
          <p:cNvSpPr txBox="1"/>
          <p:nvPr/>
        </p:nvSpPr>
        <p:spPr>
          <a:xfrm>
            <a:off x="3323898" y="915962"/>
            <a:ext cx="1127373" cy="171369"/>
          </a:xfrm>
          <a:prstGeom prst="rect">
            <a:avLst/>
          </a:prstGeom>
        </p:spPr>
        <p:txBody>
          <a:bodyPr vert="horz" wrap="square" lIns="0" tIns="8930" rIns="0" bIns="0" rtlCol="0">
            <a:spAutoFit/>
          </a:bodyPr>
          <a:lstStyle/>
          <a:p>
            <a:pPr marL="8929">
              <a:spcBef>
                <a:spcPts val="70"/>
              </a:spcBef>
            </a:pPr>
            <a:r>
              <a:rPr sz="1055" b="1" dirty="0">
                <a:solidFill>
                  <a:srgbClr val="FFFFFF"/>
                </a:solidFill>
                <a:latin typeface="Arial"/>
                <a:cs typeface="Arial"/>
              </a:rPr>
              <a:t>HERS</a:t>
            </a:r>
            <a:r>
              <a:rPr sz="1055" b="1" spc="-28" dirty="0">
                <a:solidFill>
                  <a:srgbClr val="FFFFFF"/>
                </a:solidFill>
                <a:latin typeface="Arial"/>
                <a:cs typeface="Arial"/>
              </a:rPr>
              <a:t> </a:t>
            </a:r>
            <a:r>
              <a:rPr sz="1055" b="1" dirty="0">
                <a:solidFill>
                  <a:srgbClr val="FFFFFF"/>
                </a:solidFill>
                <a:latin typeface="Arial"/>
                <a:cs typeface="Arial"/>
              </a:rPr>
              <a:t>Index</a:t>
            </a:r>
            <a:r>
              <a:rPr sz="1055" b="1" spc="-14" dirty="0">
                <a:solidFill>
                  <a:srgbClr val="FFFFFF"/>
                </a:solidFill>
                <a:latin typeface="Arial"/>
                <a:cs typeface="Arial"/>
              </a:rPr>
              <a:t> (ERI)</a:t>
            </a:r>
            <a:endParaRPr sz="1055">
              <a:latin typeface="Arial"/>
              <a:cs typeface="Arial"/>
            </a:endParaRPr>
          </a:p>
        </p:txBody>
      </p:sp>
      <p:sp>
        <p:nvSpPr>
          <p:cNvPr id="24" name="object 24"/>
          <p:cNvSpPr/>
          <p:nvPr/>
        </p:nvSpPr>
        <p:spPr>
          <a:xfrm>
            <a:off x="3828604" y="1169968"/>
            <a:ext cx="74563" cy="149572"/>
          </a:xfrm>
          <a:custGeom>
            <a:avLst/>
            <a:gdLst/>
            <a:ahLst/>
            <a:cxnLst/>
            <a:rect l="l" t="t" r="r" b="b"/>
            <a:pathLst>
              <a:path w="106045" h="212725">
                <a:moveTo>
                  <a:pt x="0" y="0"/>
                </a:moveTo>
                <a:lnTo>
                  <a:pt x="0" y="212217"/>
                </a:lnTo>
                <a:lnTo>
                  <a:pt x="106045" y="106045"/>
                </a:lnTo>
                <a:lnTo>
                  <a:pt x="0" y="0"/>
                </a:lnTo>
                <a:close/>
              </a:path>
            </a:pathLst>
          </a:custGeom>
          <a:solidFill>
            <a:srgbClr val="FFFFFF"/>
          </a:solidFill>
        </p:spPr>
        <p:txBody>
          <a:bodyPr wrap="square" lIns="0" tIns="0" rIns="0" bIns="0" rtlCol="0"/>
          <a:lstStyle/>
          <a:p>
            <a:endParaRPr sz="1687"/>
          </a:p>
        </p:txBody>
      </p:sp>
      <p:sp>
        <p:nvSpPr>
          <p:cNvPr id="25" name="object 25"/>
          <p:cNvSpPr txBox="1"/>
          <p:nvPr/>
        </p:nvSpPr>
        <p:spPr>
          <a:xfrm>
            <a:off x="3419177" y="1068437"/>
            <a:ext cx="919311" cy="432660"/>
          </a:xfrm>
          <a:prstGeom prst="rect">
            <a:avLst/>
          </a:prstGeom>
        </p:spPr>
        <p:txBody>
          <a:bodyPr vert="horz" wrap="square" lIns="0" tIns="9376" rIns="0" bIns="0" rtlCol="0">
            <a:spAutoFit/>
          </a:bodyPr>
          <a:lstStyle/>
          <a:p>
            <a:pPr marL="8929">
              <a:lnSpc>
                <a:spcPts val="2415"/>
              </a:lnSpc>
              <a:spcBef>
                <a:spcPts val="74"/>
              </a:spcBef>
              <a:tabLst>
                <a:tab pos="588445" algn="l"/>
              </a:tabLst>
            </a:pPr>
            <a:r>
              <a:rPr sz="2109" spc="-18" dirty="0">
                <a:solidFill>
                  <a:srgbClr val="FFFFFF"/>
                </a:solidFill>
                <a:latin typeface="Arial"/>
                <a:cs typeface="Arial"/>
              </a:rPr>
              <a:t>52</a:t>
            </a:r>
            <a:r>
              <a:rPr sz="2109" dirty="0">
                <a:solidFill>
                  <a:srgbClr val="FFFFFF"/>
                </a:solidFill>
                <a:latin typeface="Arial"/>
                <a:cs typeface="Arial"/>
              </a:rPr>
              <a:t>	</a:t>
            </a:r>
            <a:r>
              <a:rPr sz="2109" spc="-18" dirty="0">
                <a:solidFill>
                  <a:srgbClr val="FFFFFF"/>
                </a:solidFill>
                <a:latin typeface="Arial"/>
                <a:cs typeface="Arial"/>
              </a:rPr>
              <a:t>42</a:t>
            </a:r>
            <a:endParaRPr sz="2109">
              <a:latin typeface="Arial"/>
              <a:cs typeface="Arial"/>
            </a:endParaRPr>
          </a:p>
          <a:p>
            <a:pPr marL="31699">
              <a:lnSpc>
                <a:spcPts val="896"/>
              </a:lnSpc>
              <a:tabLst>
                <a:tab pos="569247" algn="l"/>
              </a:tabLst>
            </a:pPr>
            <a:r>
              <a:rPr sz="1266" spc="-21" baseline="2314" dirty="0">
                <a:solidFill>
                  <a:srgbClr val="FFFFFF"/>
                </a:solidFill>
                <a:latin typeface="Arial"/>
                <a:cs typeface="Arial"/>
              </a:rPr>
              <a:t>Base</a:t>
            </a:r>
            <a:r>
              <a:rPr sz="1266" baseline="2314" dirty="0">
                <a:solidFill>
                  <a:srgbClr val="FFFFFF"/>
                </a:solidFill>
                <a:latin typeface="Arial"/>
                <a:cs typeface="Arial"/>
              </a:rPr>
              <a:t>	</a:t>
            </a:r>
            <a:r>
              <a:rPr sz="844" spc="-7" dirty="0">
                <a:solidFill>
                  <a:srgbClr val="FFFFFF"/>
                </a:solidFill>
                <a:latin typeface="Arial"/>
                <a:cs typeface="Arial"/>
              </a:rPr>
              <a:t>Stretch</a:t>
            </a:r>
            <a:endParaRPr sz="844">
              <a:latin typeface="Arial"/>
              <a:cs typeface="Arial"/>
            </a:endParaRPr>
          </a:p>
        </p:txBody>
      </p:sp>
      <p:pic>
        <p:nvPicPr>
          <p:cNvPr id="26" name="object 26"/>
          <p:cNvPicPr/>
          <p:nvPr/>
        </p:nvPicPr>
        <p:blipFill>
          <a:blip r:embed="rId5" cstate="print"/>
          <a:stretch>
            <a:fillRect/>
          </a:stretch>
        </p:blipFill>
        <p:spPr>
          <a:xfrm>
            <a:off x="0" y="0"/>
            <a:ext cx="2946796" cy="164788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1"/>
            <a:ext cx="2983855" cy="6858446"/>
            <a:chOff x="0" y="-31"/>
            <a:chExt cx="4243705" cy="9754235"/>
          </a:xfrm>
        </p:grpSpPr>
        <p:pic>
          <p:nvPicPr>
            <p:cNvPr id="3" name="object 3"/>
            <p:cNvPicPr/>
            <p:nvPr/>
          </p:nvPicPr>
          <p:blipFill>
            <a:blip r:embed="rId2" cstate="print"/>
            <a:stretch>
              <a:fillRect/>
            </a:stretch>
          </p:blipFill>
          <p:spPr>
            <a:xfrm>
              <a:off x="0" y="0"/>
              <a:ext cx="4243514" cy="9753600"/>
            </a:xfrm>
            <a:prstGeom prst="rect">
              <a:avLst/>
            </a:prstGeom>
          </p:spPr>
        </p:pic>
        <p:sp>
          <p:nvSpPr>
            <p:cNvPr id="4" name="object 4"/>
            <p:cNvSpPr/>
            <p:nvPr/>
          </p:nvSpPr>
          <p:spPr>
            <a:xfrm>
              <a:off x="0" y="-31"/>
              <a:ext cx="4191000" cy="9754235"/>
            </a:xfrm>
            <a:custGeom>
              <a:avLst/>
              <a:gdLst/>
              <a:ahLst/>
              <a:cxnLst/>
              <a:rect l="l" t="t" r="r" b="b"/>
              <a:pathLst>
                <a:path w="4191000" h="9754235">
                  <a:moveTo>
                    <a:pt x="4191000" y="9753631"/>
                  </a:moveTo>
                  <a:lnTo>
                    <a:pt x="4191000" y="31"/>
                  </a:lnTo>
                  <a:lnTo>
                    <a:pt x="0" y="0"/>
                  </a:lnTo>
                  <a:lnTo>
                    <a:pt x="0" y="9753631"/>
                  </a:lnTo>
                  <a:lnTo>
                    <a:pt x="4191000" y="9753631"/>
                  </a:lnTo>
                  <a:close/>
                </a:path>
              </a:pathLst>
            </a:custGeom>
            <a:solidFill>
              <a:srgbClr val="FFFFFF"/>
            </a:solidFill>
          </p:spPr>
          <p:txBody>
            <a:bodyPr wrap="square" lIns="0" tIns="0" rIns="0" bIns="0" rtlCol="0"/>
            <a:lstStyle/>
            <a:p>
              <a:endParaRPr sz="1687"/>
            </a:p>
          </p:txBody>
        </p:sp>
        <p:pic>
          <p:nvPicPr>
            <p:cNvPr id="5" name="object 5"/>
            <p:cNvPicPr/>
            <p:nvPr/>
          </p:nvPicPr>
          <p:blipFill>
            <a:blip r:embed="rId3" cstate="print"/>
            <a:stretch>
              <a:fillRect/>
            </a:stretch>
          </p:blipFill>
          <p:spPr>
            <a:xfrm>
              <a:off x="0" y="0"/>
              <a:ext cx="4190999" cy="2343657"/>
            </a:xfrm>
            <a:prstGeom prst="rect">
              <a:avLst/>
            </a:prstGeom>
          </p:spPr>
        </p:pic>
        <p:sp>
          <p:nvSpPr>
            <p:cNvPr id="6" name="object 6"/>
            <p:cNvSpPr/>
            <p:nvPr/>
          </p:nvSpPr>
          <p:spPr>
            <a:xfrm>
              <a:off x="0" y="8260206"/>
              <a:ext cx="2590800" cy="1191260"/>
            </a:xfrm>
            <a:custGeom>
              <a:avLst/>
              <a:gdLst/>
              <a:ahLst/>
              <a:cxnLst/>
              <a:rect l="l" t="t" r="r" b="b"/>
              <a:pathLst>
                <a:path w="2590800" h="1191259">
                  <a:moveTo>
                    <a:pt x="2590800" y="0"/>
                  </a:moveTo>
                  <a:lnTo>
                    <a:pt x="0" y="0"/>
                  </a:lnTo>
                  <a:lnTo>
                    <a:pt x="0" y="1190904"/>
                  </a:lnTo>
                  <a:lnTo>
                    <a:pt x="2000504" y="1190904"/>
                  </a:lnTo>
                  <a:lnTo>
                    <a:pt x="2590800" y="0"/>
                  </a:lnTo>
                  <a:close/>
                </a:path>
              </a:pathLst>
            </a:custGeom>
            <a:solidFill>
              <a:srgbClr val="1D4888"/>
            </a:solidFill>
          </p:spPr>
          <p:txBody>
            <a:bodyPr wrap="square" lIns="0" tIns="0" rIns="0" bIns="0" rtlCol="0"/>
            <a:lstStyle/>
            <a:p>
              <a:endParaRPr sz="1687"/>
            </a:p>
          </p:txBody>
        </p:sp>
        <p:pic>
          <p:nvPicPr>
            <p:cNvPr id="7" name="object 7"/>
            <p:cNvPicPr/>
            <p:nvPr/>
          </p:nvPicPr>
          <p:blipFill>
            <a:blip r:embed="rId4" cstate="print"/>
            <a:stretch>
              <a:fillRect/>
            </a:stretch>
          </p:blipFill>
          <p:spPr>
            <a:xfrm>
              <a:off x="323850" y="8384044"/>
              <a:ext cx="1600200" cy="943203"/>
            </a:xfrm>
            <a:prstGeom prst="rect">
              <a:avLst/>
            </a:prstGeom>
          </p:spPr>
        </p:pic>
        <p:pic>
          <p:nvPicPr>
            <p:cNvPr id="8" name="object 8"/>
            <p:cNvPicPr/>
            <p:nvPr/>
          </p:nvPicPr>
          <p:blipFill>
            <a:blip r:embed="rId5" cstate="print"/>
            <a:stretch>
              <a:fillRect/>
            </a:stretch>
          </p:blipFill>
          <p:spPr>
            <a:xfrm>
              <a:off x="2447925" y="8536483"/>
              <a:ext cx="1685925" cy="762190"/>
            </a:xfrm>
            <a:prstGeom prst="rect">
              <a:avLst/>
            </a:prstGeom>
          </p:spPr>
        </p:pic>
      </p:grpSp>
      <p:sp>
        <p:nvSpPr>
          <p:cNvPr id="9" name="object 9"/>
          <p:cNvSpPr txBox="1">
            <a:spLocks noGrp="1"/>
          </p:cNvSpPr>
          <p:nvPr>
            <p:ph type="title"/>
          </p:nvPr>
        </p:nvSpPr>
        <p:spPr>
          <a:xfrm>
            <a:off x="2996578" y="758596"/>
            <a:ext cx="5835329" cy="501910"/>
          </a:xfrm>
          <a:prstGeom prst="rect">
            <a:avLst/>
          </a:prstGeom>
        </p:spPr>
        <p:txBody>
          <a:bodyPr vert="horz" wrap="square" lIns="0" tIns="9376" rIns="0" bIns="0" numCol="1" rtlCol="0" anchor="b" anchorCtr="0" compatLnSpc="1">
            <a:prstTxWarp prst="textNoShape">
              <a:avLst/>
            </a:prstTxWarp>
            <a:spAutoFit/>
          </a:bodyPr>
          <a:lstStyle/>
          <a:p>
            <a:pPr marL="8929">
              <a:lnSpc>
                <a:spcPct val="100000"/>
              </a:lnSpc>
              <a:spcBef>
                <a:spcPts val="74"/>
              </a:spcBef>
            </a:pPr>
            <a:r>
              <a:rPr dirty="0"/>
              <a:t>Small</a:t>
            </a:r>
            <a:r>
              <a:rPr spc="-39" dirty="0"/>
              <a:t> </a:t>
            </a:r>
            <a:r>
              <a:rPr dirty="0"/>
              <a:t>Single</a:t>
            </a:r>
            <a:r>
              <a:rPr spc="-25" dirty="0"/>
              <a:t> </a:t>
            </a:r>
            <a:r>
              <a:rPr dirty="0"/>
              <a:t>Family</a:t>
            </a:r>
            <a:r>
              <a:rPr spc="-7" dirty="0"/>
              <a:t> </a:t>
            </a:r>
            <a:r>
              <a:rPr dirty="0"/>
              <a:t>-</a:t>
            </a:r>
            <a:r>
              <a:rPr spc="-18" dirty="0"/>
              <a:t> Gas</a:t>
            </a:r>
          </a:p>
        </p:txBody>
      </p:sp>
      <p:sp>
        <p:nvSpPr>
          <p:cNvPr id="10" name="object 10"/>
          <p:cNvSpPr txBox="1"/>
          <p:nvPr/>
        </p:nvSpPr>
        <p:spPr>
          <a:xfrm>
            <a:off x="3188792" y="200248"/>
            <a:ext cx="2933402" cy="211454"/>
          </a:xfrm>
          <a:prstGeom prst="rect">
            <a:avLst/>
          </a:prstGeom>
        </p:spPr>
        <p:txBody>
          <a:bodyPr vert="horz" wrap="square" lIns="0" tIns="11162" rIns="0" bIns="0" rtlCol="0">
            <a:spAutoFit/>
          </a:bodyPr>
          <a:lstStyle/>
          <a:p>
            <a:pPr marL="8929">
              <a:spcBef>
                <a:spcPts val="88"/>
              </a:spcBef>
              <a:tabLst>
                <a:tab pos="2410483" algn="l"/>
                <a:tab pos="2547996" algn="l"/>
              </a:tabLst>
            </a:pPr>
            <a:r>
              <a:rPr sz="1301" dirty="0">
                <a:latin typeface="Arial"/>
                <a:cs typeface="Arial"/>
              </a:rPr>
              <a:t>MA</a:t>
            </a:r>
            <a:r>
              <a:rPr sz="1301" spc="67" dirty="0">
                <a:latin typeface="Arial"/>
                <a:cs typeface="Arial"/>
              </a:rPr>
              <a:t> </a:t>
            </a:r>
            <a:r>
              <a:rPr sz="1301" dirty="0">
                <a:latin typeface="Arial"/>
                <a:cs typeface="Arial"/>
              </a:rPr>
              <a:t>10th</a:t>
            </a:r>
            <a:r>
              <a:rPr sz="1301" spc="63" dirty="0">
                <a:latin typeface="Arial"/>
                <a:cs typeface="Arial"/>
              </a:rPr>
              <a:t> </a:t>
            </a:r>
            <a:r>
              <a:rPr sz="1301" dirty="0">
                <a:latin typeface="Arial"/>
                <a:cs typeface="Arial"/>
              </a:rPr>
              <a:t>Edition</a:t>
            </a:r>
            <a:r>
              <a:rPr sz="1301" spc="56" dirty="0">
                <a:latin typeface="Arial"/>
                <a:cs typeface="Arial"/>
              </a:rPr>
              <a:t> </a:t>
            </a:r>
            <a:r>
              <a:rPr sz="1301" dirty="0">
                <a:latin typeface="Arial"/>
                <a:cs typeface="Arial"/>
              </a:rPr>
              <a:t>Building</a:t>
            </a:r>
            <a:r>
              <a:rPr sz="1301" spc="120" dirty="0">
                <a:latin typeface="Arial"/>
                <a:cs typeface="Arial"/>
              </a:rPr>
              <a:t> </a:t>
            </a:r>
            <a:r>
              <a:rPr sz="1301" spc="-14" dirty="0">
                <a:latin typeface="Arial"/>
                <a:cs typeface="Arial"/>
              </a:rPr>
              <a:t>Code</a:t>
            </a:r>
            <a:r>
              <a:rPr sz="1301" dirty="0">
                <a:latin typeface="Arial"/>
                <a:cs typeface="Arial"/>
              </a:rPr>
              <a:t>	</a:t>
            </a:r>
            <a:r>
              <a:rPr sz="1301" spc="-42" dirty="0">
                <a:solidFill>
                  <a:srgbClr val="D4D4D4"/>
                </a:solidFill>
                <a:latin typeface="Arial"/>
                <a:cs typeface="Arial"/>
              </a:rPr>
              <a:t>|</a:t>
            </a:r>
            <a:r>
              <a:rPr sz="1301" dirty="0">
                <a:solidFill>
                  <a:srgbClr val="D4D4D4"/>
                </a:solidFill>
                <a:latin typeface="Arial"/>
                <a:cs typeface="Arial"/>
              </a:rPr>
              <a:t>	</a:t>
            </a:r>
            <a:r>
              <a:rPr sz="1301" spc="-14" dirty="0">
                <a:latin typeface="Arial"/>
                <a:cs typeface="Arial"/>
              </a:rPr>
              <a:t>2025</a:t>
            </a:r>
            <a:endParaRPr sz="1301">
              <a:latin typeface="Arial"/>
              <a:cs typeface="Arial"/>
            </a:endParaRPr>
          </a:p>
        </p:txBody>
      </p:sp>
      <p:sp>
        <p:nvSpPr>
          <p:cNvPr id="11" name="object 11"/>
          <p:cNvSpPr/>
          <p:nvPr/>
        </p:nvSpPr>
        <p:spPr>
          <a:xfrm>
            <a:off x="3287019" y="3420160"/>
            <a:ext cx="5544889" cy="89297"/>
          </a:xfrm>
          <a:custGeom>
            <a:avLst/>
            <a:gdLst/>
            <a:ahLst/>
            <a:cxnLst/>
            <a:rect l="l" t="t" r="r" b="b"/>
            <a:pathLst>
              <a:path w="7886065" h="127000">
                <a:moveTo>
                  <a:pt x="0" y="127000"/>
                </a:moveTo>
                <a:lnTo>
                  <a:pt x="7886064" y="127000"/>
                </a:lnTo>
                <a:lnTo>
                  <a:pt x="7886064" y="0"/>
                </a:lnTo>
                <a:lnTo>
                  <a:pt x="0" y="0"/>
                </a:lnTo>
                <a:lnTo>
                  <a:pt x="0" y="127000"/>
                </a:lnTo>
                <a:close/>
              </a:path>
            </a:pathLst>
          </a:custGeom>
          <a:solidFill>
            <a:srgbClr val="FFFFFF"/>
          </a:solidFill>
        </p:spPr>
        <p:txBody>
          <a:bodyPr wrap="square" lIns="0" tIns="0" rIns="0" bIns="0" rtlCol="0"/>
          <a:lstStyle/>
          <a:p>
            <a:endParaRPr sz="1687"/>
          </a:p>
        </p:txBody>
      </p:sp>
      <p:graphicFrame>
        <p:nvGraphicFramePr>
          <p:cNvPr id="12" name="object 12"/>
          <p:cNvGraphicFramePr>
            <a:graphicFrameLocks noGrp="1"/>
          </p:cNvGraphicFramePr>
          <p:nvPr>
            <p:extLst>
              <p:ext uri="{D42A27DB-BD31-4B8C-83A1-F6EECF244321}">
                <p14:modId xmlns:p14="http://schemas.microsoft.com/office/powerpoint/2010/main" val="2094197013"/>
              </p:ext>
            </p:extLst>
          </p:nvPr>
        </p:nvGraphicFramePr>
        <p:xfrm>
          <a:off x="2983722" y="1720215"/>
          <a:ext cx="5820502" cy="3234870"/>
        </p:xfrm>
        <a:graphic>
          <a:graphicData uri="http://schemas.openxmlformats.org/drawingml/2006/table">
            <a:tbl>
              <a:tblPr firstRow="1" bandRow="1">
                <a:tableStyleId>{2D5ABB26-0587-4C30-8999-92F81FD0307C}</a:tableStyleId>
              </a:tblPr>
              <a:tblGrid>
                <a:gridCol w="907672">
                  <a:extLst>
                    <a:ext uri="{9D8B030D-6E8A-4147-A177-3AD203B41FA5}">
                      <a16:colId xmlns:a16="http://schemas.microsoft.com/office/drawing/2014/main" val="20000"/>
                    </a:ext>
                  </a:extLst>
                </a:gridCol>
                <a:gridCol w="1016010">
                  <a:extLst>
                    <a:ext uri="{9D8B030D-6E8A-4147-A177-3AD203B41FA5}">
                      <a16:colId xmlns:a16="http://schemas.microsoft.com/office/drawing/2014/main" val="20001"/>
                    </a:ext>
                  </a:extLst>
                </a:gridCol>
                <a:gridCol w="936876">
                  <a:extLst>
                    <a:ext uri="{9D8B030D-6E8A-4147-A177-3AD203B41FA5}">
                      <a16:colId xmlns:a16="http://schemas.microsoft.com/office/drawing/2014/main" val="20002"/>
                    </a:ext>
                  </a:extLst>
                </a:gridCol>
                <a:gridCol w="1025900">
                  <a:extLst>
                    <a:ext uri="{9D8B030D-6E8A-4147-A177-3AD203B41FA5}">
                      <a16:colId xmlns:a16="http://schemas.microsoft.com/office/drawing/2014/main" val="20003"/>
                    </a:ext>
                  </a:extLst>
                </a:gridCol>
                <a:gridCol w="1934044">
                  <a:extLst>
                    <a:ext uri="{9D8B030D-6E8A-4147-A177-3AD203B41FA5}">
                      <a16:colId xmlns:a16="http://schemas.microsoft.com/office/drawing/2014/main" val="20004"/>
                    </a:ext>
                  </a:extLst>
                </a:gridCol>
              </a:tblGrid>
              <a:tr h="437895">
                <a:tc>
                  <a:txBody>
                    <a:bodyPr/>
                    <a:lstStyle/>
                    <a:p>
                      <a:pPr>
                        <a:lnSpc>
                          <a:spcPct val="100000"/>
                        </a:lnSpc>
                      </a:pPr>
                      <a:endParaRPr sz="800">
                        <a:latin typeface="Times New Roman"/>
                        <a:cs typeface="Times New Roman"/>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tcPr>
                </a:tc>
                <a:tc gridSpan="2">
                  <a:txBody>
                    <a:bodyPr/>
                    <a:lstStyle/>
                    <a:p>
                      <a:pPr>
                        <a:lnSpc>
                          <a:spcPct val="100000"/>
                        </a:lnSpc>
                        <a:spcBef>
                          <a:spcPts val="25"/>
                        </a:spcBef>
                      </a:pPr>
                      <a:endParaRPr sz="1000">
                        <a:latin typeface="Times New Roman"/>
                        <a:cs typeface="Times New Roman"/>
                      </a:endParaRPr>
                    </a:p>
                    <a:p>
                      <a:pPr marL="13335" algn="ctr">
                        <a:lnSpc>
                          <a:spcPct val="100000"/>
                        </a:lnSpc>
                      </a:pPr>
                      <a:r>
                        <a:rPr sz="1000" b="1" spc="-10" dirty="0">
                          <a:solidFill>
                            <a:srgbClr val="FFFFFF"/>
                          </a:solidFill>
                          <a:latin typeface="Arial"/>
                          <a:cs typeface="Arial"/>
                        </a:rPr>
                        <a:t>COSTS</a:t>
                      </a:r>
                      <a:endParaRPr sz="1000">
                        <a:latin typeface="Arial"/>
                        <a:cs typeface="Arial"/>
                      </a:endParaRPr>
                    </a:p>
                  </a:txBody>
                  <a:tcPr marL="0" marR="0" marT="223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tc hMerge="1">
                  <a:txBody>
                    <a:bodyPr/>
                    <a:lstStyle/>
                    <a:p>
                      <a:endParaRPr/>
                    </a:p>
                  </a:txBody>
                  <a:tcPr marL="0" marR="0" marT="0" marB="0"/>
                </a:tc>
                <a:tc>
                  <a:txBody>
                    <a:bodyPr/>
                    <a:lstStyle/>
                    <a:p>
                      <a:pPr>
                        <a:lnSpc>
                          <a:spcPct val="100000"/>
                        </a:lnSpc>
                        <a:spcBef>
                          <a:spcPts val="25"/>
                        </a:spcBef>
                      </a:pPr>
                      <a:endParaRPr sz="1000">
                        <a:latin typeface="Times New Roman"/>
                        <a:cs typeface="Times New Roman"/>
                      </a:endParaRPr>
                    </a:p>
                    <a:p>
                      <a:pPr marL="224790">
                        <a:lnSpc>
                          <a:spcPct val="100000"/>
                        </a:lnSpc>
                      </a:pPr>
                      <a:r>
                        <a:rPr sz="1000" b="1" spc="-10" dirty="0">
                          <a:solidFill>
                            <a:srgbClr val="FFFFFF"/>
                          </a:solidFill>
                          <a:latin typeface="Arial"/>
                          <a:cs typeface="Arial"/>
                        </a:rPr>
                        <a:t>BENEFITS</a:t>
                      </a:r>
                      <a:r>
                        <a:rPr sz="900" b="1" spc="-15" baseline="27777" dirty="0">
                          <a:solidFill>
                            <a:srgbClr val="FFFFFF"/>
                          </a:solidFill>
                          <a:latin typeface="Arial"/>
                          <a:cs typeface="Arial"/>
                        </a:rPr>
                        <a:t>6</a:t>
                      </a:r>
                      <a:endParaRPr sz="900" baseline="27777">
                        <a:latin typeface="Arial"/>
                        <a:cs typeface="Arial"/>
                      </a:endParaRPr>
                    </a:p>
                  </a:txBody>
                  <a:tcPr marL="0" marR="0" marT="223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tc>
                  <a:txBody>
                    <a:bodyPr/>
                    <a:lstStyle/>
                    <a:p>
                      <a:pPr>
                        <a:lnSpc>
                          <a:spcPct val="100000"/>
                        </a:lnSpc>
                        <a:spcBef>
                          <a:spcPts val="25"/>
                        </a:spcBef>
                      </a:pPr>
                      <a:endParaRPr sz="1000">
                        <a:latin typeface="Times New Roman"/>
                        <a:cs typeface="Times New Roman"/>
                      </a:endParaRPr>
                    </a:p>
                    <a:p>
                      <a:pPr marL="19050" algn="ctr">
                        <a:lnSpc>
                          <a:spcPct val="100000"/>
                        </a:lnSpc>
                      </a:pPr>
                      <a:r>
                        <a:rPr sz="1000" b="1" spc="-25" dirty="0">
                          <a:solidFill>
                            <a:srgbClr val="FFFFFF"/>
                          </a:solidFill>
                          <a:latin typeface="Arial"/>
                          <a:cs typeface="Arial"/>
                        </a:rPr>
                        <a:t>NET</a:t>
                      </a:r>
                      <a:endParaRPr sz="1000">
                        <a:latin typeface="Arial"/>
                        <a:cs typeface="Arial"/>
                      </a:endParaRPr>
                    </a:p>
                  </a:txBody>
                  <a:tcPr marL="0" marR="0" marT="2232"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extLst>
                  <a:ext uri="{0D108BD9-81ED-4DB2-BD59-A6C34878D82A}">
                    <a16:rowId xmlns:a16="http://schemas.microsoft.com/office/drawing/2014/main" val="10000"/>
                  </a:ext>
                </a:extLst>
              </a:tr>
              <a:tr h="1217250">
                <a:tc>
                  <a:txBody>
                    <a:bodyPr/>
                    <a:lstStyle/>
                    <a:p>
                      <a:pPr>
                        <a:lnSpc>
                          <a:spcPct val="100000"/>
                        </a:lnSpc>
                      </a:pPr>
                      <a:endParaRPr sz="1000">
                        <a:latin typeface="Times New Roman"/>
                        <a:cs typeface="Times New Roman"/>
                      </a:endParaRPr>
                    </a:p>
                    <a:p>
                      <a:pPr>
                        <a:lnSpc>
                          <a:spcPct val="100000"/>
                        </a:lnSpc>
                        <a:spcBef>
                          <a:spcPts val="1430"/>
                        </a:spcBef>
                      </a:pPr>
                      <a:endParaRPr sz="1000">
                        <a:latin typeface="Times New Roman"/>
                        <a:cs typeface="Times New Roman"/>
                      </a:endParaRPr>
                    </a:p>
                    <a:p>
                      <a:pPr marL="64135" marR="46990" indent="2540" algn="ctr">
                        <a:lnSpc>
                          <a:spcPct val="100600"/>
                        </a:lnSpc>
                      </a:pPr>
                      <a:r>
                        <a:rPr sz="1000" b="1" dirty="0">
                          <a:latin typeface="Arial"/>
                          <a:cs typeface="Arial"/>
                        </a:rPr>
                        <a:t>Total</a:t>
                      </a:r>
                      <a:r>
                        <a:rPr sz="1000" b="1" spc="-60" dirty="0">
                          <a:latin typeface="Arial"/>
                          <a:cs typeface="Arial"/>
                        </a:rPr>
                        <a:t> </a:t>
                      </a:r>
                      <a:r>
                        <a:rPr sz="1000" b="1" spc="-10" dirty="0">
                          <a:latin typeface="Arial"/>
                          <a:cs typeface="Arial"/>
                        </a:rPr>
                        <a:t>Added Construction Costs</a:t>
                      </a:r>
                      <a:endParaRPr sz="1000">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EAE9EB"/>
                    </a:solidFill>
                  </a:tcPr>
                </a:tc>
                <a:tc gridSpan="2">
                  <a:txBody>
                    <a:bodyPr/>
                    <a:lstStyle/>
                    <a:p>
                      <a:pPr>
                        <a:lnSpc>
                          <a:spcPct val="100000"/>
                        </a:lnSpc>
                      </a:pPr>
                      <a:endParaRPr sz="1400">
                        <a:latin typeface="Times New Roman"/>
                        <a:cs typeface="Times New Roman"/>
                      </a:endParaRPr>
                    </a:p>
                    <a:p>
                      <a:pPr>
                        <a:lnSpc>
                          <a:spcPct val="100000"/>
                        </a:lnSpc>
                        <a:spcBef>
                          <a:spcPts val="600"/>
                        </a:spcBef>
                      </a:pPr>
                      <a:endParaRPr sz="1400">
                        <a:latin typeface="Times New Roman"/>
                        <a:cs typeface="Times New Roman"/>
                      </a:endParaRPr>
                    </a:p>
                    <a:p>
                      <a:pPr marL="16510" algn="ctr">
                        <a:lnSpc>
                          <a:spcPct val="100000"/>
                        </a:lnSpc>
                      </a:pPr>
                      <a:r>
                        <a:rPr sz="1400" b="1" spc="-10" dirty="0">
                          <a:solidFill>
                            <a:srgbClr val="8B1A11"/>
                          </a:solidFill>
                          <a:latin typeface="Arial"/>
                          <a:cs typeface="Arial"/>
                        </a:rPr>
                        <a:t>$14,064</a:t>
                      </a:r>
                      <a:endParaRPr sz="1400">
                        <a:latin typeface="Arial"/>
                        <a:cs typeface="Arial"/>
                      </a:endParaRPr>
                    </a:p>
                    <a:p>
                      <a:pPr marL="8890" algn="ctr">
                        <a:lnSpc>
                          <a:spcPct val="100000"/>
                        </a:lnSpc>
                        <a:spcBef>
                          <a:spcPts val="80"/>
                        </a:spcBef>
                      </a:pPr>
                      <a:r>
                        <a:rPr sz="900" dirty="0">
                          <a:latin typeface="Arial"/>
                          <a:cs typeface="Arial"/>
                        </a:rPr>
                        <a:t>Extra</a:t>
                      </a:r>
                      <a:r>
                        <a:rPr sz="900" spc="75" dirty="0">
                          <a:latin typeface="Arial"/>
                          <a:cs typeface="Arial"/>
                        </a:rPr>
                        <a:t> </a:t>
                      </a:r>
                      <a:r>
                        <a:rPr sz="900" spc="-10" dirty="0">
                          <a:latin typeface="Arial"/>
                          <a:cs typeface="Arial"/>
                        </a:rPr>
                        <a:t>Costs</a:t>
                      </a:r>
                      <a:endParaRPr sz="900">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FBE6E6"/>
                    </a:solidFill>
                  </a:tcPr>
                </a:tc>
                <a:tc hMerge="1">
                  <a:txBody>
                    <a:bodyPr/>
                    <a:lstStyle/>
                    <a:p>
                      <a:endParaRPr/>
                    </a:p>
                  </a:txBody>
                  <a:tcPr marL="0" marR="0" marT="0" marB="0"/>
                </a:tc>
                <a:tc>
                  <a:txBody>
                    <a:bodyPr/>
                    <a:lstStyle/>
                    <a:p>
                      <a:pPr>
                        <a:lnSpc>
                          <a:spcPct val="100000"/>
                        </a:lnSpc>
                      </a:pPr>
                      <a:endParaRPr sz="1400">
                        <a:latin typeface="Times New Roman"/>
                        <a:cs typeface="Times New Roman"/>
                      </a:endParaRPr>
                    </a:p>
                    <a:p>
                      <a:pPr>
                        <a:lnSpc>
                          <a:spcPct val="100000"/>
                        </a:lnSpc>
                        <a:spcBef>
                          <a:spcPts val="540"/>
                        </a:spcBef>
                      </a:pPr>
                      <a:endParaRPr sz="1400">
                        <a:latin typeface="Times New Roman"/>
                        <a:cs typeface="Times New Roman"/>
                      </a:endParaRPr>
                    </a:p>
                    <a:p>
                      <a:pPr marL="309880">
                        <a:lnSpc>
                          <a:spcPct val="100000"/>
                        </a:lnSpc>
                      </a:pPr>
                      <a:r>
                        <a:rPr sz="1400" b="1" spc="-10" dirty="0">
                          <a:solidFill>
                            <a:srgbClr val="2C6E16"/>
                          </a:solidFill>
                          <a:latin typeface="Arial"/>
                          <a:cs typeface="Arial"/>
                        </a:rPr>
                        <a:t>$2,500</a:t>
                      </a:r>
                      <a:endParaRPr sz="1400">
                        <a:latin typeface="Arial"/>
                        <a:cs typeface="Arial"/>
                      </a:endParaRPr>
                    </a:p>
                    <a:p>
                      <a:pPr marL="284480">
                        <a:lnSpc>
                          <a:spcPct val="100000"/>
                        </a:lnSpc>
                        <a:spcBef>
                          <a:spcPts val="5"/>
                        </a:spcBef>
                      </a:pPr>
                      <a:r>
                        <a:rPr sz="1000" spc="-10" dirty="0">
                          <a:latin typeface="Arial"/>
                          <a:cs typeface="Arial"/>
                        </a:rPr>
                        <a:t>Rebates</a:t>
                      </a:r>
                      <a:r>
                        <a:rPr sz="900" spc="-15" baseline="27777" dirty="0">
                          <a:latin typeface="Arial"/>
                          <a:cs typeface="Arial"/>
                        </a:rPr>
                        <a:t>1,4</a:t>
                      </a:r>
                      <a:endParaRPr sz="900" baseline="27777">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DBE6DE"/>
                    </a:solidFill>
                  </a:tcPr>
                </a:tc>
                <a:tc>
                  <a:txBody>
                    <a:bodyPr/>
                    <a:lstStyle/>
                    <a:p>
                      <a:pPr>
                        <a:lnSpc>
                          <a:spcPct val="100000"/>
                        </a:lnSpc>
                      </a:pPr>
                      <a:endParaRPr sz="1400">
                        <a:latin typeface="Times New Roman"/>
                        <a:cs typeface="Times New Roman"/>
                      </a:endParaRPr>
                    </a:p>
                    <a:p>
                      <a:pPr>
                        <a:lnSpc>
                          <a:spcPct val="100000"/>
                        </a:lnSpc>
                        <a:spcBef>
                          <a:spcPts val="540"/>
                        </a:spcBef>
                      </a:pPr>
                      <a:endParaRPr sz="1400">
                        <a:latin typeface="Times New Roman"/>
                        <a:cs typeface="Times New Roman"/>
                      </a:endParaRPr>
                    </a:p>
                    <a:p>
                      <a:pPr marL="21590" algn="ctr">
                        <a:lnSpc>
                          <a:spcPct val="100000"/>
                        </a:lnSpc>
                      </a:pPr>
                      <a:r>
                        <a:rPr sz="1400" b="1" spc="-10" dirty="0">
                          <a:solidFill>
                            <a:srgbClr val="8B1A11"/>
                          </a:solidFill>
                          <a:latin typeface="Arial"/>
                          <a:cs typeface="Arial"/>
                        </a:rPr>
                        <a:t>$11,564</a:t>
                      </a:r>
                      <a:endParaRPr sz="1400">
                        <a:latin typeface="Arial"/>
                        <a:cs typeface="Arial"/>
                      </a:endParaRPr>
                    </a:p>
                    <a:p>
                      <a:pPr marL="17145" algn="ctr">
                        <a:lnSpc>
                          <a:spcPct val="100000"/>
                        </a:lnSpc>
                        <a:spcBef>
                          <a:spcPts val="5"/>
                        </a:spcBef>
                      </a:pPr>
                      <a:r>
                        <a:rPr sz="1000" dirty="0">
                          <a:latin typeface="Arial"/>
                          <a:cs typeface="Arial"/>
                        </a:rPr>
                        <a:t>Cost</a:t>
                      </a:r>
                      <a:r>
                        <a:rPr sz="1000" spc="-25" dirty="0">
                          <a:latin typeface="Arial"/>
                          <a:cs typeface="Arial"/>
                        </a:rPr>
                        <a:t> </a:t>
                      </a:r>
                      <a:r>
                        <a:rPr sz="1000" dirty="0">
                          <a:latin typeface="Arial"/>
                          <a:cs typeface="Arial"/>
                        </a:rPr>
                        <a:t>Compared</a:t>
                      </a:r>
                      <a:r>
                        <a:rPr sz="1000" spc="-55" dirty="0">
                          <a:latin typeface="Arial"/>
                          <a:cs typeface="Arial"/>
                        </a:rPr>
                        <a:t> </a:t>
                      </a:r>
                      <a:r>
                        <a:rPr sz="1000" dirty="0">
                          <a:latin typeface="Arial"/>
                          <a:cs typeface="Arial"/>
                        </a:rPr>
                        <a:t>to</a:t>
                      </a:r>
                      <a:r>
                        <a:rPr sz="1000" spc="-50" dirty="0">
                          <a:latin typeface="Arial"/>
                          <a:cs typeface="Arial"/>
                        </a:rPr>
                        <a:t> </a:t>
                      </a:r>
                      <a:r>
                        <a:rPr sz="1000" dirty="0">
                          <a:latin typeface="Arial"/>
                          <a:cs typeface="Arial"/>
                        </a:rPr>
                        <a:t>Base</a:t>
                      </a:r>
                      <a:r>
                        <a:rPr sz="1000" spc="30" dirty="0">
                          <a:latin typeface="Arial"/>
                          <a:cs typeface="Arial"/>
                        </a:rPr>
                        <a:t> </a:t>
                      </a:r>
                      <a:r>
                        <a:rPr sz="1000" spc="-20" dirty="0">
                          <a:latin typeface="Arial"/>
                          <a:cs typeface="Arial"/>
                        </a:rPr>
                        <a:t>Code</a:t>
                      </a:r>
                      <a:endParaRPr sz="1000">
                        <a:latin typeface="Arial"/>
                        <a:cs typeface="Arial"/>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solidFill>
                      <a:srgbClr val="FBE6E6"/>
                    </a:solidFill>
                  </a:tcPr>
                </a:tc>
                <a:extLst>
                  <a:ext uri="{0D108BD9-81ED-4DB2-BD59-A6C34878D82A}">
                    <a16:rowId xmlns:a16="http://schemas.microsoft.com/office/drawing/2014/main" val="10001"/>
                  </a:ext>
                </a:extLst>
              </a:tr>
              <a:tr h="87667">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400">
                        <a:latin typeface="Times New Roman"/>
                        <a:cs typeface="Times New Roman"/>
                      </a:endParaRPr>
                    </a:p>
                  </a:txBody>
                  <a:tcPr marL="0" marR="0" marT="0" marB="0">
                    <a:lnL w="38100">
                      <a:solidFill>
                        <a:srgbClr val="FFFFFF"/>
                      </a:solidFill>
                      <a:prstDash val="solid"/>
                    </a:lnL>
                    <a:lnR w="38100">
                      <a:solidFill>
                        <a:srgbClr val="FFFFFF"/>
                      </a:solidFill>
                      <a:prstDash val="solid"/>
                    </a:lnR>
                  </a:tcPr>
                </a:tc>
                <a:extLst>
                  <a:ext uri="{0D108BD9-81ED-4DB2-BD59-A6C34878D82A}">
                    <a16:rowId xmlns:a16="http://schemas.microsoft.com/office/drawing/2014/main" val="10002"/>
                  </a:ext>
                </a:extLst>
              </a:tr>
              <a:tr h="1492058">
                <a:tc>
                  <a:txBody>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335"/>
                        </a:spcBef>
                      </a:pPr>
                      <a:endParaRPr sz="1000" dirty="0">
                        <a:latin typeface="Times New Roman"/>
                        <a:cs typeface="Times New Roman"/>
                      </a:endParaRPr>
                    </a:p>
                    <a:p>
                      <a:pPr marL="302895" marR="285115" indent="45085">
                        <a:lnSpc>
                          <a:spcPct val="102800"/>
                        </a:lnSpc>
                      </a:pPr>
                      <a:r>
                        <a:rPr sz="1000" b="1" spc="-20" dirty="0">
                          <a:latin typeface="Arial"/>
                          <a:cs typeface="Arial"/>
                        </a:rPr>
                        <a:t>HOME </a:t>
                      </a:r>
                      <a:r>
                        <a:rPr sz="1000" b="1" spc="-10" dirty="0">
                          <a:latin typeface="Arial"/>
                          <a:cs typeface="Arial"/>
                        </a:rPr>
                        <a:t>BUYER</a:t>
                      </a:r>
                      <a:endParaRPr sz="1000" dirty="0">
                        <a:latin typeface="Arial"/>
                        <a:cs typeface="Arial"/>
                      </a:endParaRPr>
                    </a:p>
                  </a:txBody>
                  <a:tcPr marL="0" marR="0" marT="0" marB="0">
                    <a:lnL w="38100">
                      <a:solidFill>
                        <a:srgbClr val="FFFFFF"/>
                      </a:solidFill>
                      <a:prstDash val="solid"/>
                    </a:lnL>
                    <a:lnR w="38100">
                      <a:solidFill>
                        <a:srgbClr val="FFFFFF"/>
                      </a:solidFill>
                      <a:prstDash val="solid"/>
                    </a:lnR>
                    <a:lnB w="38100">
                      <a:solidFill>
                        <a:srgbClr val="FFFFFF"/>
                      </a:solidFill>
                      <a:prstDash val="solid"/>
                    </a:lnB>
                    <a:solidFill>
                      <a:srgbClr val="E1E2E4"/>
                    </a:solidFill>
                  </a:tcPr>
                </a:tc>
                <a:tc>
                  <a:txBody>
                    <a:bodyPr/>
                    <a:lstStyle/>
                    <a:p>
                      <a:pPr>
                        <a:lnSpc>
                          <a:spcPct val="100000"/>
                        </a:lnSpc>
                      </a:pPr>
                      <a:endParaRPr sz="1400">
                        <a:latin typeface="Times New Roman"/>
                        <a:cs typeface="Times New Roman"/>
                      </a:endParaRPr>
                    </a:p>
                    <a:p>
                      <a:pPr>
                        <a:lnSpc>
                          <a:spcPct val="100000"/>
                        </a:lnSpc>
                        <a:spcBef>
                          <a:spcPts val="530"/>
                        </a:spcBef>
                      </a:pPr>
                      <a:endParaRPr sz="1400">
                        <a:latin typeface="Times New Roman"/>
                        <a:cs typeface="Times New Roman"/>
                      </a:endParaRPr>
                    </a:p>
                    <a:p>
                      <a:pPr marL="13335" algn="ctr">
                        <a:lnSpc>
                          <a:spcPct val="100000"/>
                        </a:lnSpc>
                        <a:spcBef>
                          <a:spcPts val="5"/>
                        </a:spcBef>
                      </a:pPr>
                      <a:r>
                        <a:rPr sz="1400" b="1" spc="-10" dirty="0">
                          <a:solidFill>
                            <a:srgbClr val="8B1A11"/>
                          </a:solidFill>
                          <a:latin typeface="Arial"/>
                          <a:cs typeface="Arial"/>
                        </a:rPr>
                        <a:t>$1,156</a:t>
                      </a:r>
                      <a:endParaRPr sz="1400">
                        <a:latin typeface="Arial"/>
                        <a:cs typeface="Arial"/>
                      </a:endParaRPr>
                    </a:p>
                    <a:p>
                      <a:pPr marL="152400" marR="87630" indent="-53975" algn="ctr">
                        <a:lnSpc>
                          <a:spcPts val="1580"/>
                        </a:lnSpc>
                        <a:spcBef>
                          <a:spcPts val="60"/>
                        </a:spcBef>
                      </a:pPr>
                      <a:r>
                        <a:rPr sz="900" dirty="0">
                          <a:latin typeface="Arial"/>
                          <a:cs typeface="Arial"/>
                        </a:rPr>
                        <a:t>Increase</a:t>
                      </a:r>
                      <a:r>
                        <a:rPr sz="900" spc="105" dirty="0">
                          <a:latin typeface="Arial"/>
                          <a:cs typeface="Arial"/>
                        </a:rPr>
                        <a:t> </a:t>
                      </a:r>
                      <a:r>
                        <a:rPr sz="900" spc="-25" dirty="0">
                          <a:latin typeface="Arial"/>
                          <a:cs typeface="Arial"/>
                        </a:rPr>
                        <a:t>in </a:t>
                      </a:r>
                      <a:r>
                        <a:rPr sz="900" spc="-10" dirty="0">
                          <a:latin typeface="Arial"/>
                          <a:cs typeface="Arial"/>
                        </a:rPr>
                        <a:t>Downpayment</a:t>
                      </a:r>
                      <a:r>
                        <a:rPr sz="900" spc="-15" baseline="27777" dirty="0">
                          <a:latin typeface="Arial"/>
                          <a:cs typeface="Arial"/>
                        </a:rPr>
                        <a:t>3</a:t>
                      </a:r>
                      <a:endParaRPr sz="900" baseline="27777">
                        <a:latin typeface="Arial"/>
                        <a:cs typeface="Arial"/>
                      </a:endParaRPr>
                    </a:p>
                  </a:txBody>
                  <a:tcPr marL="0" marR="0" marT="0" marB="0">
                    <a:lnL w="38100">
                      <a:solidFill>
                        <a:srgbClr val="FFFFFF"/>
                      </a:solidFill>
                      <a:prstDash val="solid"/>
                    </a:lnL>
                    <a:lnR w="38100">
                      <a:solidFill>
                        <a:srgbClr val="FFFFFF"/>
                      </a:solidFill>
                      <a:prstDash val="solid"/>
                    </a:lnR>
                    <a:lnB w="38100">
                      <a:solidFill>
                        <a:srgbClr val="FFFFFF"/>
                      </a:solidFill>
                      <a:prstDash val="solid"/>
                    </a:lnB>
                    <a:solidFill>
                      <a:srgbClr val="FBE6E6"/>
                    </a:solidFill>
                  </a:tcPr>
                </a:tc>
                <a:tc>
                  <a:txBody>
                    <a:bodyPr/>
                    <a:lstStyle/>
                    <a:p>
                      <a:pPr>
                        <a:lnSpc>
                          <a:spcPct val="100000"/>
                        </a:lnSpc>
                        <a:spcBef>
                          <a:spcPts val="1270"/>
                        </a:spcBef>
                      </a:pPr>
                      <a:endParaRPr sz="1400">
                        <a:latin typeface="Times New Roman"/>
                        <a:cs typeface="Times New Roman"/>
                      </a:endParaRPr>
                    </a:p>
                    <a:p>
                      <a:pPr marL="16510" algn="ctr">
                        <a:lnSpc>
                          <a:spcPct val="100000"/>
                        </a:lnSpc>
                      </a:pPr>
                      <a:r>
                        <a:rPr sz="1400" b="1" spc="-20" dirty="0">
                          <a:solidFill>
                            <a:srgbClr val="8B1A11"/>
                          </a:solidFill>
                          <a:latin typeface="Arial"/>
                          <a:cs typeface="Arial"/>
                        </a:rPr>
                        <a:t>$777</a:t>
                      </a:r>
                      <a:endParaRPr sz="1400">
                        <a:latin typeface="Arial"/>
                        <a:cs typeface="Arial"/>
                      </a:endParaRPr>
                    </a:p>
                    <a:p>
                      <a:pPr marL="231775" marR="220345" algn="ctr">
                        <a:lnSpc>
                          <a:spcPct val="103400"/>
                        </a:lnSpc>
                        <a:spcBef>
                          <a:spcPts val="25"/>
                        </a:spcBef>
                      </a:pPr>
                      <a:r>
                        <a:rPr sz="900" dirty="0">
                          <a:latin typeface="Arial"/>
                          <a:cs typeface="Arial"/>
                        </a:rPr>
                        <a:t>Increase</a:t>
                      </a:r>
                      <a:r>
                        <a:rPr sz="900" spc="120" dirty="0">
                          <a:latin typeface="Arial"/>
                          <a:cs typeface="Arial"/>
                        </a:rPr>
                        <a:t> </a:t>
                      </a:r>
                      <a:r>
                        <a:rPr sz="900" spc="-25" dirty="0">
                          <a:latin typeface="Arial"/>
                          <a:cs typeface="Arial"/>
                        </a:rPr>
                        <a:t>in </a:t>
                      </a:r>
                      <a:r>
                        <a:rPr sz="900" spc="-10" dirty="0">
                          <a:latin typeface="Arial"/>
                          <a:cs typeface="Arial"/>
                        </a:rPr>
                        <a:t>Annual Mortgage Payment</a:t>
                      </a:r>
                      <a:r>
                        <a:rPr sz="900" spc="-15" baseline="27777" dirty="0">
                          <a:latin typeface="Arial"/>
                          <a:cs typeface="Arial"/>
                        </a:rPr>
                        <a:t>3</a:t>
                      </a:r>
                      <a:endParaRPr sz="900" baseline="27777">
                        <a:latin typeface="Arial"/>
                        <a:cs typeface="Arial"/>
                      </a:endParaRPr>
                    </a:p>
                  </a:txBody>
                  <a:tcPr marL="0" marR="0" marT="113407" marB="0">
                    <a:lnL w="38100">
                      <a:solidFill>
                        <a:srgbClr val="FFFFFF"/>
                      </a:solidFill>
                      <a:prstDash val="solid"/>
                    </a:lnL>
                    <a:lnR w="38100">
                      <a:solidFill>
                        <a:srgbClr val="FFFFFF"/>
                      </a:solidFill>
                      <a:prstDash val="solid"/>
                    </a:lnR>
                    <a:lnB w="38100">
                      <a:solidFill>
                        <a:srgbClr val="FFFFFF"/>
                      </a:solidFill>
                      <a:prstDash val="solid"/>
                    </a:lnB>
                    <a:solidFill>
                      <a:srgbClr val="FBE6E6"/>
                    </a:solidFill>
                  </a:tcPr>
                </a:tc>
                <a:tc>
                  <a:txBody>
                    <a:bodyPr/>
                    <a:lstStyle/>
                    <a:p>
                      <a:pPr>
                        <a:lnSpc>
                          <a:spcPct val="100000"/>
                        </a:lnSpc>
                        <a:spcBef>
                          <a:spcPts val="1270"/>
                        </a:spcBef>
                      </a:pPr>
                      <a:endParaRPr sz="1400">
                        <a:latin typeface="Times New Roman"/>
                        <a:cs typeface="Times New Roman"/>
                      </a:endParaRPr>
                    </a:p>
                    <a:p>
                      <a:pPr marL="18415" algn="ctr">
                        <a:lnSpc>
                          <a:spcPct val="100000"/>
                        </a:lnSpc>
                      </a:pPr>
                      <a:r>
                        <a:rPr sz="1400" b="1" spc="-20" dirty="0">
                          <a:solidFill>
                            <a:srgbClr val="8B1A11"/>
                          </a:solidFill>
                          <a:latin typeface="Arial"/>
                          <a:cs typeface="Arial"/>
                        </a:rPr>
                        <a:t>$190</a:t>
                      </a:r>
                      <a:endParaRPr sz="1400">
                        <a:latin typeface="Arial"/>
                        <a:cs typeface="Arial"/>
                      </a:endParaRPr>
                    </a:p>
                    <a:p>
                      <a:pPr marL="59055" marR="42545" indent="-3175" algn="ctr">
                        <a:lnSpc>
                          <a:spcPct val="103400"/>
                        </a:lnSpc>
                        <a:spcBef>
                          <a:spcPts val="25"/>
                        </a:spcBef>
                      </a:pPr>
                      <a:r>
                        <a:rPr sz="900" spc="-10" dirty="0">
                          <a:latin typeface="Arial"/>
                          <a:cs typeface="Arial"/>
                        </a:rPr>
                        <a:t>Estimated Additional</a:t>
                      </a:r>
                      <a:r>
                        <a:rPr sz="900" spc="500" dirty="0">
                          <a:latin typeface="Arial"/>
                          <a:cs typeface="Arial"/>
                        </a:rPr>
                        <a:t>  </a:t>
                      </a:r>
                      <a:r>
                        <a:rPr sz="900" dirty="0">
                          <a:latin typeface="Arial"/>
                          <a:cs typeface="Arial"/>
                        </a:rPr>
                        <a:t>Energy</a:t>
                      </a:r>
                      <a:r>
                        <a:rPr sz="900" spc="150" dirty="0">
                          <a:latin typeface="Arial"/>
                          <a:cs typeface="Arial"/>
                        </a:rPr>
                        <a:t> </a:t>
                      </a:r>
                      <a:r>
                        <a:rPr sz="900" dirty="0">
                          <a:latin typeface="Arial"/>
                          <a:cs typeface="Arial"/>
                        </a:rPr>
                        <a:t>Costs</a:t>
                      </a:r>
                      <a:r>
                        <a:rPr sz="900" spc="100" dirty="0">
                          <a:latin typeface="Arial"/>
                          <a:cs typeface="Arial"/>
                        </a:rPr>
                        <a:t> </a:t>
                      </a:r>
                      <a:r>
                        <a:rPr sz="900" spc="-25" dirty="0">
                          <a:latin typeface="Arial"/>
                          <a:cs typeface="Arial"/>
                        </a:rPr>
                        <a:t>per </a:t>
                      </a:r>
                      <a:r>
                        <a:rPr sz="900" spc="-10" dirty="0">
                          <a:latin typeface="Arial"/>
                          <a:cs typeface="Arial"/>
                        </a:rPr>
                        <a:t>Year</a:t>
                      </a:r>
                      <a:r>
                        <a:rPr sz="900" spc="-15" baseline="27777" dirty="0">
                          <a:latin typeface="Arial"/>
                          <a:cs typeface="Arial"/>
                        </a:rPr>
                        <a:t>2</a:t>
                      </a:r>
                      <a:endParaRPr sz="900" baseline="27777">
                        <a:latin typeface="Arial"/>
                        <a:cs typeface="Arial"/>
                      </a:endParaRPr>
                    </a:p>
                  </a:txBody>
                  <a:tcPr marL="0" marR="0" marT="113407" marB="0">
                    <a:lnL w="38100">
                      <a:solidFill>
                        <a:srgbClr val="FFFFFF"/>
                      </a:solidFill>
                      <a:prstDash val="solid"/>
                    </a:lnL>
                    <a:lnR w="38100">
                      <a:solidFill>
                        <a:srgbClr val="FFFFFF"/>
                      </a:solidFill>
                      <a:prstDash val="solid"/>
                    </a:lnR>
                    <a:lnB w="38100">
                      <a:solidFill>
                        <a:srgbClr val="FFFFFF"/>
                      </a:solidFill>
                      <a:prstDash val="solid"/>
                    </a:lnB>
                    <a:solidFill>
                      <a:srgbClr val="FBE6E6"/>
                    </a:solidFill>
                  </a:tcPr>
                </a:tc>
                <a:tc>
                  <a:txBody>
                    <a:bodyPr/>
                    <a:lstStyle/>
                    <a:p>
                      <a:pPr>
                        <a:lnSpc>
                          <a:spcPct val="100000"/>
                        </a:lnSpc>
                      </a:pPr>
                      <a:endParaRPr sz="1400" dirty="0">
                        <a:latin typeface="Times New Roman"/>
                        <a:cs typeface="Times New Roman"/>
                      </a:endParaRPr>
                    </a:p>
                    <a:p>
                      <a:pPr>
                        <a:lnSpc>
                          <a:spcPct val="100000"/>
                        </a:lnSpc>
                        <a:spcBef>
                          <a:spcPts val="1250"/>
                        </a:spcBef>
                      </a:pPr>
                      <a:endParaRPr sz="1400" dirty="0">
                        <a:latin typeface="Times New Roman"/>
                        <a:cs typeface="Times New Roman"/>
                      </a:endParaRPr>
                    </a:p>
                    <a:p>
                      <a:pPr marL="20955" algn="ctr">
                        <a:lnSpc>
                          <a:spcPct val="100000"/>
                        </a:lnSpc>
                        <a:spcBef>
                          <a:spcPts val="5"/>
                        </a:spcBef>
                      </a:pPr>
                      <a:r>
                        <a:rPr sz="1400" b="1" spc="-20" dirty="0">
                          <a:solidFill>
                            <a:srgbClr val="8B1A11"/>
                          </a:solidFill>
                          <a:latin typeface="Arial"/>
                          <a:cs typeface="Arial"/>
                        </a:rPr>
                        <a:t>$967</a:t>
                      </a:r>
                      <a:endParaRPr sz="1400" dirty="0">
                        <a:latin typeface="Arial"/>
                        <a:cs typeface="Arial"/>
                      </a:endParaRPr>
                    </a:p>
                    <a:p>
                      <a:pPr marL="17145" algn="ctr">
                        <a:lnSpc>
                          <a:spcPct val="100000"/>
                        </a:lnSpc>
                      </a:pPr>
                      <a:r>
                        <a:rPr sz="1000" dirty="0">
                          <a:latin typeface="Arial"/>
                          <a:cs typeface="Arial"/>
                        </a:rPr>
                        <a:t>Buyer Annual</a:t>
                      </a:r>
                      <a:r>
                        <a:rPr sz="1000" spc="-60" dirty="0">
                          <a:latin typeface="Arial"/>
                          <a:cs typeface="Arial"/>
                        </a:rPr>
                        <a:t> </a:t>
                      </a:r>
                      <a:r>
                        <a:rPr sz="1000" spc="-25" dirty="0">
                          <a:latin typeface="Arial"/>
                          <a:cs typeface="Arial"/>
                        </a:rPr>
                        <a:t>Net</a:t>
                      </a:r>
                      <a:endParaRPr sz="1000" dirty="0">
                        <a:latin typeface="Arial"/>
                        <a:cs typeface="Arial"/>
                      </a:endParaRPr>
                    </a:p>
                  </a:txBody>
                  <a:tcPr marL="0" marR="0" marT="0" marB="0">
                    <a:lnL w="38100">
                      <a:solidFill>
                        <a:srgbClr val="FFFFFF"/>
                      </a:solidFill>
                      <a:prstDash val="solid"/>
                    </a:lnL>
                    <a:lnR w="38100">
                      <a:solidFill>
                        <a:srgbClr val="FFFFFF"/>
                      </a:solidFill>
                      <a:prstDash val="solid"/>
                    </a:lnR>
                    <a:lnB w="38100">
                      <a:solidFill>
                        <a:srgbClr val="FFFFFF"/>
                      </a:solidFill>
                      <a:prstDash val="solid"/>
                    </a:lnB>
                    <a:solidFill>
                      <a:srgbClr val="FBE6E6"/>
                    </a:solidFill>
                  </a:tcPr>
                </a:tc>
                <a:extLst>
                  <a:ext uri="{0D108BD9-81ED-4DB2-BD59-A6C34878D82A}">
                    <a16:rowId xmlns:a16="http://schemas.microsoft.com/office/drawing/2014/main" val="10003"/>
                  </a:ext>
                </a:extLst>
              </a:tr>
            </a:tbl>
          </a:graphicData>
        </a:graphic>
      </p:graphicFrame>
      <p:sp>
        <p:nvSpPr>
          <p:cNvPr id="13" name="object 13"/>
          <p:cNvSpPr txBox="1"/>
          <p:nvPr/>
        </p:nvSpPr>
        <p:spPr>
          <a:xfrm>
            <a:off x="3314253" y="5330844"/>
            <a:ext cx="5395317" cy="213801"/>
          </a:xfrm>
          <a:prstGeom prst="rect">
            <a:avLst/>
          </a:prstGeom>
        </p:spPr>
        <p:txBody>
          <a:bodyPr vert="horz" wrap="square" lIns="0" tIns="5358" rIns="0" bIns="0" rtlCol="0">
            <a:spAutoFit/>
          </a:bodyPr>
          <a:lstStyle/>
          <a:p>
            <a:pPr marL="169658" marR="3572" indent="-160729">
              <a:lnSpc>
                <a:spcPct val="105400"/>
              </a:lnSpc>
              <a:spcBef>
                <a:spcPts val="42"/>
              </a:spcBef>
              <a:tabLst>
                <a:tab pos="169212" algn="l"/>
              </a:tabLst>
            </a:pPr>
            <a:r>
              <a:rPr sz="668" spc="-18" dirty="0">
                <a:solidFill>
                  <a:srgbClr val="5E5E5E"/>
                </a:solidFill>
                <a:latin typeface="Arial"/>
                <a:cs typeface="Arial"/>
              </a:rPr>
              <a:t>1.</a:t>
            </a:r>
            <a:r>
              <a:rPr sz="668" dirty="0">
                <a:solidFill>
                  <a:srgbClr val="5E5E5E"/>
                </a:solidFill>
                <a:latin typeface="Arial"/>
                <a:cs typeface="Arial"/>
              </a:rPr>
              <a:t>	</a:t>
            </a:r>
            <a:r>
              <a:rPr sz="668" spc="7" dirty="0">
                <a:solidFill>
                  <a:srgbClr val="5E5E5E"/>
                </a:solidFill>
                <a:latin typeface="Arial"/>
                <a:cs typeface="Arial"/>
              </a:rPr>
              <a:t>Rebates</a:t>
            </a:r>
            <a:r>
              <a:rPr sz="668" spc="25" dirty="0">
                <a:solidFill>
                  <a:srgbClr val="5E5E5E"/>
                </a:solidFill>
                <a:latin typeface="Arial"/>
                <a:cs typeface="Arial"/>
              </a:rPr>
              <a:t> </a:t>
            </a:r>
            <a:r>
              <a:rPr sz="668" spc="7" dirty="0">
                <a:solidFill>
                  <a:srgbClr val="5E5E5E"/>
                </a:solidFill>
                <a:latin typeface="Arial"/>
                <a:cs typeface="Arial"/>
              </a:rPr>
              <a:t>are</a:t>
            </a:r>
            <a:r>
              <a:rPr sz="668" spc="39" dirty="0">
                <a:solidFill>
                  <a:srgbClr val="5E5E5E"/>
                </a:solidFill>
                <a:latin typeface="Arial"/>
                <a:cs typeface="Arial"/>
              </a:rPr>
              <a:t> </a:t>
            </a:r>
            <a:r>
              <a:rPr sz="668" spc="7" dirty="0">
                <a:solidFill>
                  <a:srgbClr val="5E5E5E"/>
                </a:solidFill>
                <a:latin typeface="Arial"/>
                <a:cs typeface="Arial"/>
              </a:rPr>
              <a:t>calculated</a:t>
            </a:r>
            <a:r>
              <a:rPr sz="668" spc="42" dirty="0">
                <a:solidFill>
                  <a:srgbClr val="5E5E5E"/>
                </a:solidFill>
                <a:latin typeface="Arial"/>
                <a:cs typeface="Arial"/>
              </a:rPr>
              <a:t> </a:t>
            </a:r>
            <a:r>
              <a:rPr sz="668" spc="7" dirty="0">
                <a:solidFill>
                  <a:srgbClr val="5E5E5E"/>
                </a:solidFill>
                <a:latin typeface="Arial"/>
                <a:cs typeface="Arial"/>
              </a:rPr>
              <a:t>on</a:t>
            </a:r>
            <a:r>
              <a:rPr sz="668" spc="39" dirty="0">
                <a:solidFill>
                  <a:srgbClr val="5E5E5E"/>
                </a:solidFill>
                <a:latin typeface="Arial"/>
                <a:cs typeface="Arial"/>
              </a:rPr>
              <a:t> </a:t>
            </a:r>
            <a:r>
              <a:rPr sz="668" spc="7" dirty="0">
                <a:solidFill>
                  <a:srgbClr val="5E5E5E"/>
                </a:solidFill>
                <a:latin typeface="Arial"/>
                <a:cs typeface="Arial"/>
              </a:rPr>
              <a:t>a</a:t>
            </a:r>
            <a:r>
              <a:rPr sz="668" spc="42" dirty="0">
                <a:solidFill>
                  <a:srgbClr val="5E5E5E"/>
                </a:solidFill>
                <a:latin typeface="Arial"/>
                <a:cs typeface="Arial"/>
              </a:rPr>
              <a:t> </a:t>
            </a:r>
            <a:r>
              <a:rPr sz="668" spc="7" dirty="0">
                <a:solidFill>
                  <a:srgbClr val="5E5E5E"/>
                </a:solidFill>
                <a:latin typeface="Arial"/>
                <a:cs typeface="Arial"/>
              </a:rPr>
              <a:t>per</a:t>
            </a:r>
            <a:r>
              <a:rPr sz="668" spc="32" dirty="0">
                <a:solidFill>
                  <a:srgbClr val="5E5E5E"/>
                </a:solidFill>
                <a:latin typeface="Arial"/>
                <a:cs typeface="Arial"/>
              </a:rPr>
              <a:t> </a:t>
            </a:r>
            <a:r>
              <a:rPr sz="668" spc="7" dirty="0">
                <a:solidFill>
                  <a:srgbClr val="5E5E5E"/>
                </a:solidFill>
                <a:latin typeface="Arial"/>
                <a:cs typeface="Arial"/>
              </a:rPr>
              <a:t>unit</a:t>
            </a:r>
            <a:r>
              <a:rPr sz="668" spc="14" dirty="0">
                <a:solidFill>
                  <a:srgbClr val="5E5E5E"/>
                </a:solidFill>
                <a:latin typeface="Arial"/>
                <a:cs typeface="Arial"/>
              </a:rPr>
              <a:t> </a:t>
            </a:r>
            <a:r>
              <a:rPr sz="668" spc="7" dirty="0">
                <a:solidFill>
                  <a:srgbClr val="5E5E5E"/>
                </a:solidFill>
                <a:latin typeface="Arial"/>
                <a:cs typeface="Arial"/>
              </a:rPr>
              <a:t>basis,</a:t>
            </a:r>
            <a:r>
              <a:rPr sz="668" spc="74" dirty="0">
                <a:solidFill>
                  <a:srgbClr val="5E5E5E"/>
                </a:solidFill>
                <a:latin typeface="Arial"/>
                <a:cs typeface="Arial"/>
              </a:rPr>
              <a:t> </a:t>
            </a:r>
            <a:r>
              <a:rPr sz="668" spc="7" dirty="0">
                <a:solidFill>
                  <a:srgbClr val="5E5E5E"/>
                </a:solidFill>
                <a:latin typeface="Arial"/>
                <a:cs typeface="Arial"/>
              </a:rPr>
              <a:t>using</a:t>
            </a:r>
            <a:r>
              <a:rPr sz="668" spc="39" dirty="0">
                <a:solidFill>
                  <a:srgbClr val="5E5E5E"/>
                </a:solidFill>
                <a:latin typeface="Arial"/>
                <a:cs typeface="Arial"/>
              </a:rPr>
              <a:t> </a:t>
            </a:r>
            <a:r>
              <a:rPr sz="668" spc="7" dirty="0">
                <a:solidFill>
                  <a:srgbClr val="5E5E5E"/>
                </a:solidFill>
                <a:latin typeface="Arial"/>
                <a:cs typeface="Arial"/>
              </a:rPr>
              <a:t>Mass</a:t>
            </a:r>
            <a:r>
              <a:rPr sz="668" spc="28" dirty="0">
                <a:solidFill>
                  <a:srgbClr val="5E5E5E"/>
                </a:solidFill>
                <a:latin typeface="Arial"/>
                <a:cs typeface="Arial"/>
              </a:rPr>
              <a:t> </a:t>
            </a:r>
            <a:r>
              <a:rPr sz="668" spc="7" dirty="0">
                <a:solidFill>
                  <a:srgbClr val="5E5E5E"/>
                </a:solidFill>
                <a:latin typeface="Arial"/>
                <a:cs typeface="Arial"/>
              </a:rPr>
              <a:t>Save</a:t>
            </a:r>
            <a:r>
              <a:rPr sz="668" spc="39" dirty="0">
                <a:solidFill>
                  <a:srgbClr val="5E5E5E"/>
                </a:solidFill>
                <a:latin typeface="Arial"/>
                <a:cs typeface="Arial"/>
              </a:rPr>
              <a:t> </a:t>
            </a:r>
            <a:r>
              <a:rPr sz="668" spc="7" dirty="0">
                <a:solidFill>
                  <a:srgbClr val="5E5E5E"/>
                </a:solidFill>
                <a:latin typeface="Arial"/>
                <a:cs typeface="Arial"/>
              </a:rPr>
              <a:t>®</a:t>
            </a:r>
            <a:r>
              <a:rPr sz="668" spc="77" dirty="0">
                <a:solidFill>
                  <a:srgbClr val="5E5E5E"/>
                </a:solidFill>
                <a:latin typeface="Arial"/>
                <a:cs typeface="Arial"/>
              </a:rPr>
              <a:t> </a:t>
            </a:r>
            <a:r>
              <a:rPr sz="668" spc="7" dirty="0">
                <a:solidFill>
                  <a:srgbClr val="5E5E5E"/>
                </a:solidFill>
                <a:latin typeface="Arial"/>
                <a:cs typeface="Arial"/>
              </a:rPr>
              <a:t>new</a:t>
            </a:r>
            <a:r>
              <a:rPr sz="668" spc="88" dirty="0">
                <a:solidFill>
                  <a:srgbClr val="5E5E5E"/>
                </a:solidFill>
                <a:latin typeface="Arial"/>
                <a:cs typeface="Arial"/>
              </a:rPr>
              <a:t> </a:t>
            </a:r>
            <a:r>
              <a:rPr sz="668" spc="7" dirty="0">
                <a:solidFill>
                  <a:srgbClr val="5E5E5E"/>
                </a:solidFill>
                <a:latin typeface="Arial"/>
                <a:cs typeface="Arial"/>
              </a:rPr>
              <a:t>construction</a:t>
            </a:r>
            <a:r>
              <a:rPr sz="668" spc="42" dirty="0">
                <a:solidFill>
                  <a:srgbClr val="5E5E5E"/>
                </a:solidFill>
                <a:latin typeface="Arial"/>
                <a:cs typeface="Arial"/>
              </a:rPr>
              <a:t> </a:t>
            </a:r>
            <a:r>
              <a:rPr sz="668" spc="7" dirty="0">
                <a:solidFill>
                  <a:srgbClr val="5E5E5E"/>
                </a:solidFill>
                <a:latin typeface="Arial"/>
                <a:cs typeface="Arial"/>
              </a:rPr>
              <a:t>program</a:t>
            </a:r>
            <a:r>
              <a:rPr sz="668" spc="63" dirty="0">
                <a:solidFill>
                  <a:srgbClr val="5E5E5E"/>
                </a:solidFill>
                <a:latin typeface="Arial"/>
                <a:cs typeface="Arial"/>
              </a:rPr>
              <a:t> </a:t>
            </a:r>
            <a:r>
              <a:rPr sz="668" spc="7" dirty="0">
                <a:solidFill>
                  <a:srgbClr val="5E5E5E"/>
                </a:solidFill>
                <a:latin typeface="Arial"/>
                <a:cs typeface="Arial"/>
              </a:rPr>
              <a:t>Base</a:t>
            </a:r>
            <a:r>
              <a:rPr sz="668" spc="42" dirty="0">
                <a:solidFill>
                  <a:srgbClr val="5E5E5E"/>
                </a:solidFill>
                <a:latin typeface="Arial"/>
                <a:cs typeface="Arial"/>
              </a:rPr>
              <a:t> </a:t>
            </a:r>
            <a:r>
              <a:rPr sz="668" spc="7" dirty="0">
                <a:solidFill>
                  <a:srgbClr val="5E5E5E"/>
                </a:solidFill>
                <a:latin typeface="Arial"/>
                <a:cs typeface="Arial"/>
              </a:rPr>
              <a:t>Tier</a:t>
            </a:r>
            <a:r>
              <a:rPr sz="668" spc="91" dirty="0">
                <a:solidFill>
                  <a:srgbClr val="5E5E5E"/>
                </a:solidFill>
                <a:latin typeface="Arial"/>
                <a:cs typeface="Arial"/>
              </a:rPr>
              <a:t> </a:t>
            </a:r>
            <a:r>
              <a:rPr sz="668" spc="7" dirty="0">
                <a:solidFill>
                  <a:srgbClr val="5E5E5E"/>
                </a:solidFill>
                <a:latin typeface="Arial"/>
                <a:cs typeface="Arial"/>
              </a:rPr>
              <a:t>Incentives</a:t>
            </a:r>
            <a:r>
              <a:rPr sz="668" spc="25" dirty="0">
                <a:solidFill>
                  <a:srgbClr val="5E5E5E"/>
                </a:solidFill>
                <a:latin typeface="Arial"/>
                <a:cs typeface="Arial"/>
              </a:rPr>
              <a:t> </a:t>
            </a:r>
            <a:r>
              <a:rPr sz="668" spc="7" dirty="0">
                <a:solidFill>
                  <a:srgbClr val="5E5E5E"/>
                </a:solidFill>
                <a:latin typeface="Arial"/>
                <a:cs typeface="Arial"/>
              </a:rPr>
              <a:t>of</a:t>
            </a:r>
            <a:r>
              <a:rPr sz="668" spc="74" dirty="0">
                <a:solidFill>
                  <a:srgbClr val="5E5E5E"/>
                </a:solidFill>
                <a:latin typeface="Arial"/>
                <a:cs typeface="Arial"/>
              </a:rPr>
              <a:t> </a:t>
            </a:r>
            <a:r>
              <a:rPr sz="668" spc="7" dirty="0">
                <a:solidFill>
                  <a:srgbClr val="5E5E5E"/>
                </a:solidFill>
                <a:latin typeface="Arial"/>
                <a:cs typeface="Arial"/>
              </a:rPr>
              <a:t>$7,500</a:t>
            </a:r>
            <a:r>
              <a:rPr sz="668" spc="42" dirty="0">
                <a:solidFill>
                  <a:srgbClr val="5E5E5E"/>
                </a:solidFill>
                <a:latin typeface="Arial"/>
                <a:cs typeface="Arial"/>
              </a:rPr>
              <a:t> </a:t>
            </a:r>
            <a:r>
              <a:rPr sz="668" spc="7" dirty="0">
                <a:solidFill>
                  <a:srgbClr val="5E5E5E"/>
                </a:solidFill>
                <a:latin typeface="Arial"/>
                <a:cs typeface="Arial"/>
              </a:rPr>
              <a:t>without</a:t>
            </a:r>
            <a:r>
              <a:rPr sz="668" spc="-63" dirty="0">
                <a:solidFill>
                  <a:srgbClr val="5E5E5E"/>
                </a:solidFill>
                <a:latin typeface="Arial"/>
                <a:cs typeface="Arial"/>
              </a:rPr>
              <a:t> </a:t>
            </a:r>
            <a:r>
              <a:rPr sz="668" spc="-18" dirty="0">
                <a:solidFill>
                  <a:srgbClr val="5E5E5E"/>
                </a:solidFill>
                <a:latin typeface="Arial"/>
                <a:cs typeface="Arial"/>
              </a:rPr>
              <a:t>any </a:t>
            </a:r>
            <a:r>
              <a:rPr sz="668" spc="7" dirty="0">
                <a:solidFill>
                  <a:srgbClr val="5E5E5E"/>
                </a:solidFill>
                <a:latin typeface="Arial"/>
                <a:cs typeface="Arial"/>
              </a:rPr>
              <a:t>Market</a:t>
            </a:r>
            <a:r>
              <a:rPr sz="668" spc="18" dirty="0">
                <a:solidFill>
                  <a:srgbClr val="5E5E5E"/>
                </a:solidFill>
                <a:latin typeface="Arial"/>
                <a:cs typeface="Arial"/>
              </a:rPr>
              <a:t> </a:t>
            </a:r>
            <a:r>
              <a:rPr sz="668" spc="7" dirty="0">
                <a:solidFill>
                  <a:srgbClr val="5E5E5E"/>
                </a:solidFill>
                <a:latin typeface="Arial"/>
                <a:cs typeface="Arial"/>
              </a:rPr>
              <a:t>Transformation</a:t>
            </a:r>
            <a:r>
              <a:rPr sz="668" spc="49" dirty="0">
                <a:solidFill>
                  <a:srgbClr val="5E5E5E"/>
                </a:solidFill>
                <a:latin typeface="Arial"/>
                <a:cs typeface="Arial"/>
              </a:rPr>
              <a:t> </a:t>
            </a:r>
            <a:r>
              <a:rPr sz="668" spc="7" dirty="0">
                <a:solidFill>
                  <a:srgbClr val="5E5E5E"/>
                </a:solidFill>
                <a:latin typeface="Arial"/>
                <a:cs typeface="Arial"/>
              </a:rPr>
              <a:t>Adders.</a:t>
            </a:r>
            <a:r>
              <a:rPr sz="668" spc="80" dirty="0">
                <a:solidFill>
                  <a:srgbClr val="5E5E5E"/>
                </a:solidFill>
                <a:latin typeface="Arial"/>
                <a:cs typeface="Arial"/>
              </a:rPr>
              <a:t> </a:t>
            </a:r>
            <a:r>
              <a:rPr sz="668" spc="7" dirty="0">
                <a:solidFill>
                  <a:srgbClr val="5E5E5E"/>
                </a:solidFill>
                <a:latin typeface="Arial"/>
                <a:cs typeface="Arial"/>
              </a:rPr>
              <a:t>These</a:t>
            </a:r>
            <a:r>
              <a:rPr sz="668" spc="46" dirty="0">
                <a:solidFill>
                  <a:srgbClr val="5E5E5E"/>
                </a:solidFill>
                <a:latin typeface="Arial"/>
                <a:cs typeface="Arial"/>
              </a:rPr>
              <a:t> </a:t>
            </a:r>
            <a:r>
              <a:rPr sz="668" spc="7" dirty="0">
                <a:solidFill>
                  <a:srgbClr val="5E5E5E"/>
                </a:solidFill>
                <a:latin typeface="Arial"/>
                <a:cs typeface="Arial"/>
              </a:rPr>
              <a:t>incentives</a:t>
            </a:r>
            <a:r>
              <a:rPr sz="668" spc="91" dirty="0">
                <a:solidFill>
                  <a:srgbClr val="5E5E5E"/>
                </a:solidFill>
                <a:latin typeface="Arial"/>
                <a:cs typeface="Arial"/>
              </a:rPr>
              <a:t> </a:t>
            </a:r>
            <a:r>
              <a:rPr sz="668" spc="7" dirty="0">
                <a:solidFill>
                  <a:srgbClr val="5E5E5E"/>
                </a:solidFill>
                <a:latin typeface="Arial"/>
                <a:cs typeface="Arial"/>
              </a:rPr>
              <a:t>are</a:t>
            </a:r>
            <a:r>
              <a:rPr sz="668" spc="46" dirty="0">
                <a:solidFill>
                  <a:srgbClr val="5E5E5E"/>
                </a:solidFill>
                <a:latin typeface="Arial"/>
                <a:cs typeface="Arial"/>
              </a:rPr>
              <a:t> </a:t>
            </a:r>
            <a:r>
              <a:rPr sz="668" spc="7" dirty="0">
                <a:solidFill>
                  <a:srgbClr val="5E5E5E"/>
                </a:solidFill>
                <a:latin typeface="Arial"/>
                <a:cs typeface="Arial"/>
              </a:rPr>
              <a:t>not</a:t>
            </a:r>
            <a:r>
              <a:rPr sz="668" spc="80" dirty="0">
                <a:solidFill>
                  <a:srgbClr val="5E5E5E"/>
                </a:solidFill>
                <a:latin typeface="Arial"/>
                <a:cs typeface="Arial"/>
              </a:rPr>
              <a:t> </a:t>
            </a:r>
            <a:r>
              <a:rPr sz="668" spc="7" dirty="0">
                <a:solidFill>
                  <a:srgbClr val="5E5E5E"/>
                </a:solidFill>
                <a:latin typeface="Arial"/>
                <a:cs typeface="Arial"/>
              </a:rPr>
              <a:t>applicable</a:t>
            </a:r>
            <a:r>
              <a:rPr sz="668" spc="49" dirty="0">
                <a:solidFill>
                  <a:srgbClr val="5E5E5E"/>
                </a:solidFill>
                <a:latin typeface="Arial"/>
                <a:cs typeface="Arial"/>
              </a:rPr>
              <a:t> </a:t>
            </a:r>
            <a:r>
              <a:rPr sz="668" spc="7" dirty="0">
                <a:solidFill>
                  <a:srgbClr val="5E5E5E"/>
                </a:solidFill>
                <a:latin typeface="Arial"/>
                <a:cs typeface="Arial"/>
              </a:rPr>
              <a:t>to</a:t>
            </a:r>
            <a:r>
              <a:rPr sz="668" spc="49" dirty="0">
                <a:solidFill>
                  <a:srgbClr val="5E5E5E"/>
                </a:solidFill>
                <a:latin typeface="Arial"/>
                <a:cs typeface="Arial"/>
              </a:rPr>
              <a:t> </a:t>
            </a:r>
            <a:r>
              <a:rPr sz="668" spc="7" dirty="0">
                <a:solidFill>
                  <a:srgbClr val="5E5E5E"/>
                </a:solidFill>
                <a:latin typeface="Arial"/>
                <a:cs typeface="Arial"/>
              </a:rPr>
              <a:t>mixed</a:t>
            </a:r>
            <a:r>
              <a:rPr sz="668" spc="46" dirty="0">
                <a:solidFill>
                  <a:srgbClr val="5E5E5E"/>
                </a:solidFill>
                <a:latin typeface="Arial"/>
                <a:cs typeface="Arial"/>
              </a:rPr>
              <a:t> </a:t>
            </a:r>
            <a:r>
              <a:rPr sz="668" spc="7" dirty="0">
                <a:solidFill>
                  <a:srgbClr val="5E5E5E"/>
                </a:solidFill>
                <a:latin typeface="Arial"/>
                <a:cs typeface="Arial"/>
              </a:rPr>
              <a:t>fuel</a:t>
            </a:r>
            <a:r>
              <a:rPr sz="668" spc="67" dirty="0">
                <a:solidFill>
                  <a:srgbClr val="5E5E5E"/>
                </a:solidFill>
                <a:latin typeface="Arial"/>
                <a:cs typeface="Arial"/>
              </a:rPr>
              <a:t> </a:t>
            </a:r>
            <a:r>
              <a:rPr sz="668" spc="-7" dirty="0">
                <a:solidFill>
                  <a:srgbClr val="5E5E5E"/>
                </a:solidFill>
                <a:latin typeface="Arial"/>
                <a:cs typeface="Arial"/>
              </a:rPr>
              <a:t>projects.</a:t>
            </a:r>
            <a:endParaRPr sz="668">
              <a:latin typeface="Arial"/>
              <a:cs typeface="Arial"/>
            </a:endParaRPr>
          </a:p>
        </p:txBody>
      </p:sp>
      <p:sp>
        <p:nvSpPr>
          <p:cNvPr id="14" name="object 14"/>
          <p:cNvSpPr txBox="1"/>
          <p:nvPr/>
        </p:nvSpPr>
        <p:spPr>
          <a:xfrm>
            <a:off x="3314253" y="5632669"/>
            <a:ext cx="5429696" cy="812131"/>
          </a:xfrm>
          <a:prstGeom prst="rect">
            <a:avLst/>
          </a:prstGeom>
        </p:spPr>
        <p:txBody>
          <a:bodyPr vert="horz" wrap="square" lIns="0" tIns="11162" rIns="0" bIns="0" rtlCol="0">
            <a:spAutoFit/>
          </a:bodyPr>
          <a:lstStyle/>
          <a:p>
            <a:pPr marL="169212" indent="-160282">
              <a:spcBef>
                <a:spcPts val="88"/>
              </a:spcBef>
              <a:buAutoNum type="arabicPeriod" startAt="2"/>
              <a:tabLst>
                <a:tab pos="169212" algn="l"/>
              </a:tabLst>
            </a:pPr>
            <a:r>
              <a:rPr sz="668" dirty="0">
                <a:solidFill>
                  <a:srgbClr val="5E5E5E"/>
                </a:solidFill>
                <a:latin typeface="Arial"/>
                <a:cs typeface="Arial"/>
              </a:rPr>
              <a:t>Energy</a:t>
            </a:r>
            <a:r>
              <a:rPr sz="668" spc="141" dirty="0">
                <a:solidFill>
                  <a:srgbClr val="5E5E5E"/>
                </a:solidFill>
                <a:latin typeface="Arial"/>
                <a:cs typeface="Arial"/>
              </a:rPr>
              <a:t> </a:t>
            </a:r>
            <a:r>
              <a:rPr sz="668" dirty="0">
                <a:solidFill>
                  <a:srgbClr val="5E5E5E"/>
                </a:solidFill>
                <a:latin typeface="Arial"/>
                <a:cs typeface="Arial"/>
              </a:rPr>
              <a:t>costs</a:t>
            </a:r>
            <a:r>
              <a:rPr sz="668" spc="74" dirty="0">
                <a:solidFill>
                  <a:srgbClr val="5E5E5E"/>
                </a:solidFill>
                <a:latin typeface="Arial"/>
                <a:cs typeface="Arial"/>
              </a:rPr>
              <a:t> </a:t>
            </a:r>
            <a:r>
              <a:rPr sz="668" dirty="0">
                <a:solidFill>
                  <a:srgbClr val="5E5E5E"/>
                </a:solidFill>
                <a:latin typeface="Arial"/>
                <a:cs typeface="Arial"/>
              </a:rPr>
              <a:t>are</a:t>
            </a:r>
            <a:r>
              <a:rPr sz="668" spc="91" dirty="0">
                <a:solidFill>
                  <a:srgbClr val="5E5E5E"/>
                </a:solidFill>
                <a:latin typeface="Arial"/>
                <a:cs typeface="Arial"/>
              </a:rPr>
              <a:t> </a:t>
            </a:r>
            <a:r>
              <a:rPr sz="668" dirty="0">
                <a:solidFill>
                  <a:srgbClr val="5E5E5E"/>
                </a:solidFill>
                <a:latin typeface="Arial"/>
                <a:cs typeface="Arial"/>
              </a:rPr>
              <a:t>based</a:t>
            </a:r>
            <a:r>
              <a:rPr sz="668" spc="95" dirty="0">
                <a:solidFill>
                  <a:srgbClr val="5E5E5E"/>
                </a:solidFill>
                <a:latin typeface="Arial"/>
                <a:cs typeface="Arial"/>
              </a:rPr>
              <a:t> </a:t>
            </a:r>
            <a:r>
              <a:rPr sz="668" dirty="0">
                <a:solidFill>
                  <a:srgbClr val="5E5E5E"/>
                </a:solidFill>
                <a:latin typeface="Arial"/>
                <a:cs typeface="Arial"/>
              </a:rPr>
              <a:t>on</a:t>
            </a:r>
            <a:r>
              <a:rPr sz="668" spc="70" dirty="0">
                <a:solidFill>
                  <a:srgbClr val="5E5E5E"/>
                </a:solidFill>
                <a:latin typeface="Arial"/>
                <a:cs typeface="Arial"/>
              </a:rPr>
              <a:t> </a:t>
            </a:r>
            <a:r>
              <a:rPr sz="668" dirty="0">
                <a:solidFill>
                  <a:srgbClr val="5E5E5E"/>
                </a:solidFill>
                <a:latin typeface="Arial"/>
                <a:cs typeface="Arial"/>
              </a:rPr>
              <a:t>28.7</a:t>
            </a:r>
            <a:r>
              <a:rPr sz="668" spc="120" dirty="0">
                <a:solidFill>
                  <a:srgbClr val="5E5E5E"/>
                </a:solidFill>
                <a:latin typeface="Arial"/>
                <a:cs typeface="Arial"/>
              </a:rPr>
              <a:t> </a:t>
            </a:r>
            <a:r>
              <a:rPr sz="668" dirty="0">
                <a:solidFill>
                  <a:srgbClr val="5E5E5E"/>
                </a:solidFill>
                <a:latin typeface="Arial"/>
                <a:cs typeface="Arial"/>
              </a:rPr>
              <a:t>cents/kWh,</a:t>
            </a:r>
            <a:r>
              <a:rPr sz="668" spc="91" dirty="0">
                <a:solidFill>
                  <a:srgbClr val="5E5E5E"/>
                </a:solidFill>
                <a:latin typeface="Arial"/>
                <a:cs typeface="Arial"/>
              </a:rPr>
              <a:t> </a:t>
            </a:r>
            <a:r>
              <a:rPr sz="668" dirty="0">
                <a:solidFill>
                  <a:srgbClr val="5E5E5E"/>
                </a:solidFill>
                <a:latin typeface="Arial"/>
                <a:cs typeface="Arial"/>
              </a:rPr>
              <a:t>$2.08/therm,</a:t>
            </a:r>
            <a:r>
              <a:rPr sz="668" spc="60" dirty="0">
                <a:solidFill>
                  <a:srgbClr val="5E5E5E"/>
                </a:solidFill>
                <a:latin typeface="Arial"/>
                <a:cs typeface="Arial"/>
              </a:rPr>
              <a:t> </a:t>
            </a:r>
            <a:r>
              <a:rPr sz="668" dirty="0">
                <a:solidFill>
                  <a:srgbClr val="5E5E5E"/>
                </a:solidFill>
                <a:latin typeface="Arial"/>
                <a:cs typeface="Arial"/>
              </a:rPr>
              <a:t>and</a:t>
            </a:r>
            <a:r>
              <a:rPr sz="668" spc="88" dirty="0">
                <a:solidFill>
                  <a:srgbClr val="5E5E5E"/>
                </a:solidFill>
                <a:latin typeface="Arial"/>
                <a:cs typeface="Arial"/>
              </a:rPr>
              <a:t> </a:t>
            </a:r>
            <a:r>
              <a:rPr sz="668" dirty="0">
                <a:solidFill>
                  <a:srgbClr val="5E5E5E"/>
                </a:solidFill>
                <a:latin typeface="Arial"/>
                <a:cs typeface="Arial"/>
              </a:rPr>
              <a:t>$3.62/gal</a:t>
            </a:r>
            <a:r>
              <a:rPr sz="668" spc="39" dirty="0">
                <a:solidFill>
                  <a:srgbClr val="5E5E5E"/>
                </a:solidFill>
                <a:latin typeface="Arial"/>
                <a:cs typeface="Arial"/>
              </a:rPr>
              <a:t> </a:t>
            </a:r>
            <a:r>
              <a:rPr sz="668" spc="-7" dirty="0">
                <a:solidFill>
                  <a:srgbClr val="5E5E5E"/>
                </a:solidFill>
                <a:latin typeface="Arial"/>
                <a:cs typeface="Arial"/>
              </a:rPr>
              <a:t>propane</a:t>
            </a:r>
            <a:endParaRPr sz="668">
              <a:latin typeface="Arial"/>
              <a:cs typeface="Arial"/>
            </a:endParaRPr>
          </a:p>
          <a:p>
            <a:pPr>
              <a:spcBef>
                <a:spcPts val="11"/>
              </a:spcBef>
              <a:buClr>
                <a:srgbClr val="5E5E5E"/>
              </a:buClr>
              <a:buFont typeface="Arial"/>
              <a:buAutoNum type="arabicPeriod" startAt="2"/>
            </a:pPr>
            <a:endParaRPr sz="668">
              <a:latin typeface="Arial"/>
              <a:cs typeface="Arial"/>
            </a:endParaRPr>
          </a:p>
          <a:p>
            <a:pPr marL="169212" indent="-160282">
              <a:spcBef>
                <a:spcPts val="4"/>
              </a:spcBef>
              <a:buAutoNum type="arabicPeriod" startAt="2"/>
              <a:tabLst>
                <a:tab pos="169212" algn="l"/>
              </a:tabLst>
            </a:pPr>
            <a:r>
              <a:rPr sz="668" dirty="0">
                <a:solidFill>
                  <a:srgbClr val="5E5E5E"/>
                </a:solidFill>
                <a:latin typeface="Arial"/>
                <a:cs typeface="Arial"/>
              </a:rPr>
              <a:t>30-year</a:t>
            </a:r>
            <a:r>
              <a:rPr sz="668" spc="88" dirty="0">
                <a:solidFill>
                  <a:srgbClr val="5E5E5E"/>
                </a:solidFill>
                <a:latin typeface="Arial"/>
                <a:cs typeface="Arial"/>
              </a:rPr>
              <a:t> </a:t>
            </a:r>
            <a:r>
              <a:rPr sz="668" dirty="0">
                <a:solidFill>
                  <a:srgbClr val="5E5E5E"/>
                </a:solidFill>
                <a:latin typeface="Arial"/>
                <a:cs typeface="Arial"/>
              </a:rPr>
              <a:t>mortgage</a:t>
            </a:r>
            <a:r>
              <a:rPr sz="668" spc="95" dirty="0">
                <a:solidFill>
                  <a:srgbClr val="5E5E5E"/>
                </a:solidFill>
                <a:latin typeface="Arial"/>
                <a:cs typeface="Arial"/>
              </a:rPr>
              <a:t> </a:t>
            </a:r>
            <a:r>
              <a:rPr sz="668" dirty="0">
                <a:solidFill>
                  <a:srgbClr val="5E5E5E"/>
                </a:solidFill>
                <a:latin typeface="Arial"/>
                <a:cs typeface="Arial"/>
              </a:rPr>
              <a:t>assumes</a:t>
            </a:r>
            <a:r>
              <a:rPr sz="668" spc="77" dirty="0">
                <a:solidFill>
                  <a:srgbClr val="5E5E5E"/>
                </a:solidFill>
                <a:latin typeface="Arial"/>
                <a:cs typeface="Arial"/>
              </a:rPr>
              <a:t> </a:t>
            </a:r>
            <a:r>
              <a:rPr sz="668" dirty="0">
                <a:solidFill>
                  <a:srgbClr val="5E5E5E"/>
                </a:solidFill>
                <a:latin typeface="Arial"/>
                <a:cs typeface="Arial"/>
              </a:rPr>
              <a:t>10%</a:t>
            </a:r>
            <a:r>
              <a:rPr sz="668" spc="70" dirty="0">
                <a:solidFill>
                  <a:srgbClr val="5E5E5E"/>
                </a:solidFill>
                <a:latin typeface="Arial"/>
                <a:cs typeface="Arial"/>
              </a:rPr>
              <a:t> </a:t>
            </a:r>
            <a:r>
              <a:rPr sz="668" dirty="0">
                <a:solidFill>
                  <a:srgbClr val="5E5E5E"/>
                </a:solidFill>
                <a:latin typeface="Arial"/>
                <a:cs typeface="Arial"/>
              </a:rPr>
              <a:t>down</a:t>
            </a:r>
            <a:r>
              <a:rPr sz="668" spc="95" dirty="0">
                <a:solidFill>
                  <a:srgbClr val="5E5E5E"/>
                </a:solidFill>
                <a:latin typeface="Arial"/>
                <a:cs typeface="Arial"/>
              </a:rPr>
              <a:t> </a:t>
            </a:r>
            <a:r>
              <a:rPr sz="668" dirty="0">
                <a:solidFill>
                  <a:srgbClr val="5E5E5E"/>
                </a:solidFill>
                <a:latin typeface="Arial"/>
                <a:cs typeface="Arial"/>
              </a:rPr>
              <a:t>payment</a:t>
            </a:r>
            <a:r>
              <a:rPr sz="668" spc="67" dirty="0">
                <a:solidFill>
                  <a:srgbClr val="5E5E5E"/>
                </a:solidFill>
                <a:latin typeface="Arial"/>
                <a:cs typeface="Arial"/>
              </a:rPr>
              <a:t> </a:t>
            </a:r>
            <a:r>
              <a:rPr sz="668" dirty="0">
                <a:solidFill>
                  <a:srgbClr val="5E5E5E"/>
                </a:solidFill>
                <a:latin typeface="Arial"/>
                <a:cs typeface="Arial"/>
              </a:rPr>
              <a:t>at</a:t>
            </a:r>
            <a:r>
              <a:rPr sz="668" spc="155" dirty="0">
                <a:solidFill>
                  <a:srgbClr val="5E5E5E"/>
                </a:solidFill>
                <a:latin typeface="Arial"/>
                <a:cs typeface="Arial"/>
              </a:rPr>
              <a:t> </a:t>
            </a:r>
            <a:r>
              <a:rPr sz="668" dirty="0">
                <a:solidFill>
                  <a:srgbClr val="5E5E5E"/>
                </a:solidFill>
                <a:latin typeface="Arial"/>
                <a:cs typeface="Arial"/>
              </a:rPr>
              <a:t>6.35%</a:t>
            </a:r>
            <a:r>
              <a:rPr sz="668" spc="70" dirty="0">
                <a:solidFill>
                  <a:srgbClr val="5E5E5E"/>
                </a:solidFill>
                <a:latin typeface="Arial"/>
                <a:cs typeface="Arial"/>
              </a:rPr>
              <a:t> </a:t>
            </a:r>
            <a:r>
              <a:rPr sz="668" spc="-18" dirty="0">
                <a:solidFill>
                  <a:srgbClr val="5E5E5E"/>
                </a:solidFill>
                <a:latin typeface="Arial"/>
                <a:cs typeface="Arial"/>
              </a:rPr>
              <a:t>APR</a:t>
            </a:r>
            <a:endParaRPr sz="668">
              <a:latin typeface="Arial"/>
              <a:cs typeface="Arial"/>
            </a:endParaRPr>
          </a:p>
          <a:p>
            <a:pPr marL="169212" indent="-160282">
              <a:spcBef>
                <a:spcPts val="728"/>
              </a:spcBef>
              <a:buAutoNum type="arabicPeriod" startAt="2"/>
              <a:tabLst>
                <a:tab pos="169212" algn="l"/>
              </a:tabLst>
            </a:pPr>
            <a:r>
              <a:rPr sz="668" dirty="0">
                <a:solidFill>
                  <a:srgbClr val="5E5E5E"/>
                </a:solidFill>
                <a:latin typeface="Arial"/>
                <a:cs typeface="Arial"/>
              </a:rPr>
              <a:t>In</a:t>
            </a:r>
            <a:r>
              <a:rPr sz="668" spc="70" dirty="0">
                <a:solidFill>
                  <a:srgbClr val="5E5E5E"/>
                </a:solidFill>
                <a:latin typeface="Arial"/>
                <a:cs typeface="Arial"/>
              </a:rPr>
              <a:t> </a:t>
            </a:r>
            <a:r>
              <a:rPr sz="668" dirty="0">
                <a:solidFill>
                  <a:srgbClr val="5E5E5E"/>
                </a:solidFill>
                <a:latin typeface="Arial"/>
                <a:cs typeface="Arial"/>
              </a:rPr>
              <a:t>addition</a:t>
            </a:r>
            <a:r>
              <a:rPr sz="668" spc="74" dirty="0">
                <a:solidFill>
                  <a:srgbClr val="5E5E5E"/>
                </a:solidFill>
                <a:latin typeface="Arial"/>
                <a:cs typeface="Arial"/>
              </a:rPr>
              <a:t> </a:t>
            </a:r>
            <a:r>
              <a:rPr sz="668" dirty="0">
                <a:solidFill>
                  <a:srgbClr val="5E5E5E"/>
                </a:solidFill>
                <a:latin typeface="Arial"/>
                <a:cs typeface="Arial"/>
              </a:rPr>
              <a:t>to</a:t>
            </a:r>
            <a:r>
              <a:rPr sz="668" spc="70" dirty="0">
                <a:solidFill>
                  <a:srgbClr val="5E5E5E"/>
                </a:solidFill>
                <a:latin typeface="Arial"/>
                <a:cs typeface="Arial"/>
              </a:rPr>
              <a:t> </a:t>
            </a:r>
            <a:r>
              <a:rPr sz="668" dirty="0">
                <a:solidFill>
                  <a:srgbClr val="5E5E5E"/>
                </a:solidFill>
                <a:latin typeface="Arial"/>
                <a:cs typeface="Arial"/>
              </a:rPr>
              <a:t>the</a:t>
            </a:r>
            <a:r>
              <a:rPr sz="668" spc="74" dirty="0">
                <a:solidFill>
                  <a:srgbClr val="5E5E5E"/>
                </a:solidFill>
                <a:latin typeface="Arial"/>
                <a:cs typeface="Arial"/>
              </a:rPr>
              <a:t> </a:t>
            </a:r>
            <a:r>
              <a:rPr sz="668" dirty="0">
                <a:solidFill>
                  <a:srgbClr val="5E5E5E"/>
                </a:solidFill>
                <a:latin typeface="Arial"/>
                <a:cs typeface="Arial"/>
              </a:rPr>
              <a:t>Mass</a:t>
            </a:r>
            <a:r>
              <a:rPr sz="668" spc="116" dirty="0">
                <a:solidFill>
                  <a:srgbClr val="5E5E5E"/>
                </a:solidFill>
                <a:latin typeface="Arial"/>
                <a:cs typeface="Arial"/>
              </a:rPr>
              <a:t> </a:t>
            </a:r>
            <a:r>
              <a:rPr sz="668" dirty="0">
                <a:solidFill>
                  <a:srgbClr val="5E5E5E"/>
                </a:solidFill>
                <a:latin typeface="Arial"/>
                <a:cs typeface="Arial"/>
              </a:rPr>
              <a:t>Save</a:t>
            </a:r>
            <a:r>
              <a:rPr sz="668" spc="28" dirty="0">
                <a:solidFill>
                  <a:srgbClr val="5E5E5E"/>
                </a:solidFill>
                <a:latin typeface="Arial"/>
                <a:cs typeface="Arial"/>
              </a:rPr>
              <a:t> </a:t>
            </a:r>
            <a:r>
              <a:rPr sz="668" dirty="0">
                <a:solidFill>
                  <a:srgbClr val="5E5E5E"/>
                </a:solidFill>
                <a:latin typeface="Arial"/>
                <a:cs typeface="Arial"/>
              </a:rPr>
              <a:t>®</a:t>
            </a:r>
            <a:r>
              <a:rPr sz="668" spc="46" dirty="0">
                <a:solidFill>
                  <a:srgbClr val="5E5E5E"/>
                </a:solidFill>
                <a:latin typeface="Arial"/>
                <a:cs typeface="Arial"/>
              </a:rPr>
              <a:t> </a:t>
            </a:r>
            <a:r>
              <a:rPr sz="668" dirty="0">
                <a:solidFill>
                  <a:srgbClr val="5E5E5E"/>
                </a:solidFill>
                <a:latin typeface="Arial"/>
                <a:cs typeface="Arial"/>
              </a:rPr>
              <a:t>rebates,</a:t>
            </a:r>
            <a:r>
              <a:rPr sz="668" spc="49" dirty="0">
                <a:solidFill>
                  <a:srgbClr val="5E5E5E"/>
                </a:solidFill>
                <a:latin typeface="Arial"/>
                <a:cs typeface="Arial"/>
              </a:rPr>
              <a:t> </a:t>
            </a:r>
            <a:r>
              <a:rPr sz="668" dirty="0">
                <a:solidFill>
                  <a:srgbClr val="5E5E5E"/>
                </a:solidFill>
                <a:latin typeface="Arial"/>
                <a:cs typeface="Arial"/>
              </a:rPr>
              <a:t>projects</a:t>
            </a:r>
            <a:r>
              <a:rPr sz="668" spc="49" dirty="0">
                <a:solidFill>
                  <a:srgbClr val="5E5E5E"/>
                </a:solidFill>
                <a:latin typeface="Arial"/>
                <a:cs typeface="Arial"/>
              </a:rPr>
              <a:t> </a:t>
            </a:r>
            <a:r>
              <a:rPr sz="668" dirty="0">
                <a:solidFill>
                  <a:srgbClr val="5E5E5E"/>
                </a:solidFill>
                <a:latin typeface="Arial"/>
                <a:cs typeface="Arial"/>
              </a:rPr>
              <a:t>may</a:t>
            </a:r>
            <a:r>
              <a:rPr sz="668" spc="49" dirty="0">
                <a:solidFill>
                  <a:srgbClr val="5E5E5E"/>
                </a:solidFill>
                <a:latin typeface="Arial"/>
                <a:cs typeface="Arial"/>
              </a:rPr>
              <a:t> </a:t>
            </a:r>
            <a:r>
              <a:rPr sz="668" dirty="0">
                <a:solidFill>
                  <a:srgbClr val="5E5E5E"/>
                </a:solidFill>
                <a:latin typeface="Arial"/>
                <a:cs typeface="Arial"/>
              </a:rPr>
              <a:t>be</a:t>
            </a:r>
            <a:r>
              <a:rPr sz="668" spc="105" dirty="0">
                <a:solidFill>
                  <a:srgbClr val="5E5E5E"/>
                </a:solidFill>
                <a:latin typeface="Arial"/>
                <a:cs typeface="Arial"/>
              </a:rPr>
              <a:t> </a:t>
            </a:r>
            <a:r>
              <a:rPr sz="668" dirty="0">
                <a:solidFill>
                  <a:srgbClr val="5E5E5E"/>
                </a:solidFill>
                <a:latin typeface="Arial"/>
                <a:cs typeface="Arial"/>
              </a:rPr>
              <a:t>eligible</a:t>
            </a:r>
            <a:r>
              <a:rPr sz="668" spc="67" dirty="0">
                <a:solidFill>
                  <a:srgbClr val="5E5E5E"/>
                </a:solidFill>
                <a:latin typeface="Arial"/>
                <a:cs typeface="Arial"/>
              </a:rPr>
              <a:t> </a:t>
            </a:r>
            <a:r>
              <a:rPr sz="668" dirty="0">
                <a:solidFill>
                  <a:srgbClr val="5E5E5E"/>
                </a:solidFill>
                <a:latin typeface="Arial"/>
                <a:cs typeface="Arial"/>
              </a:rPr>
              <a:t>for</a:t>
            </a:r>
            <a:r>
              <a:rPr sz="668" spc="63" dirty="0">
                <a:solidFill>
                  <a:srgbClr val="5E5E5E"/>
                </a:solidFill>
                <a:latin typeface="Arial"/>
                <a:cs typeface="Arial"/>
              </a:rPr>
              <a:t> </a:t>
            </a:r>
            <a:r>
              <a:rPr sz="668" dirty="0">
                <a:solidFill>
                  <a:srgbClr val="5E5E5E"/>
                </a:solidFill>
                <a:latin typeface="Arial"/>
                <a:cs typeface="Arial"/>
              </a:rPr>
              <a:t>$2,500/unit</a:t>
            </a:r>
            <a:r>
              <a:rPr sz="668" spc="91" dirty="0">
                <a:solidFill>
                  <a:srgbClr val="5E5E5E"/>
                </a:solidFill>
                <a:latin typeface="Arial"/>
                <a:cs typeface="Arial"/>
              </a:rPr>
              <a:t> </a:t>
            </a:r>
            <a:r>
              <a:rPr sz="668" dirty="0">
                <a:solidFill>
                  <a:srgbClr val="5E5E5E"/>
                </a:solidFill>
                <a:latin typeface="Arial"/>
                <a:cs typeface="Arial"/>
              </a:rPr>
              <a:t>rebate</a:t>
            </a:r>
            <a:r>
              <a:rPr sz="668" spc="67" dirty="0">
                <a:solidFill>
                  <a:srgbClr val="5E5E5E"/>
                </a:solidFill>
                <a:latin typeface="Arial"/>
                <a:cs typeface="Arial"/>
              </a:rPr>
              <a:t> </a:t>
            </a:r>
            <a:r>
              <a:rPr sz="668" dirty="0">
                <a:solidFill>
                  <a:srgbClr val="5E5E5E"/>
                </a:solidFill>
                <a:latin typeface="Arial"/>
                <a:cs typeface="Arial"/>
              </a:rPr>
              <a:t>as</a:t>
            </a:r>
            <a:r>
              <a:rPr sz="668" spc="120" dirty="0">
                <a:solidFill>
                  <a:srgbClr val="5E5E5E"/>
                </a:solidFill>
                <a:latin typeface="Arial"/>
                <a:cs typeface="Arial"/>
              </a:rPr>
              <a:t> </a:t>
            </a:r>
            <a:r>
              <a:rPr sz="668" dirty="0">
                <a:solidFill>
                  <a:srgbClr val="5E5E5E"/>
                </a:solidFill>
                <a:latin typeface="Arial"/>
                <a:cs typeface="Arial"/>
              </a:rPr>
              <a:t>part</a:t>
            </a:r>
            <a:r>
              <a:rPr sz="668" spc="39" dirty="0">
                <a:solidFill>
                  <a:srgbClr val="5E5E5E"/>
                </a:solidFill>
                <a:latin typeface="Arial"/>
                <a:cs typeface="Arial"/>
              </a:rPr>
              <a:t> </a:t>
            </a:r>
            <a:r>
              <a:rPr sz="668" dirty="0">
                <a:solidFill>
                  <a:srgbClr val="5E5E5E"/>
                </a:solidFill>
                <a:latin typeface="Arial"/>
                <a:cs typeface="Arial"/>
              </a:rPr>
              <a:t>of</a:t>
            </a:r>
            <a:r>
              <a:rPr sz="668" spc="42" dirty="0">
                <a:solidFill>
                  <a:srgbClr val="5E5E5E"/>
                </a:solidFill>
                <a:latin typeface="Arial"/>
                <a:cs typeface="Arial"/>
              </a:rPr>
              <a:t> </a:t>
            </a:r>
            <a:r>
              <a:rPr sz="668" dirty="0">
                <a:solidFill>
                  <a:srgbClr val="5E5E5E"/>
                </a:solidFill>
                <a:latin typeface="Arial"/>
                <a:cs typeface="Arial"/>
              </a:rPr>
              <a:t>the</a:t>
            </a:r>
            <a:r>
              <a:rPr sz="668" spc="67" dirty="0">
                <a:solidFill>
                  <a:srgbClr val="5E5E5E"/>
                </a:solidFill>
                <a:latin typeface="Arial"/>
                <a:cs typeface="Arial"/>
              </a:rPr>
              <a:t> </a:t>
            </a:r>
            <a:r>
              <a:rPr sz="668" dirty="0">
                <a:solidFill>
                  <a:srgbClr val="5E5E5E"/>
                </a:solidFill>
                <a:latin typeface="Arial"/>
                <a:cs typeface="Arial"/>
              </a:rPr>
              <a:t>45L</a:t>
            </a:r>
            <a:r>
              <a:rPr sz="668" spc="67" dirty="0">
                <a:solidFill>
                  <a:srgbClr val="5E5E5E"/>
                </a:solidFill>
                <a:latin typeface="Arial"/>
                <a:cs typeface="Arial"/>
              </a:rPr>
              <a:t> </a:t>
            </a:r>
            <a:r>
              <a:rPr sz="668" dirty="0">
                <a:solidFill>
                  <a:srgbClr val="5E5E5E"/>
                </a:solidFill>
                <a:latin typeface="Arial"/>
                <a:cs typeface="Arial"/>
              </a:rPr>
              <a:t>Federal</a:t>
            </a:r>
            <a:r>
              <a:rPr sz="668" spc="25" dirty="0">
                <a:solidFill>
                  <a:srgbClr val="5E5E5E"/>
                </a:solidFill>
                <a:latin typeface="Arial"/>
                <a:cs typeface="Arial"/>
              </a:rPr>
              <a:t> </a:t>
            </a:r>
            <a:r>
              <a:rPr sz="668" dirty="0">
                <a:solidFill>
                  <a:srgbClr val="5E5E5E"/>
                </a:solidFill>
                <a:latin typeface="Arial"/>
                <a:cs typeface="Arial"/>
              </a:rPr>
              <a:t>Tax</a:t>
            </a:r>
            <a:r>
              <a:rPr sz="668" spc="49" dirty="0">
                <a:solidFill>
                  <a:srgbClr val="5E5E5E"/>
                </a:solidFill>
                <a:latin typeface="Arial"/>
                <a:cs typeface="Arial"/>
              </a:rPr>
              <a:t> </a:t>
            </a:r>
            <a:r>
              <a:rPr sz="668" spc="-7" dirty="0">
                <a:solidFill>
                  <a:srgbClr val="5E5E5E"/>
                </a:solidFill>
                <a:latin typeface="Arial"/>
                <a:cs typeface="Arial"/>
              </a:rPr>
              <a:t>Credit.</a:t>
            </a:r>
            <a:endParaRPr sz="668">
              <a:latin typeface="Arial"/>
              <a:cs typeface="Arial"/>
            </a:endParaRPr>
          </a:p>
          <a:p>
            <a:pPr marL="169658" marR="3572" indent="-160729">
              <a:lnSpc>
                <a:spcPct val="105500"/>
              </a:lnSpc>
              <a:spcBef>
                <a:spcPts val="686"/>
              </a:spcBef>
              <a:buAutoNum type="arabicPeriod" startAt="2"/>
              <a:tabLst>
                <a:tab pos="169658" algn="l"/>
              </a:tabLst>
            </a:pPr>
            <a:r>
              <a:rPr sz="668" dirty="0">
                <a:solidFill>
                  <a:srgbClr val="5E5E5E"/>
                </a:solidFill>
                <a:latin typeface="Arial"/>
                <a:cs typeface="Arial"/>
              </a:rPr>
              <a:t>Mass</a:t>
            </a:r>
            <a:r>
              <a:rPr sz="668" spc="56" dirty="0">
                <a:solidFill>
                  <a:srgbClr val="5E5E5E"/>
                </a:solidFill>
                <a:latin typeface="Arial"/>
                <a:cs typeface="Arial"/>
              </a:rPr>
              <a:t> </a:t>
            </a:r>
            <a:r>
              <a:rPr sz="668" dirty="0">
                <a:solidFill>
                  <a:srgbClr val="5E5E5E"/>
                </a:solidFill>
                <a:latin typeface="Arial"/>
                <a:cs typeface="Arial"/>
              </a:rPr>
              <a:t>Save</a:t>
            </a:r>
            <a:r>
              <a:rPr sz="668" spc="77" dirty="0">
                <a:solidFill>
                  <a:srgbClr val="5E5E5E"/>
                </a:solidFill>
                <a:latin typeface="Arial"/>
                <a:cs typeface="Arial"/>
              </a:rPr>
              <a:t> </a:t>
            </a:r>
            <a:r>
              <a:rPr sz="668" dirty="0">
                <a:solidFill>
                  <a:srgbClr val="5E5E5E"/>
                </a:solidFill>
                <a:latin typeface="Arial"/>
                <a:cs typeface="Arial"/>
              </a:rPr>
              <a:t>Incentives</a:t>
            </a:r>
            <a:r>
              <a:rPr sz="668" spc="123" dirty="0">
                <a:solidFill>
                  <a:srgbClr val="5E5E5E"/>
                </a:solidFill>
                <a:latin typeface="Arial"/>
                <a:cs typeface="Arial"/>
              </a:rPr>
              <a:t> </a:t>
            </a:r>
            <a:r>
              <a:rPr sz="668" dirty="0">
                <a:solidFill>
                  <a:srgbClr val="5E5E5E"/>
                </a:solidFill>
                <a:latin typeface="Arial"/>
                <a:cs typeface="Arial"/>
              </a:rPr>
              <a:t>are</a:t>
            </a:r>
            <a:r>
              <a:rPr sz="668" spc="74" dirty="0">
                <a:solidFill>
                  <a:srgbClr val="5E5E5E"/>
                </a:solidFill>
                <a:latin typeface="Arial"/>
                <a:cs typeface="Arial"/>
              </a:rPr>
              <a:t> </a:t>
            </a:r>
            <a:r>
              <a:rPr sz="668" dirty="0">
                <a:solidFill>
                  <a:srgbClr val="5E5E5E"/>
                </a:solidFill>
                <a:latin typeface="Arial"/>
                <a:cs typeface="Arial"/>
              </a:rPr>
              <a:t>not</a:t>
            </a:r>
            <a:r>
              <a:rPr sz="668" spc="46" dirty="0">
                <a:solidFill>
                  <a:srgbClr val="5E5E5E"/>
                </a:solidFill>
                <a:latin typeface="Arial"/>
                <a:cs typeface="Arial"/>
              </a:rPr>
              <a:t> </a:t>
            </a:r>
            <a:r>
              <a:rPr sz="668" dirty="0">
                <a:solidFill>
                  <a:srgbClr val="5E5E5E"/>
                </a:solidFill>
                <a:latin typeface="Arial"/>
                <a:cs typeface="Arial"/>
              </a:rPr>
              <a:t>available</a:t>
            </a:r>
            <a:r>
              <a:rPr sz="668" spc="77" dirty="0">
                <a:solidFill>
                  <a:srgbClr val="5E5E5E"/>
                </a:solidFill>
                <a:latin typeface="Arial"/>
                <a:cs typeface="Arial"/>
              </a:rPr>
              <a:t> </a:t>
            </a:r>
            <a:r>
              <a:rPr sz="668" dirty="0">
                <a:solidFill>
                  <a:srgbClr val="5E5E5E"/>
                </a:solidFill>
                <a:latin typeface="Arial"/>
                <a:cs typeface="Arial"/>
              </a:rPr>
              <a:t>in</a:t>
            </a:r>
            <a:r>
              <a:rPr sz="668" spc="77" dirty="0">
                <a:solidFill>
                  <a:srgbClr val="5E5E5E"/>
                </a:solidFill>
                <a:latin typeface="Arial"/>
                <a:cs typeface="Arial"/>
              </a:rPr>
              <a:t> </a:t>
            </a:r>
            <a:r>
              <a:rPr sz="668" dirty="0">
                <a:solidFill>
                  <a:srgbClr val="5E5E5E"/>
                </a:solidFill>
                <a:latin typeface="Arial"/>
                <a:cs typeface="Arial"/>
              </a:rPr>
              <a:t>communities</a:t>
            </a:r>
            <a:r>
              <a:rPr sz="668" spc="123" dirty="0">
                <a:solidFill>
                  <a:srgbClr val="5E5E5E"/>
                </a:solidFill>
                <a:latin typeface="Arial"/>
                <a:cs typeface="Arial"/>
              </a:rPr>
              <a:t> </a:t>
            </a:r>
            <a:r>
              <a:rPr sz="668" dirty="0">
                <a:solidFill>
                  <a:srgbClr val="5E5E5E"/>
                </a:solidFill>
                <a:latin typeface="Arial"/>
                <a:cs typeface="Arial"/>
              </a:rPr>
              <a:t>with</a:t>
            </a:r>
            <a:r>
              <a:rPr sz="668" spc="74" dirty="0">
                <a:solidFill>
                  <a:srgbClr val="5E5E5E"/>
                </a:solidFill>
                <a:latin typeface="Arial"/>
                <a:cs typeface="Arial"/>
              </a:rPr>
              <a:t> </a:t>
            </a:r>
            <a:r>
              <a:rPr sz="668" dirty="0">
                <a:solidFill>
                  <a:srgbClr val="5E5E5E"/>
                </a:solidFill>
                <a:latin typeface="Arial"/>
                <a:cs typeface="Arial"/>
              </a:rPr>
              <a:t>municipal</a:t>
            </a:r>
            <a:r>
              <a:rPr sz="668" spc="95" dirty="0">
                <a:solidFill>
                  <a:srgbClr val="5E5E5E"/>
                </a:solidFill>
                <a:latin typeface="Arial"/>
                <a:cs typeface="Arial"/>
              </a:rPr>
              <a:t> </a:t>
            </a:r>
            <a:r>
              <a:rPr sz="668" dirty="0">
                <a:solidFill>
                  <a:srgbClr val="5E5E5E"/>
                </a:solidFill>
                <a:latin typeface="Arial"/>
                <a:cs typeface="Arial"/>
              </a:rPr>
              <a:t>light</a:t>
            </a:r>
            <a:r>
              <a:rPr sz="668" spc="46" dirty="0">
                <a:solidFill>
                  <a:srgbClr val="5E5E5E"/>
                </a:solidFill>
                <a:latin typeface="Arial"/>
                <a:cs typeface="Arial"/>
              </a:rPr>
              <a:t> </a:t>
            </a:r>
            <a:r>
              <a:rPr sz="668" dirty="0">
                <a:solidFill>
                  <a:srgbClr val="5E5E5E"/>
                </a:solidFill>
                <a:latin typeface="Arial"/>
                <a:cs typeface="Arial"/>
              </a:rPr>
              <a:t>plants,</a:t>
            </a:r>
            <a:r>
              <a:rPr sz="668" spc="112" dirty="0">
                <a:solidFill>
                  <a:srgbClr val="5E5E5E"/>
                </a:solidFill>
                <a:latin typeface="Arial"/>
                <a:cs typeface="Arial"/>
              </a:rPr>
              <a:t> </a:t>
            </a:r>
            <a:r>
              <a:rPr sz="668" dirty="0">
                <a:solidFill>
                  <a:srgbClr val="5E5E5E"/>
                </a:solidFill>
                <a:latin typeface="Arial"/>
                <a:cs typeface="Arial"/>
              </a:rPr>
              <a:t>which</a:t>
            </a:r>
            <a:r>
              <a:rPr sz="668" spc="77" dirty="0">
                <a:solidFill>
                  <a:srgbClr val="5E5E5E"/>
                </a:solidFill>
                <a:latin typeface="Arial"/>
                <a:cs typeface="Arial"/>
              </a:rPr>
              <a:t> </a:t>
            </a:r>
            <a:r>
              <a:rPr sz="668" dirty="0">
                <a:solidFill>
                  <a:srgbClr val="5E5E5E"/>
                </a:solidFill>
                <a:latin typeface="Arial"/>
                <a:cs typeface="Arial"/>
              </a:rPr>
              <a:t>are</a:t>
            </a:r>
            <a:r>
              <a:rPr sz="668" spc="77" dirty="0">
                <a:solidFill>
                  <a:srgbClr val="5E5E5E"/>
                </a:solidFill>
                <a:latin typeface="Arial"/>
                <a:cs typeface="Arial"/>
              </a:rPr>
              <a:t> </a:t>
            </a:r>
            <a:r>
              <a:rPr sz="668" dirty="0">
                <a:solidFill>
                  <a:srgbClr val="5E5E5E"/>
                </a:solidFill>
                <a:latin typeface="Arial"/>
                <a:cs typeface="Arial"/>
              </a:rPr>
              <a:t>locally</a:t>
            </a:r>
            <a:r>
              <a:rPr sz="668" spc="123" dirty="0">
                <a:solidFill>
                  <a:srgbClr val="5E5E5E"/>
                </a:solidFill>
                <a:latin typeface="Arial"/>
                <a:cs typeface="Arial"/>
              </a:rPr>
              <a:t> </a:t>
            </a:r>
            <a:r>
              <a:rPr sz="668" dirty="0">
                <a:solidFill>
                  <a:srgbClr val="5E5E5E"/>
                </a:solidFill>
                <a:latin typeface="Arial"/>
                <a:cs typeface="Arial"/>
              </a:rPr>
              <a:t>owned</a:t>
            </a:r>
            <a:r>
              <a:rPr sz="668" spc="74" dirty="0">
                <a:solidFill>
                  <a:srgbClr val="5E5E5E"/>
                </a:solidFill>
                <a:latin typeface="Arial"/>
                <a:cs typeface="Arial"/>
              </a:rPr>
              <a:t> </a:t>
            </a:r>
            <a:r>
              <a:rPr sz="668" dirty="0">
                <a:solidFill>
                  <a:srgbClr val="5E5E5E"/>
                </a:solidFill>
                <a:latin typeface="Arial"/>
                <a:cs typeface="Arial"/>
              </a:rPr>
              <a:t>utilities</a:t>
            </a:r>
            <a:r>
              <a:rPr sz="668" spc="123" dirty="0">
                <a:solidFill>
                  <a:srgbClr val="5E5E5E"/>
                </a:solidFill>
                <a:latin typeface="Arial"/>
                <a:cs typeface="Arial"/>
              </a:rPr>
              <a:t> </a:t>
            </a:r>
            <a:r>
              <a:rPr sz="668" dirty="0">
                <a:solidFill>
                  <a:srgbClr val="5E5E5E"/>
                </a:solidFill>
                <a:latin typeface="Arial"/>
                <a:cs typeface="Arial"/>
              </a:rPr>
              <a:t>which</a:t>
            </a:r>
            <a:r>
              <a:rPr sz="668" spc="77" dirty="0">
                <a:solidFill>
                  <a:srgbClr val="5E5E5E"/>
                </a:solidFill>
                <a:latin typeface="Arial"/>
                <a:cs typeface="Arial"/>
              </a:rPr>
              <a:t> </a:t>
            </a:r>
            <a:r>
              <a:rPr sz="668" dirty="0">
                <a:solidFill>
                  <a:srgbClr val="5E5E5E"/>
                </a:solidFill>
                <a:latin typeface="Arial"/>
                <a:cs typeface="Arial"/>
              </a:rPr>
              <a:t>represent</a:t>
            </a:r>
            <a:r>
              <a:rPr sz="668" spc="112" dirty="0">
                <a:solidFill>
                  <a:srgbClr val="5E5E5E"/>
                </a:solidFill>
                <a:latin typeface="Arial"/>
                <a:cs typeface="Arial"/>
              </a:rPr>
              <a:t> </a:t>
            </a:r>
            <a:r>
              <a:rPr sz="668" spc="-18" dirty="0">
                <a:solidFill>
                  <a:srgbClr val="5E5E5E"/>
                </a:solidFill>
                <a:latin typeface="Arial"/>
                <a:cs typeface="Arial"/>
              </a:rPr>
              <a:t>52 </a:t>
            </a:r>
            <a:r>
              <a:rPr sz="668" dirty="0">
                <a:solidFill>
                  <a:srgbClr val="5E5E5E"/>
                </a:solidFill>
                <a:latin typeface="Arial"/>
                <a:cs typeface="Arial"/>
              </a:rPr>
              <a:t>towns</a:t>
            </a:r>
            <a:r>
              <a:rPr sz="668" spc="53" dirty="0">
                <a:solidFill>
                  <a:srgbClr val="5E5E5E"/>
                </a:solidFill>
                <a:latin typeface="Arial"/>
                <a:cs typeface="Arial"/>
              </a:rPr>
              <a:t> </a:t>
            </a:r>
            <a:r>
              <a:rPr sz="668" dirty="0">
                <a:solidFill>
                  <a:srgbClr val="5E5E5E"/>
                </a:solidFill>
                <a:latin typeface="Arial"/>
                <a:cs typeface="Arial"/>
              </a:rPr>
              <a:t>that</a:t>
            </a:r>
            <a:r>
              <a:rPr sz="668" spc="42" dirty="0">
                <a:solidFill>
                  <a:srgbClr val="5E5E5E"/>
                </a:solidFill>
                <a:latin typeface="Arial"/>
                <a:cs typeface="Arial"/>
              </a:rPr>
              <a:t> </a:t>
            </a:r>
            <a:r>
              <a:rPr sz="668" dirty="0">
                <a:solidFill>
                  <a:srgbClr val="5E5E5E"/>
                </a:solidFill>
                <a:latin typeface="Arial"/>
                <a:cs typeface="Arial"/>
              </a:rPr>
              <a:t>make</a:t>
            </a:r>
            <a:r>
              <a:rPr sz="668" spc="74" dirty="0">
                <a:solidFill>
                  <a:srgbClr val="5E5E5E"/>
                </a:solidFill>
                <a:latin typeface="Arial"/>
                <a:cs typeface="Arial"/>
              </a:rPr>
              <a:t> </a:t>
            </a:r>
            <a:r>
              <a:rPr sz="668" dirty="0">
                <a:solidFill>
                  <a:srgbClr val="5E5E5E"/>
                </a:solidFill>
                <a:latin typeface="Arial"/>
                <a:cs typeface="Arial"/>
              </a:rPr>
              <a:t>up</a:t>
            </a:r>
            <a:r>
              <a:rPr sz="668" spc="74" dirty="0">
                <a:solidFill>
                  <a:srgbClr val="5E5E5E"/>
                </a:solidFill>
                <a:latin typeface="Arial"/>
                <a:cs typeface="Arial"/>
              </a:rPr>
              <a:t> </a:t>
            </a:r>
            <a:r>
              <a:rPr sz="668" dirty="0">
                <a:solidFill>
                  <a:srgbClr val="5E5E5E"/>
                </a:solidFill>
                <a:latin typeface="Arial"/>
                <a:cs typeface="Arial"/>
              </a:rPr>
              <a:t>about</a:t>
            </a:r>
            <a:r>
              <a:rPr sz="668" spc="42" dirty="0">
                <a:solidFill>
                  <a:srgbClr val="5E5E5E"/>
                </a:solidFill>
                <a:latin typeface="Arial"/>
                <a:cs typeface="Arial"/>
              </a:rPr>
              <a:t> </a:t>
            </a:r>
            <a:r>
              <a:rPr sz="668" dirty="0">
                <a:solidFill>
                  <a:srgbClr val="5E5E5E"/>
                </a:solidFill>
                <a:latin typeface="Arial"/>
                <a:cs typeface="Arial"/>
              </a:rPr>
              <a:t>13%</a:t>
            </a:r>
            <a:r>
              <a:rPr sz="668" spc="53" dirty="0">
                <a:solidFill>
                  <a:srgbClr val="5E5E5E"/>
                </a:solidFill>
                <a:latin typeface="Arial"/>
                <a:cs typeface="Arial"/>
              </a:rPr>
              <a:t> </a:t>
            </a:r>
            <a:r>
              <a:rPr sz="668" dirty="0">
                <a:solidFill>
                  <a:srgbClr val="5E5E5E"/>
                </a:solidFill>
                <a:latin typeface="Arial"/>
                <a:cs typeface="Arial"/>
              </a:rPr>
              <a:t>of</a:t>
            </a:r>
            <a:r>
              <a:rPr sz="668" spc="39" dirty="0">
                <a:solidFill>
                  <a:srgbClr val="5E5E5E"/>
                </a:solidFill>
                <a:latin typeface="Arial"/>
                <a:cs typeface="Arial"/>
              </a:rPr>
              <a:t> </a:t>
            </a:r>
            <a:r>
              <a:rPr sz="668" dirty="0">
                <a:solidFill>
                  <a:srgbClr val="5E5E5E"/>
                </a:solidFill>
                <a:latin typeface="Arial"/>
                <a:cs typeface="Arial"/>
              </a:rPr>
              <a:t>the</a:t>
            </a:r>
            <a:r>
              <a:rPr sz="668" spc="74" dirty="0">
                <a:solidFill>
                  <a:srgbClr val="5E5E5E"/>
                </a:solidFill>
                <a:latin typeface="Arial"/>
                <a:cs typeface="Arial"/>
              </a:rPr>
              <a:t> </a:t>
            </a:r>
            <a:r>
              <a:rPr sz="668" dirty="0">
                <a:solidFill>
                  <a:srgbClr val="5E5E5E"/>
                </a:solidFill>
                <a:latin typeface="Arial"/>
                <a:cs typeface="Arial"/>
              </a:rPr>
              <a:t>MA</a:t>
            </a:r>
            <a:r>
              <a:rPr sz="668" spc="112" dirty="0">
                <a:solidFill>
                  <a:srgbClr val="5E5E5E"/>
                </a:solidFill>
                <a:latin typeface="Arial"/>
                <a:cs typeface="Arial"/>
              </a:rPr>
              <a:t> </a:t>
            </a:r>
            <a:r>
              <a:rPr sz="668" spc="-7" dirty="0">
                <a:solidFill>
                  <a:srgbClr val="5E5E5E"/>
                </a:solidFill>
                <a:latin typeface="Arial"/>
                <a:cs typeface="Arial"/>
              </a:rPr>
              <a:t>population</a:t>
            </a:r>
            <a:endParaRPr sz="668">
              <a:latin typeface="Arial"/>
              <a:cs typeface="Arial"/>
            </a:endParaRPr>
          </a:p>
        </p:txBody>
      </p:sp>
      <p:sp>
        <p:nvSpPr>
          <p:cNvPr id="15" name="object 15"/>
          <p:cNvSpPr txBox="1"/>
          <p:nvPr/>
        </p:nvSpPr>
        <p:spPr>
          <a:xfrm>
            <a:off x="4440465" y="1314405"/>
            <a:ext cx="4111228" cy="227612"/>
          </a:xfrm>
          <a:prstGeom prst="rect">
            <a:avLst/>
          </a:prstGeom>
        </p:spPr>
        <p:txBody>
          <a:bodyPr vert="horz" wrap="square" lIns="0" tIns="11162" rIns="0" bIns="0" rtlCol="0">
            <a:spAutoFit/>
          </a:bodyPr>
          <a:lstStyle/>
          <a:p>
            <a:pPr marL="8929">
              <a:spcBef>
                <a:spcPts val="88"/>
              </a:spcBef>
            </a:pPr>
            <a:r>
              <a:rPr sz="1406" dirty="0">
                <a:latin typeface="Arial Black"/>
                <a:cs typeface="Arial Black"/>
              </a:rPr>
              <a:t>Costs</a:t>
            </a:r>
            <a:r>
              <a:rPr sz="1406" spc="-25" dirty="0">
                <a:latin typeface="Arial Black"/>
                <a:cs typeface="Arial Black"/>
              </a:rPr>
              <a:t> </a:t>
            </a:r>
            <a:r>
              <a:rPr sz="1406" dirty="0">
                <a:latin typeface="Arial Black"/>
                <a:cs typeface="Arial Black"/>
              </a:rPr>
              <a:t>and Benefits</a:t>
            </a:r>
            <a:r>
              <a:rPr sz="1406" spc="-28" dirty="0">
                <a:latin typeface="Arial Black"/>
                <a:cs typeface="Arial Black"/>
              </a:rPr>
              <a:t> </a:t>
            </a:r>
            <a:r>
              <a:rPr sz="1406" dirty="0">
                <a:latin typeface="Arial Black"/>
                <a:cs typeface="Arial Black"/>
              </a:rPr>
              <a:t>to Meet</a:t>
            </a:r>
            <a:r>
              <a:rPr sz="1406" spc="-53" dirty="0">
                <a:latin typeface="Arial Black"/>
                <a:cs typeface="Arial Black"/>
              </a:rPr>
              <a:t> </a:t>
            </a:r>
            <a:r>
              <a:rPr sz="1406" dirty="0">
                <a:latin typeface="Arial Black"/>
                <a:cs typeface="Arial Black"/>
              </a:rPr>
              <a:t>Stretch</a:t>
            </a:r>
            <a:r>
              <a:rPr sz="1406" spc="-4" dirty="0">
                <a:latin typeface="Arial Black"/>
                <a:cs typeface="Arial Black"/>
              </a:rPr>
              <a:t> </a:t>
            </a:r>
            <a:r>
              <a:rPr sz="1406" spc="-7" dirty="0">
                <a:latin typeface="Arial Black"/>
                <a:cs typeface="Arial Black"/>
              </a:rPr>
              <a:t>Code*</a:t>
            </a:r>
            <a:endParaRPr sz="1406">
              <a:latin typeface="Arial Black"/>
              <a:cs typeface="Arial Black"/>
            </a:endParaRPr>
          </a:p>
        </p:txBody>
      </p:sp>
      <p:sp>
        <p:nvSpPr>
          <p:cNvPr id="16" name="object 16"/>
          <p:cNvSpPr txBox="1"/>
          <p:nvPr/>
        </p:nvSpPr>
        <p:spPr>
          <a:xfrm>
            <a:off x="240878" y="4486766"/>
            <a:ext cx="1785491" cy="1152194"/>
          </a:xfrm>
          <a:prstGeom prst="rect">
            <a:avLst/>
          </a:prstGeom>
        </p:spPr>
        <p:txBody>
          <a:bodyPr vert="horz" wrap="square" lIns="0" tIns="75902" rIns="0" bIns="0" rtlCol="0">
            <a:spAutoFit/>
          </a:bodyPr>
          <a:lstStyle/>
          <a:p>
            <a:pPr marL="26788">
              <a:spcBef>
                <a:spcPts val="598"/>
              </a:spcBef>
            </a:pPr>
            <a:r>
              <a:rPr sz="1406" b="1" dirty="0">
                <a:latin typeface="Arial"/>
                <a:cs typeface="Arial"/>
              </a:rPr>
              <a:t>Home</a:t>
            </a:r>
            <a:r>
              <a:rPr sz="1406" b="1" spc="-32" dirty="0">
                <a:latin typeface="Arial"/>
                <a:cs typeface="Arial"/>
              </a:rPr>
              <a:t> </a:t>
            </a:r>
            <a:r>
              <a:rPr sz="1406" b="1" spc="-7" dirty="0">
                <a:latin typeface="Arial"/>
                <a:cs typeface="Arial"/>
              </a:rPr>
              <a:t>Details</a:t>
            </a:r>
            <a:endParaRPr sz="1406">
              <a:latin typeface="Arial"/>
              <a:cs typeface="Arial"/>
            </a:endParaRPr>
          </a:p>
          <a:p>
            <a:pPr marL="187070" indent="-160282">
              <a:lnSpc>
                <a:spcPts val="1610"/>
              </a:lnSpc>
              <a:spcBef>
                <a:spcPts val="531"/>
              </a:spcBef>
              <a:buChar char="•"/>
              <a:tabLst>
                <a:tab pos="187070" algn="l"/>
              </a:tabLst>
            </a:pPr>
            <a:r>
              <a:rPr sz="1406" dirty="0">
                <a:solidFill>
                  <a:srgbClr val="5E5E5E"/>
                </a:solidFill>
                <a:latin typeface="Arial"/>
                <a:cs typeface="Arial"/>
              </a:rPr>
              <a:t>2100</a:t>
            </a:r>
            <a:r>
              <a:rPr sz="1406" spc="-21" dirty="0">
                <a:solidFill>
                  <a:srgbClr val="5E5E5E"/>
                </a:solidFill>
                <a:latin typeface="Arial"/>
                <a:cs typeface="Arial"/>
              </a:rPr>
              <a:t> </a:t>
            </a:r>
            <a:r>
              <a:rPr sz="1406" spc="-18" dirty="0">
                <a:solidFill>
                  <a:srgbClr val="5E5E5E"/>
                </a:solidFill>
                <a:latin typeface="Arial"/>
                <a:cs typeface="Arial"/>
              </a:rPr>
              <a:t>ft</a:t>
            </a:r>
            <a:r>
              <a:rPr sz="1424" spc="-26" baseline="24691" dirty="0">
                <a:solidFill>
                  <a:srgbClr val="5E5E5E"/>
                </a:solidFill>
                <a:latin typeface="Arial"/>
                <a:cs typeface="Arial"/>
              </a:rPr>
              <a:t>2</a:t>
            </a:r>
            <a:endParaRPr sz="1424" baseline="24691">
              <a:latin typeface="Arial"/>
              <a:cs typeface="Arial"/>
            </a:endParaRPr>
          </a:p>
          <a:p>
            <a:pPr marL="187070" indent="-160282">
              <a:lnSpc>
                <a:spcPts val="1505"/>
              </a:lnSpc>
              <a:buChar char="•"/>
              <a:tabLst>
                <a:tab pos="187070" algn="l"/>
              </a:tabLst>
            </a:pPr>
            <a:r>
              <a:rPr sz="1406" dirty="0">
                <a:solidFill>
                  <a:srgbClr val="5E5E5E"/>
                </a:solidFill>
                <a:latin typeface="Arial"/>
                <a:cs typeface="Arial"/>
              </a:rPr>
              <a:t>Small</a:t>
            </a:r>
            <a:r>
              <a:rPr sz="1406" spc="-32" dirty="0">
                <a:solidFill>
                  <a:srgbClr val="5E5E5E"/>
                </a:solidFill>
                <a:latin typeface="Arial"/>
                <a:cs typeface="Arial"/>
              </a:rPr>
              <a:t> </a:t>
            </a:r>
            <a:r>
              <a:rPr sz="1406" dirty="0">
                <a:solidFill>
                  <a:srgbClr val="5E5E5E"/>
                </a:solidFill>
                <a:latin typeface="Arial"/>
                <a:cs typeface="Arial"/>
              </a:rPr>
              <a:t>Single</a:t>
            </a:r>
            <a:r>
              <a:rPr sz="1406" spc="-28" dirty="0">
                <a:solidFill>
                  <a:srgbClr val="5E5E5E"/>
                </a:solidFill>
                <a:latin typeface="Arial"/>
                <a:cs typeface="Arial"/>
              </a:rPr>
              <a:t> </a:t>
            </a:r>
            <a:r>
              <a:rPr sz="1406" spc="-7" dirty="0">
                <a:solidFill>
                  <a:srgbClr val="5E5E5E"/>
                </a:solidFill>
                <a:latin typeface="Arial"/>
                <a:cs typeface="Arial"/>
              </a:rPr>
              <a:t>Family</a:t>
            </a:r>
            <a:endParaRPr sz="1406">
              <a:latin typeface="Arial"/>
              <a:cs typeface="Arial"/>
            </a:endParaRPr>
          </a:p>
          <a:p>
            <a:pPr marL="187070" indent="-160282">
              <a:lnSpc>
                <a:spcPts val="1505"/>
              </a:lnSpc>
              <a:buChar char="•"/>
              <a:tabLst>
                <a:tab pos="187070" algn="l"/>
              </a:tabLst>
            </a:pPr>
            <a:r>
              <a:rPr sz="1406" dirty="0">
                <a:solidFill>
                  <a:srgbClr val="5E5E5E"/>
                </a:solidFill>
                <a:latin typeface="Arial"/>
                <a:cs typeface="Arial"/>
              </a:rPr>
              <a:t>3</a:t>
            </a:r>
            <a:r>
              <a:rPr sz="1406" spc="-18" dirty="0">
                <a:solidFill>
                  <a:srgbClr val="5E5E5E"/>
                </a:solidFill>
                <a:latin typeface="Arial"/>
                <a:cs typeface="Arial"/>
              </a:rPr>
              <a:t> </a:t>
            </a:r>
            <a:r>
              <a:rPr sz="1406" spc="-7" dirty="0">
                <a:solidFill>
                  <a:srgbClr val="5E5E5E"/>
                </a:solidFill>
                <a:latin typeface="Arial"/>
                <a:cs typeface="Arial"/>
              </a:rPr>
              <a:t>Bedrooms</a:t>
            </a:r>
            <a:endParaRPr sz="1406">
              <a:latin typeface="Arial"/>
              <a:cs typeface="Arial"/>
            </a:endParaRPr>
          </a:p>
          <a:p>
            <a:pPr marL="187070" indent="-160282">
              <a:lnSpc>
                <a:spcPts val="1610"/>
              </a:lnSpc>
              <a:buChar char="•"/>
              <a:tabLst>
                <a:tab pos="187070" algn="l"/>
              </a:tabLst>
            </a:pPr>
            <a:r>
              <a:rPr sz="1406" dirty="0">
                <a:solidFill>
                  <a:srgbClr val="5E5E5E"/>
                </a:solidFill>
                <a:latin typeface="Arial"/>
                <a:cs typeface="Arial"/>
              </a:rPr>
              <a:t>Worcester,</a:t>
            </a:r>
            <a:r>
              <a:rPr sz="1406" spc="-49" dirty="0">
                <a:solidFill>
                  <a:srgbClr val="5E5E5E"/>
                </a:solidFill>
                <a:latin typeface="Arial"/>
                <a:cs typeface="Arial"/>
              </a:rPr>
              <a:t> </a:t>
            </a:r>
            <a:r>
              <a:rPr sz="1406" spc="-18" dirty="0">
                <a:solidFill>
                  <a:srgbClr val="5E5E5E"/>
                </a:solidFill>
                <a:latin typeface="Arial"/>
                <a:cs typeface="Arial"/>
              </a:rPr>
              <a:t>MA</a:t>
            </a:r>
            <a:endParaRPr sz="1406">
              <a:latin typeface="Arial"/>
              <a:cs typeface="Arial"/>
            </a:endParaRPr>
          </a:p>
        </p:txBody>
      </p:sp>
      <p:pic>
        <p:nvPicPr>
          <p:cNvPr id="17" name="object 17"/>
          <p:cNvPicPr/>
          <p:nvPr/>
        </p:nvPicPr>
        <p:blipFill>
          <a:blip r:embed="rId6" cstate="print"/>
          <a:stretch>
            <a:fillRect/>
          </a:stretch>
        </p:blipFill>
        <p:spPr>
          <a:xfrm>
            <a:off x="2304244" y="1915864"/>
            <a:ext cx="327741" cy="468809"/>
          </a:xfrm>
          <a:prstGeom prst="rect">
            <a:avLst/>
          </a:prstGeom>
        </p:spPr>
      </p:pic>
      <p:sp>
        <p:nvSpPr>
          <p:cNvPr id="18" name="object 18"/>
          <p:cNvSpPr txBox="1"/>
          <p:nvPr/>
        </p:nvSpPr>
        <p:spPr>
          <a:xfrm>
            <a:off x="2343150" y="2444725"/>
            <a:ext cx="218331" cy="138925"/>
          </a:xfrm>
          <a:prstGeom prst="rect">
            <a:avLst/>
          </a:prstGeom>
        </p:spPr>
        <p:txBody>
          <a:bodyPr vert="horz" wrap="square" lIns="0" tIns="8930" rIns="0" bIns="0" rtlCol="0">
            <a:spAutoFit/>
          </a:bodyPr>
          <a:lstStyle/>
          <a:p>
            <a:pPr marL="8929">
              <a:spcBef>
                <a:spcPts val="70"/>
              </a:spcBef>
            </a:pPr>
            <a:r>
              <a:rPr sz="844" b="1" spc="-18" dirty="0">
                <a:solidFill>
                  <a:srgbClr val="151515"/>
                </a:solidFill>
                <a:latin typeface="Arial"/>
                <a:cs typeface="Arial"/>
              </a:rPr>
              <a:t>Gas</a:t>
            </a:r>
            <a:endParaRPr sz="844">
              <a:latin typeface="Arial"/>
              <a:cs typeface="Arial"/>
            </a:endParaRPr>
          </a:p>
        </p:txBody>
      </p:sp>
      <p:grpSp>
        <p:nvGrpSpPr>
          <p:cNvPr id="19" name="object 19"/>
          <p:cNvGrpSpPr/>
          <p:nvPr/>
        </p:nvGrpSpPr>
        <p:grpSpPr>
          <a:xfrm>
            <a:off x="0" y="1789566"/>
            <a:ext cx="2357438" cy="843409"/>
            <a:chOff x="0" y="2545160"/>
            <a:chExt cx="3352800" cy="1199515"/>
          </a:xfrm>
        </p:grpSpPr>
        <p:sp>
          <p:nvSpPr>
            <p:cNvPr id="20" name="object 20"/>
            <p:cNvSpPr/>
            <p:nvPr/>
          </p:nvSpPr>
          <p:spPr>
            <a:xfrm>
              <a:off x="971194" y="3045841"/>
              <a:ext cx="162560" cy="324485"/>
            </a:xfrm>
            <a:custGeom>
              <a:avLst/>
              <a:gdLst/>
              <a:ahLst/>
              <a:cxnLst/>
              <a:rect l="l" t="t" r="r" b="b"/>
              <a:pathLst>
                <a:path w="162559" h="324485">
                  <a:moveTo>
                    <a:pt x="0" y="0"/>
                  </a:moveTo>
                  <a:lnTo>
                    <a:pt x="0" y="324103"/>
                  </a:lnTo>
                  <a:lnTo>
                    <a:pt x="162001" y="162051"/>
                  </a:lnTo>
                  <a:lnTo>
                    <a:pt x="0" y="0"/>
                  </a:lnTo>
                  <a:close/>
                </a:path>
              </a:pathLst>
            </a:custGeom>
            <a:solidFill>
              <a:srgbClr val="FFFFFF"/>
            </a:solidFill>
          </p:spPr>
          <p:txBody>
            <a:bodyPr wrap="square" lIns="0" tIns="0" rIns="0" bIns="0" rtlCol="0"/>
            <a:lstStyle/>
            <a:p>
              <a:endParaRPr sz="1687"/>
            </a:p>
          </p:txBody>
        </p:sp>
        <p:sp>
          <p:nvSpPr>
            <p:cNvPr id="21" name="object 21"/>
            <p:cNvSpPr/>
            <p:nvPr/>
          </p:nvSpPr>
          <p:spPr>
            <a:xfrm>
              <a:off x="0" y="2545160"/>
              <a:ext cx="3352800" cy="1199515"/>
            </a:xfrm>
            <a:custGeom>
              <a:avLst/>
              <a:gdLst/>
              <a:ahLst/>
              <a:cxnLst/>
              <a:rect l="l" t="t" r="r" b="b"/>
              <a:pathLst>
                <a:path w="3352800" h="1199514">
                  <a:moveTo>
                    <a:pt x="0" y="0"/>
                  </a:moveTo>
                  <a:lnTo>
                    <a:pt x="0" y="1199053"/>
                  </a:lnTo>
                  <a:lnTo>
                    <a:pt x="2729484" y="1199053"/>
                  </a:lnTo>
                  <a:lnTo>
                    <a:pt x="3352800" y="9698"/>
                  </a:lnTo>
                  <a:lnTo>
                    <a:pt x="0" y="0"/>
                  </a:lnTo>
                  <a:close/>
                </a:path>
              </a:pathLst>
            </a:custGeom>
            <a:solidFill>
              <a:srgbClr val="00AFF0"/>
            </a:solidFill>
          </p:spPr>
          <p:txBody>
            <a:bodyPr wrap="square" lIns="0" tIns="0" rIns="0" bIns="0" rtlCol="0"/>
            <a:lstStyle/>
            <a:p>
              <a:endParaRPr sz="1687"/>
            </a:p>
          </p:txBody>
        </p:sp>
        <p:sp>
          <p:nvSpPr>
            <p:cNvPr id="22" name="object 22"/>
            <p:cNvSpPr/>
            <p:nvPr/>
          </p:nvSpPr>
          <p:spPr>
            <a:xfrm>
              <a:off x="1468119" y="3055239"/>
              <a:ext cx="106045" cy="212090"/>
            </a:xfrm>
            <a:custGeom>
              <a:avLst/>
              <a:gdLst/>
              <a:ahLst/>
              <a:cxnLst/>
              <a:rect l="l" t="t" r="r" b="b"/>
              <a:pathLst>
                <a:path w="106044" h="212089">
                  <a:moveTo>
                    <a:pt x="0" y="0"/>
                  </a:moveTo>
                  <a:lnTo>
                    <a:pt x="0" y="212089"/>
                  </a:lnTo>
                  <a:lnTo>
                    <a:pt x="106045" y="106044"/>
                  </a:lnTo>
                  <a:lnTo>
                    <a:pt x="0" y="0"/>
                  </a:lnTo>
                  <a:close/>
                </a:path>
              </a:pathLst>
            </a:custGeom>
            <a:solidFill>
              <a:srgbClr val="FFFFFF"/>
            </a:solidFill>
          </p:spPr>
          <p:txBody>
            <a:bodyPr wrap="square" lIns="0" tIns="0" rIns="0" bIns="0" rtlCol="0"/>
            <a:lstStyle/>
            <a:p>
              <a:endParaRPr sz="1687"/>
            </a:p>
          </p:txBody>
        </p:sp>
      </p:grpSp>
      <p:sp>
        <p:nvSpPr>
          <p:cNvPr id="23" name="object 23"/>
          <p:cNvSpPr txBox="1"/>
          <p:nvPr/>
        </p:nvSpPr>
        <p:spPr>
          <a:xfrm>
            <a:off x="538014" y="1895371"/>
            <a:ext cx="1127373" cy="586098"/>
          </a:xfrm>
          <a:prstGeom prst="rect">
            <a:avLst/>
          </a:prstGeom>
        </p:spPr>
        <p:txBody>
          <a:bodyPr vert="horz" wrap="square" lIns="0" tIns="8930" rIns="0" bIns="0" rtlCol="0">
            <a:spAutoFit/>
          </a:bodyPr>
          <a:lstStyle/>
          <a:p>
            <a:pPr algn="ctr">
              <a:lnSpc>
                <a:spcPts val="1234"/>
              </a:lnSpc>
              <a:spcBef>
                <a:spcPts val="70"/>
              </a:spcBef>
            </a:pPr>
            <a:r>
              <a:rPr sz="1055" b="1" dirty="0">
                <a:solidFill>
                  <a:srgbClr val="FFFFFF"/>
                </a:solidFill>
                <a:latin typeface="Arial"/>
                <a:cs typeface="Arial"/>
              </a:rPr>
              <a:t>HERS</a:t>
            </a:r>
            <a:r>
              <a:rPr sz="1055" b="1" spc="-28" dirty="0">
                <a:solidFill>
                  <a:srgbClr val="FFFFFF"/>
                </a:solidFill>
                <a:latin typeface="Arial"/>
                <a:cs typeface="Arial"/>
              </a:rPr>
              <a:t> </a:t>
            </a:r>
            <a:r>
              <a:rPr sz="1055" b="1" dirty="0">
                <a:solidFill>
                  <a:srgbClr val="FFFFFF"/>
                </a:solidFill>
                <a:latin typeface="Arial"/>
                <a:cs typeface="Arial"/>
              </a:rPr>
              <a:t>Index</a:t>
            </a:r>
            <a:r>
              <a:rPr sz="1055" b="1" spc="-14" dirty="0">
                <a:solidFill>
                  <a:srgbClr val="FFFFFF"/>
                </a:solidFill>
                <a:latin typeface="Arial"/>
                <a:cs typeface="Arial"/>
              </a:rPr>
              <a:t> (ERI)</a:t>
            </a:r>
            <a:endParaRPr sz="1055">
              <a:latin typeface="Arial"/>
              <a:cs typeface="Arial"/>
            </a:endParaRPr>
          </a:p>
          <a:p>
            <a:pPr marL="91526">
              <a:lnSpc>
                <a:spcPts val="2384"/>
              </a:lnSpc>
              <a:tabLst>
                <a:tab pos="671489" algn="l"/>
              </a:tabLst>
            </a:pPr>
            <a:r>
              <a:rPr sz="2109" spc="-18" dirty="0">
                <a:solidFill>
                  <a:srgbClr val="FFFFFF"/>
                </a:solidFill>
                <a:latin typeface="Arial"/>
                <a:cs typeface="Arial"/>
              </a:rPr>
              <a:t>52</a:t>
            </a:r>
            <a:r>
              <a:rPr sz="2109" dirty="0">
                <a:solidFill>
                  <a:srgbClr val="FFFFFF"/>
                </a:solidFill>
                <a:latin typeface="Arial"/>
                <a:cs typeface="Arial"/>
              </a:rPr>
              <a:t>	</a:t>
            </a:r>
            <a:r>
              <a:rPr sz="2109" spc="-18" dirty="0">
                <a:solidFill>
                  <a:srgbClr val="FFFFFF"/>
                </a:solidFill>
                <a:latin typeface="Arial"/>
                <a:cs typeface="Arial"/>
              </a:rPr>
              <a:t>42</a:t>
            </a:r>
            <a:endParaRPr sz="2109">
              <a:latin typeface="Arial"/>
              <a:cs typeface="Arial"/>
            </a:endParaRPr>
          </a:p>
          <a:p>
            <a:pPr marR="13841" algn="ctr">
              <a:lnSpc>
                <a:spcPts val="896"/>
              </a:lnSpc>
              <a:tabLst>
                <a:tab pos="537548" algn="l"/>
              </a:tabLst>
            </a:pPr>
            <a:r>
              <a:rPr sz="1266" spc="-21" baseline="2314" dirty="0">
                <a:solidFill>
                  <a:srgbClr val="FFFFFF"/>
                </a:solidFill>
                <a:latin typeface="Arial"/>
                <a:cs typeface="Arial"/>
              </a:rPr>
              <a:t>Base</a:t>
            </a:r>
            <a:r>
              <a:rPr sz="1266" baseline="2314" dirty="0">
                <a:solidFill>
                  <a:srgbClr val="FFFFFF"/>
                </a:solidFill>
                <a:latin typeface="Arial"/>
                <a:cs typeface="Arial"/>
              </a:rPr>
              <a:t>	</a:t>
            </a:r>
            <a:r>
              <a:rPr sz="844" spc="-7" dirty="0">
                <a:solidFill>
                  <a:srgbClr val="FFFFFF"/>
                </a:solidFill>
                <a:latin typeface="Arial"/>
                <a:cs typeface="Arial"/>
              </a:rPr>
              <a:t>Stretch</a:t>
            </a:r>
            <a:endParaRPr sz="844">
              <a:latin typeface="Arial"/>
              <a:cs typeface="Arial"/>
            </a:endParaRPr>
          </a:p>
        </p:txBody>
      </p:sp>
      <p:sp>
        <p:nvSpPr>
          <p:cNvPr id="24" name="object 24"/>
          <p:cNvSpPr txBox="1"/>
          <p:nvPr/>
        </p:nvSpPr>
        <p:spPr>
          <a:xfrm>
            <a:off x="3268265" y="4955084"/>
            <a:ext cx="3553123" cy="114056"/>
          </a:xfrm>
          <a:prstGeom prst="rect">
            <a:avLst/>
          </a:prstGeom>
        </p:spPr>
        <p:txBody>
          <a:bodyPr vert="horz" wrap="square" lIns="0" tIns="11162" rIns="0" bIns="0" rtlCol="0">
            <a:spAutoFit/>
          </a:bodyPr>
          <a:lstStyle/>
          <a:p>
            <a:pPr marL="8929">
              <a:spcBef>
                <a:spcPts val="88"/>
              </a:spcBef>
            </a:pPr>
            <a:r>
              <a:rPr sz="668" dirty="0">
                <a:solidFill>
                  <a:srgbClr val="5E5E5E"/>
                </a:solidFill>
                <a:latin typeface="Arial"/>
                <a:cs typeface="Arial"/>
              </a:rPr>
              <a:t>*Green</a:t>
            </a:r>
            <a:r>
              <a:rPr sz="668" spc="80" dirty="0">
                <a:solidFill>
                  <a:srgbClr val="5E5E5E"/>
                </a:solidFill>
                <a:latin typeface="Arial"/>
                <a:cs typeface="Arial"/>
              </a:rPr>
              <a:t> </a:t>
            </a:r>
            <a:r>
              <a:rPr sz="668" dirty="0">
                <a:solidFill>
                  <a:srgbClr val="5E5E5E"/>
                </a:solidFill>
                <a:latin typeface="Arial"/>
                <a:cs typeface="Arial"/>
              </a:rPr>
              <a:t>shaded</a:t>
            </a:r>
            <a:r>
              <a:rPr sz="668" spc="84" dirty="0">
                <a:solidFill>
                  <a:srgbClr val="5E5E5E"/>
                </a:solidFill>
                <a:latin typeface="Arial"/>
                <a:cs typeface="Arial"/>
              </a:rPr>
              <a:t> </a:t>
            </a:r>
            <a:r>
              <a:rPr sz="668" dirty="0">
                <a:solidFill>
                  <a:srgbClr val="5E5E5E"/>
                </a:solidFill>
                <a:latin typeface="Arial"/>
                <a:cs typeface="Arial"/>
              </a:rPr>
              <a:t>boxes</a:t>
            </a:r>
            <a:r>
              <a:rPr sz="668" spc="137" dirty="0">
                <a:solidFill>
                  <a:srgbClr val="5E5E5E"/>
                </a:solidFill>
                <a:latin typeface="Arial"/>
                <a:cs typeface="Arial"/>
              </a:rPr>
              <a:t> </a:t>
            </a:r>
            <a:r>
              <a:rPr sz="668" dirty="0">
                <a:solidFill>
                  <a:srgbClr val="5E5E5E"/>
                </a:solidFill>
                <a:latin typeface="Arial"/>
                <a:cs typeface="Arial"/>
              </a:rPr>
              <a:t>indicate</a:t>
            </a:r>
            <a:r>
              <a:rPr sz="668" spc="84" dirty="0">
                <a:solidFill>
                  <a:srgbClr val="5E5E5E"/>
                </a:solidFill>
                <a:latin typeface="Arial"/>
                <a:cs typeface="Arial"/>
              </a:rPr>
              <a:t> </a:t>
            </a:r>
            <a:r>
              <a:rPr sz="668" dirty="0">
                <a:solidFill>
                  <a:srgbClr val="5E5E5E"/>
                </a:solidFill>
                <a:latin typeface="Arial"/>
                <a:cs typeface="Arial"/>
              </a:rPr>
              <a:t>cost</a:t>
            </a:r>
            <a:r>
              <a:rPr sz="668" spc="56" dirty="0">
                <a:solidFill>
                  <a:srgbClr val="5E5E5E"/>
                </a:solidFill>
                <a:latin typeface="Arial"/>
                <a:cs typeface="Arial"/>
              </a:rPr>
              <a:t> </a:t>
            </a:r>
            <a:r>
              <a:rPr sz="668" dirty="0">
                <a:solidFill>
                  <a:srgbClr val="5E5E5E"/>
                </a:solidFill>
                <a:latin typeface="Arial"/>
                <a:cs typeface="Arial"/>
              </a:rPr>
              <a:t>savings,</a:t>
            </a:r>
            <a:r>
              <a:rPr sz="668" spc="56" dirty="0">
                <a:solidFill>
                  <a:srgbClr val="5E5E5E"/>
                </a:solidFill>
                <a:latin typeface="Arial"/>
                <a:cs typeface="Arial"/>
              </a:rPr>
              <a:t> </a:t>
            </a:r>
            <a:r>
              <a:rPr sz="668" dirty="0">
                <a:solidFill>
                  <a:srgbClr val="5E5E5E"/>
                </a:solidFill>
                <a:latin typeface="Arial"/>
                <a:cs typeface="Arial"/>
              </a:rPr>
              <a:t>while</a:t>
            </a:r>
            <a:r>
              <a:rPr sz="668" spc="84" dirty="0">
                <a:solidFill>
                  <a:srgbClr val="5E5E5E"/>
                </a:solidFill>
                <a:latin typeface="Arial"/>
                <a:cs typeface="Arial"/>
              </a:rPr>
              <a:t> </a:t>
            </a:r>
            <a:r>
              <a:rPr sz="668" dirty="0">
                <a:solidFill>
                  <a:srgbClr val="5E5E5E"/>
                </a:solidFill>
                <a:latin typeface="Arial"/>
                <a:cs typeface="Arial"/>
              </a:rPr>
              <a:t>red</a:t>
            </a:r>
            <a:r>
              <a:rPr sz="668" spc="84" dirty="0">
                <a:solidFill>
                  <a:srgbClr val="5E5E5E"/>
                </a:solidFill>
                <a:latin typeface="Arial"/>
                <a:cs typeface="Arial"/>
              </a:rPr>
              <a:t> </a:t>
            </a:r>
            <a:r>
              <a:rPr sz="668" dirty="0">
                <a:solidFill>
                  <a:srgbClr val="5E5E5E"/>
                </a:solidFill>
                <a:latin typeface="Arial"/>
                <a:cs typeface="Arial"/>
              </a:rPr>
              <a:t>shaded</a:t>
            </a:r>
            <a:r>
              <a:rPr sz="668" spc="80" dirty="0">
                <a:solidFill>
                  <a:srgbClr val="5E5E5E"/>
                </a:solidFill>
                <a:latin typeface="Arial"/>
                <a:cs typeface="Arial"/>
              </a:rPr>
              <a:t> </a:t>
            </a:r>
            <a:r>
              <a:rPr sz="668" dirty="0">
                <a:solidFill>
                  <a:srgbClr val="5E5E5E"/>
                </a:solidFill>
                <a:latin typeface="Arial"/>
                <a:cs typeface="Arial"/>
              </a:rPr>
              <a:t>boxes</a:t>
            </a:r>
            <a:r>
              <a:rPr sz="668" spc="67" dirty="0">
                <a:solidFill>
                  <a:srgbClr val="5E5E5E"/>
                </a:solidFill>
                <a:latin typeface="Arial"/>
                <a:cs typeface="Arial"/>
              </a:rPr>
              <a:t> </a:t>
            </a:r>
            <a:r>
              <a:rPr sz="668" dirty="0">
                <a:solidFill>
                  <a:srgbClr val="5E5E5E"/>
                </a:solidFill>
                <a:latin typeface="Arial"/>
                <a:cs typeface="Arial"/>
              </a:rPr>
              <a:t>indicate</a:t>
            </a:r>
            <a:r>
              <a:rPr sz="668" spc="84" dirty="0">
                <a:solidFill>
                  <a:srgbClr val="5E5E5E"/>
                </a:solidFill>
                <a:latin typeface="Arial"/>
                <a:cs typeface="Arial"/>
              </a:rPr>
              <a:t> </a:t>
            </a:r>
            <a:r>
              <a:rPr sz="668" dirty="0">
                <a:solidFill>
                  <a:srgbClr val="5E5E5E"/>
                </a:solidFill>
                <a:latin typeface="Arial"/>
                <a:cs typeface="Arial"/>
              </a:rPr>
              <a:t>added</a:t>
            </a:r>
            <a:r>
              <a:rPr sz="668" spc="84" dirty="0">
                <a:solidFill>
                  <a:srgbClr val="5E5E5E"/>
                </a:solidFill>
                <a:latin typeface="Arial"/>
                <a:cs typeface="Arial"/>
              </a:rPr>
              <a:t> </a:t>
            </a:r>
            <a:r>
              <a:rPr sz="668" spc="-7" dirty="0">
                <a:solidFill>
                  <a:srgbClr val="5E5E5E"/>
                </a:solidFill>
                <a:latin typeface="Arial"/>
                <a:cs typeface="Arial"/>
              </a:rPr>
              <a:t>costs.</a:t>
            </a:r>
            <a:endParaRPr sz="668">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1768" cy="1697980"/>
            <a:chOff x="0" y="0"/>
            <a:chExt cx="13001625" cy="2414905"/>
          </a:xfrm>
        </p:grpSpPr>
        <p:pic>
          <p:nvPicPr>
            <p:cNvPr id="3" name="object 3"/>
            <p:cNvPicPr/>
            <p:nvPr/>
          </p:nvPicPr>
          <p:blipFill>
            <a:blip r:embed="rId2" cstate="print"/>
            <a:stretch>
              <a:fillRect/>
            </a:stretch>
          </p:blipFill>
          <p:spPr>
            <a:xfrm>
              <a:off x="0" y="0"/>
              <a:ext cx="13001625" cy="2414635"/>
            </a:xfrm>
            <a:prstGeom prst="rect">
              <a:avLst/>
            </a:prstGeom>
          </p:spPr>
        </p:pic>
        <p:sp>
          <p:nvSpPr>
            <p:cNvPr id="4" name="object 4"/>
            <p:cNvSpPr/>
            <p:nvPr/>
          </p:nvSpPr>
          <p:spPr>
            <a:xfrm>
              <a:off x="0" y="0"/>
              <a:ext cx="13001625" cy="2334260"/>
            </a:xfrm>
            <a:custGeom>
              <a:avLst/>
              <a:gdLst/>
              <a:ahLst/>
              <a:cxnLst/>
              <a:rect l="l" t="t" r="r" b="b"/>
              <a:pathLst>
                <a:path w="13001625" h="2334260">
                  <a:moveTo>
                    <a:pt x="0" y="2334132"/>
                  </a:moveTo>
                  <a:lnTo>
                    <a:pt x="13001625" y="2334132"/>
                  </a:lnTo>
                  <a:lnTo>
                    <a:pt x="13001625" y="0"/>
                  </a:lnTo>
                  <a:lnTo>
                    <a:pt x="0" y="0"/>
                  </a:lnTo>
                  <a:lnTo>
                    <a:pt x="0" y="2334132"/>
                  </a:lnTo>
                  <a:close/>
                </a:path>
              </a:pathLst>
            </a:custGeom>
            <a:solidFill>
              <a:srgbClr val="FFFFFF"/>
            </a:solidFill>
          </p:spPr>
          <p:txBody>
            <a:bodyPr wrap="square" lIns="0" tIns="0" rIns="0" bIns="0" rtlCol="0"/>
            <a:lstStyle/>
            <a:p>
              <a:endParaRPr sz="1687"/>
            </a:p>
          </p:txBody>
        </p:sp>
      </p:grpSp>
      <p:sp>
        <p:nvSpPr>
          <p:cNvPr id="5" name="object 5"/>
          <p:cNvSpPr txBox="1">
            <a:spLocks noGrp="1"/>
          </p:cNvSpPr>
          <p:nvPr>
            <p:ph type="title"/>
          </p:nvPr>
        </p:nvSpPr>
        <p:spPr>
          <a:xfrm>
            <a:off x="3180130" y="340005"/>
            <a:ext cx="5961638" cy="501910"/>
          </a:xfrm>
          <a:prstGeom prst="rect">
            <a:avLst/>
          </a:prstGeom>
        </p:spPr>
        <p:txBody>
          <a:bodyPr vert="horz" wrap="square" lIns="0" tIns="9376" rIns="0" bIns="0" numCol="1" rtlCol="0" anchor="b" anchorCtr="0" compatLnSpc="1">
            <a:prstTxWarp prst="textNoShape">
              <a:avLst/>
            </a:prstTxWarp>
            <a:spAutoFit/>
          </a:bodyPr>
          <a:lstStyle/>
          <a:p>
            <a:pPr marL="8929">
              <a:lnSpc>
                <a:spcPct val="100000"/>
              </a:lnSpc>
              <a:spcBef>
                <a:spcPts val="74"/>
              </a:spcBef>
            </a:pPr>
            <a:r>
              <a:rPr dirty="0"/>
              <a:t>Small</a:t>
            </a:r>
            <a:r>
              <a:rPr spc="-39" dirty="0"/>
              <a:t> </a:t>
            </a:r>
            <a:r>
              <a:rPr dirty="0"/>
              <a:t>Single</a:t>
            </a:r>
            <a:r>
              <a:rPr spc="-25" dirty="0"/>
              <a:t> </a:t>
            </a:r>
            <a:r>
              <a:rPr dirty="0"/>
              <a:t>Family</a:t>
            </a:r>
            <a:r>
              <a:rPr spc="-7" dirty="0"/>
              <a:t> </a:t>
            </a:r>
            <a:r>
              <a:rPr dirty="0"/>
              <a:t>-</a:t>
            </a:r>
            <a:r>
              <a:rPr spc="-18" dirty="0"/>
              <a:t> Gas</a:t>
            </a:r>
          </a:p>
        </p:txBody>
      </p:sp>
      <p:sp>
        <p:nvSpPr>
          <p:cNvPr id="6" name="object 6"/>
          <p:cNvSpPr txBox="1"/>
          <p:nvPr/>
        </p:nvSpPr>
        <p:spPr>
          <a:xfrm>
            <a:off x="3188792" y="200248"/>
            <a:ext cx="2933402" cy="211454"/>
          </a:xfrm>
          <a:prstGeom prst="rect">
            <a:avLst/>
          </a:prstGeom>
        </p:spPr>
        <p:txBody>
          <a:bodyPr vert="horz" wrap="square" lIns="0" tIns="11162" rIns="0" bIns="0" rtlCol="0">
            <a:spAutoFit/>
          </a:bodyPr>
          <a:lstStyle/>
          <a:p>
            <a:pPr marL="8929">
              <a:spcBef>
                <a:spcPts val="88"/>
              </a:spcBef>
              <a:tabLst>
                <a:tab pos="2410483" algn="l"/>
                <a:tab pos="2547996" algn="l"/>
              </a:tabLst>
            </a:pPr>
            <a:r>
              <a:rPr sz="1301" dirty="0">
                <a:latin typeface="Arial"/>
                <a:cs typeface="Arial"/>
              </a:rPr>
              <a:t>MA</a:t>
            </a:r>
            <a:r>
              <a:rPr sz="1301" spc="67" dirty="0">
                <a:latin typeface="Arial"/>
                <a:cs typeface="Arial"/>
              </a:rPr>
              <a:t> </a:t>
            </a:r>
            <a:r>
              <a:rPr sz="1301" dirty="0">
                <a:latin typeface="Arial"/>
                <a:cs typeface="Arial"/>
              </a:rPr>
              <a:t>10th</a:t>
            </a:r>
            <a:r>
              <a:rPr sz="1301" spc="63" dirty="0">
                <a:latin typeface="Arial"/>
                <a:cs typeface="Arial"/>
              </a:rPr>
              <a:t> </a:t>
            </a:r>
            <a:r>
              <a:rPr sz="1301" dirty="0">
                <a:latin typeface="Arial"/>
                <a:cs typeface="Arial"/>
              </a:rPr>
              <a:t>Edition</a:t>
            </a:r>
            <a:r>
              <a:rPr sz="1301" spc="56" dirty="0">
                <a:latin typeface="Arial"/>
                <a:cs typeface="Arial"/>
              </a:rPr>
              <a:t> </a:t>
            </a:r>
            <a:r>
              <a:rPr sz="1301" dirty="0">
                <a:latin typeface="Arial"/>
                <a:cs typeface="Arial"/>
              </a:rPr>
              <a:t>Building</a:t>
            </a:r>
            <a:r>
              <a:rPr sz="1301" spc="120" dirty="0">
                <a:latin typeface="Arial"/>
                <a:cs typeface="Arial"/>
              </a:rPr>
              <a:t> </a:t>
            </a:r>
            <a:r>
              <a:rPr sz="1301" spc="-14" dirty="0">
                <a:latin typeface="Arial"/>
                <a:cs typeface="Arial"/>
              </a:rPr>
              <a:t>Code</a:t>
            </a:r>
            <a:r>
              <a:rPr sz="1301" dirty="0">
                <a:latin typeface="Arial"/>
                <a:cs typeface="Arial"/>
              </a:rPr>
              <a:t>	</a:t>
            </a:r>
            <a:r>
              <a:rPr sz="1301" spc="-42" dirty="0">
                <a:solidFill>
                  <a:srgbClr val="D4D4D4"/>
                </a:solidFill>
                <a:latin typeface="Arial"/>
                <a:cs typeface="Arial"/>
              </a:rPr>
              <a:t>|</a:t>
            </a:r>
            <a:r>
              <a:rPr sz="1301" dirty="0">
                <a:solidFill>
                  <a:srgbClr val="D4D4D4"/>
                </a:solidFill>
                <a:latin typeface="Arial"/>
                <a:cs typeface="Arial"/>
              </a:rPr>
              <a:t>	</a:t>
            </a:r>
            <a:r>
              <a:rPr sz="1301" spc="-14" dirty="0">
                <a:latin typeface="Arial"/>
                <a:cs typeface="Arial"/>
              </a:rPr>
              <a:t>2025</a:t>
            </a:r>
            <a:endParaRPr sz="1301">
              <a:latin typeface="Arial"/>
              <a:cs typeface="Arial"/>
            </a:endParaRPr>
          </a:p>
        </p:txBody>
      </p:sp>
      <p:graphicFrame>
        <p:nvGraphicFramePr>
          <p:cNvPr id="7" name="object 7"/>
          <p:cNvGraphicFramePr>
            <a:graphicFrameLocks noGrp="1"/>
          </p:cNvGraphicFramePr>
          <p:nvPr/>
        </p:nvGraphicFramePr>
        <p:xfrm>
          <a:off x="517626" y="2045434"/>
          <a:ext cx="8210399" cy="3396857"/>
        </p:xfrm>
        <a:graphic>
          <a:graphicData uri="http://schemas.openxmlformats.org/drawingml/2006/table">
            <a:tbl>
              <a:tblPr firstRow="1" bandRow="1">
                <a:tableStyleId>{2D5ABB26-0587-4C30-8999-92F81FD0307C}</a:tableStyleId>
              </a:tblPr>
              <a:tblGrid>
                <a:gridCol w="1876127">
                  <a:extLst>
                    <a:ext uri="{9D8B030D-6E8A-4147-A177-3AD203B41FA5}">
                      <a16:colId xmlns:a16="http://schemas.microsoft.com/office/drawing/2014/main" val="20000"/>
                    </a:ext>
                  </a:extLst>
                </a:gridCol>
                <a:gridCol w="2198488">
                  <a:extLst>
                    <a:ext uri="{9D8B030D-6E8A-4147-A177-3AD203B41FA5}">
                      <a16:colId xmlns:a16="http://schemas.microsoft.com/office/drawing/2014/main" val="20001"/>
                    </a:ext>
                  </a:extLst>
                </a:gridCol>
                <a:gridCol w="2556569">
                  <a:extLst>
                    <a:ext uri="{9D8B030D-6E8A-4147-A177-3AD203B41FA5}">
                      <a16:colId xmlns:a16="http://schemas.microsoft.com/office/drawing/2014/main" val="20002"/>
                    </a:ext>
                  </a:extLst>
                </a:gridCol>
                <a:gridCol w="1579215">
                  <a:extLst>
                    <a:ext uri="{9D8B030D-6E8A-4147-A177-3AD203B41FA5}">
                      <a16:colId xmlns:a16="http://schemas.microsoft.com/office/drawing/2014/main" val="20003"/>
                    </a:ext>
                  </a:extLst>
                </a:gridCol>
              </a:tblGrid>
              <a:tr h="200025">
                <a:tc>
                  <a:txBody>
                    <a:bodyPr/>
                    <a:lstStyle/>
                    <a:p>
                      <a:pPr marL="3810" algn="ctr">
                        <a:lnSpc>
                          <a:spcPct val="100000"/>
                        </a:lnSpc>
                        <a:spcBef>
                          <a:spcPts val="425"/>
                        </a:spcBef>
                      </a:pPr>
                      <a:r>
                        <a:rPr sz="800" b="1" spc="-10" dirty="0">
                          <a:solidFill>
                            <a:srgbClr val="FFFFFF"/>
                          </a:solidFill>
                          <a:latin typeface="Arial"/>
                          <a:cs typeface="Arial"/>
                        </a:rPr>
                        <a:t>FEATURE</a:t>
                      </a:r>
                      <a:endParaRPr sz="800">
                        <a:latin typeface="Arial"/>
                        <a:cs typeface="Arial"/>
                      </a:endParaRPr>
                    </a:p>
                  </a:txBody>
                  <a:tcPr marL="0" marR="0" marT="3795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tc>
                  <a:txBody>
                    <a:bodyPr/>
                    <a:lstStyle/>
                    <a:p>
                      <a:pPr marL="8890" algn="ctr">
                        <a:lnSpc>
                          <a:spcPct val="100000"/>
                        </a:lnSpc>
                        <a:spcBef>
                          <a:spcPts val="425"/>
                        </a:spcBef>
                      </a:pPr>
                      <a:r>
                        <a:rPr sz="800" b="1" dirty="0">
                          <a:solidFill>
                            <a:srgbClr val="FFFFFF"/>
                          </a:solidFill>
                          <a:latin typeface="Arial"/>
                          <a:cs typeface="Arial"/>
                        </a:rPr>
                        <a:t>BASE</a:t>
                      </a:r>
                      <a:r>
                        <a:rPr sz="800" b="1" spc="-20" dirty="0">
                          <a:solidFill>
                            <a:srgbClr val="FFFFFF"/>
                          </a:solidFill>
                          <a:latin typeface="Arial"/>
                          <a:cs typeface="Arial"/>
                        </a:rPr>
                        <a:t> </a:t>
                      </a:r>
                      <a:r>
                        <a:rPr sz="800" b="1" spc="-10" dirty="0">
                          <a:solidFill>
                            <a:srgbClr val="FFFFFF"/>
                          </a:solidFill>
                          <a:latin typeface="Arial"/>
                          <a:cs typeface="Arial"/>
                        </a:rPr>
                        <a:t>CODE</a:t>
                      </a:r>
                      <a:r>
                        <a:rPr sz="800" b="1" spc="-15" baseline="24305" dirty="0">
                          <a:solidFill>
                            <a:srgbClr val="FFFFFF"/>
                          </a:solidFill>
                          <a:latin typeface="Arial"/>
                          <a:cs typeface="Arial"/>
                        </a:rPr>
                        <a:t>3</a:t>
                      </a:r>
                      <a:endParaRPr sz="800" baseline="24305">
                        <a:latin typeface="Arial"/>
                        <a:cs typeface="Arial"/>
                      </a:endParaRPr>
                    </a:p>
                  </a:txBody>
                  <a:tcPr marL="0" marR="0" marT="3795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29538A"/>
                    </a:solidFill>
                  </a:tcPr>
                </a:tc>
                <a:tc>
                  <a:txBody>
                    <a:bodyPr/>
                    <a:lstStyle/>
                    <a:p>
                      <a:pPr marL="13335" algn="ctr">
                        <a:lnSpc>
                          <a:spcPct val="100000"/>
                        </a:lnSpc>
                        <a:spcBef>
                          <a:spcPts val="425"/>
                        </a:spcBef>
                      </a:pPr>
                      <a:r>
                        <a:rPr sz="800" b="1" dirty="0">
                          <a:solidFill>
                            <a:srgbClr val="FFFFFF"/>
                          </a:solidFill>
                          <a:latin typeface="Arial"/>
                          <a:cs typeface="Arial"/>
                        </a:rPr>
                        <a:t>STRETCH</a:t>
                      </a:r>
                      <a:r>
                        <a:rPr sz="800" b="1" spc="-50" dirty="0">
                          <a:solidFill>
                            <a:srgbClr val="FFFFFF"/>
                          </a:solidFill>
                          <a:latin typeface="Arial"/>
                          <a:cs typeface="Arial"/>
                        </a:rPr>
                        <a:t> </a:t>
                      </a:r>
                      <a:r>
                        <a:rPr sz="800" b="1" spc="-20" dirty="0">
                          <a:solidFill>
                            <a:srgbClr val="FFFFFF"/>
                          </a:solidFill>
                          <a:latin typeface="Arial"/>
                          <a:cs typeface="Arial"/>
                        </a:rPr>
                        <a:t>CODE</a:t>
                      </a:r>
                      <a:r>
                        <a:rPr sz="800" b="1" spc="-30" baseline="24305" dirty="0">
                          <a:solidFill>
                            <a:srgbClr val="FFFFFF"/>
                          </a:solidFill>
                          <a:latin typeface="Arial"/>
                          <a:cs typeface="Arial"/>
                        </a:rPr>
                        <a:t>4</a:t>
                      </a:r>
                      <a:endParaRPr sz="800" baseline="24305">
                        <a:latin typeface="Arial"/>
                        <a:cs typeface="Arial"/>
                      </a:endParaRPr>
                    </a:p>
                  </a:txBody>
                  <a:tcPr marL="0" marR="0" marT="3795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4D825B"/>
                    </a:solidFill>
                  </a:tcPr>
                </a:tc>
                <a:tc>
                  <a:txBody>
                    <a:bodyPr/>
                    <a:lstStyle/>
                    <a:p>
                      <a:pPr marL="17780" algn="ctr">
                        <a:lnSpc>
                          <a:spcPct val="100000"/>
                        </a:lnSpc>
                        <a:spcBef>
                          <a:spcPts val="425"/>
                        </a:spcBef>
                      </a:pPr>
                      <a:r>
                        <a:rPr sz="800" b="1" dirty="0">
                          <a:solidFill>
                            <a:srgbClr val="FFFFFF"/>
                          </a:solidFill>
                          <a:latin typeface="Arial"/>
                          <a:cs typeface="Arial"/>
                        </a:rPr>
                        <a:t>COST</a:t>
                      </a:r>
                      <a:r>
                        <a:rPr sz="800" b="1" spc="-25" dirty="0">
                          <a:solidFill>
                            <a:srgbClr val="FFFFFF"/>
                          </a:solidFill>
                          <a:latin typeface="Arial"/>
                          <a:cs typeface="Arial"/>
                        </a:rPr>
                        <a:t> </a:t>
                      </a:r>
                      <a:r>
                        <a:rPr sz="800" b="1" spc="-10" dirty="0">
                          <a:solidFill>
                            <a:srgbClr val="FFFFFF"/>
                          </a:solidFill>
                          <a:latin typeface="Arial"/>
                          <a:cs typeface="Arial"/>
                        </a:rPr>
                        <a:t>DIFFERENTIAL</a:t>
                      </a:r>
                      <a:r>
                        <a:rPr sz="800" b="1" spc="-15" baseline="24305" dirty="0">
                          <a:solidFill>
                            <a:srgbClr val="FFFFFF"/>
                          </a:solidFill>
                          <a:latin typeface="Arial"/>
                          <a:cs typeface="Arial"/>
                        </a:rPr>
                        <a:t>1</a:t>
                      </a:r>
                      <a:endParaRPr sz="800" baseline="24305">
                        <a:latin typeface="Arial"/>
                        <a:cs typeface="Arial"/>
                      </a:endParaRPr>
                    </a:p>
                  </a:txBody>
                  <a:tcPr marL="0" marR="0" marT="3795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5E5E5E"/>
                    </a:solidFill>
                  </a:tcPr>
                </a:tc>
                <a:extLst>
                  <a:ext uri="{0D108BD9-81ED-4DB2-BD59-A6C34878D82A}">
                    <a16:rowId xmlns:a16="http://schemas.microsoft.com/office/drawing/2014/main" val="10000"/>
                  </a:ext>
                </a:extLst>
              </a:tr>
              <a:tr h="199579">
                <a:tc>
                  <a:txBody>
                    <a:bodyPr/>
                    <a:lstStyle/>
                    <a:p>
                      <a:pPr marL="51435">
                        <a:lnSpc>
                          <a:spcPct val="100000"/>
                        </a:lnSpc>
                        <a:spcBef>
                          <a:spcPts val="430"/>
                        </a:spcBef>
                      </a:pPr>
                      <a:r>
                        <a:rPr sz="800" dirty="0">
                          <a:solidFill>
                            <a:srgbClr val="151515"/>
                          </a:solidFill>
                          <a:latin typeface="Arial"/>
                          <a:cs typeface="Arial"/>
                        </a:rPr>
                        <a:t>HERS</a:t>
                      </a:r>
                      <a:r>
                        <a:rPr sz="800" spc="-15" dirty="0">
                          <a:solidFill>
                            <a:srgbClr val="151515"/>
                          </a:solidFill>
                          <a:latin typeface="Arial"/>
                          <a:cs typeface="Arial"/>
                        </a:rPr>
                        <a:t> </a:t>
                      </a:r>
                      <a:r>
                        <a:rPr sz="800" spc="-10" dirty="0">
                          <a:solidFill>
                            <a:srgbClr val="151515"/>
                          </a:solidFill>
                          <a:latin typeface="Arial"/>
                          <a:cs typeface="Arial"/>
                        </a:rPr>
                        <a:t>INDEX</a:t>
                      </a:r>
                      <a:endParaRPr sz="800">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10160" algn="ctr">
                        <a:lnSpc>
                          <a:spcPct val="100000"/>
                        </a:lnSpc>
                        <a:spcBef>
                          <a:spcPts val="430"/>
                        </a:spcBef>
                      </a:pPr>
                      <a:r>
                        <a:rPr sz="800" b="1" spc="-25" dirty="0">
                          <a:solidFill>
                            <a:srgbClr val="151515"/>
                          </a:solidFill>
                          <a:latin typeface="Arial"/>
                          <a:cs typeface="Arial"/>
                        </a:rPr>
                        <a:t>52</a:t>
                      </a:r>
                      <a:endParaRPr sz="800">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5240" algn="ctr">
                        <a:lnSpc>
                          <a:spcPct val="100000"/>
                        </a:lnSpc>
                        <a:spcBef>
                          <a:spcPts val="430"/>
                        </a:spcBef>
                      </a:pPr>
                      <a:r>
                        <a:rPr sz="800" b="1" spc="-25" dirty="0">
                          <a:solidFill>
                            <a:srgbClr val="151515"/>
                          </a:solidFill>
                          <a:latin typeface="Arial"/>
                          <a:cs typeface="Arial"/>
                        </a:rPr>
                        <a:t>42</a:t>
                      </a:r>
                      <a:endParaRPr sz="800">
                        <a:latin typeface="Arial"/>
                        <a:cs typeface="Arial"/>
                      </a:endParaRPr>
                    </a:p>
                  </a:txBody>
                  <a:tcPr marL="0" marR="0" marT="38398"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a:lnSpc>
                          <a:spcPct val="100000"/>
                        </a:lnSpc>
                      </a:pPr>
                      <a:endParaRPr sz="800">
                        <a:latin typeface="Times New Roman"/>
                        <a:cs typeface="Times New Roman"/>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1"/>
                  </a:ext>
                </a:extLst>
              </a:tr>
              <a:tr h="199579">
                <a:tc>
                  <a:txBody>
                    <a:bodyPr/>
                    <a:lstStyle/>
                    <a:p>
                      <a:pPr marL="51435">
                        <a:lnSpc>
                          <a:spcPct val="100000"/>
                        </a:lnSpc>
                        <a:spcBef>
                          <a:spcPts val="434"/>
                        </a:spcBef>
                      </a:pPr>
                      <a:r>
                        <a:rPr sz="800" dirty="0">
                          <a:solidFill>
                            <a:srgbClr val="151515"/>
                          </a:solidFill>
                          <a:latin typeface="Arial"/>
                          <a:cs typeface="Arial"/>
                        </a:rPr>
                        <a:t>Windows</a:t>
                      </a:r>
                      <a:r>
                        <a:rPr sz="800" spc="-55" dirty="0">
                          <a:solidFill>
                            <a:srgbClr val="151515"/>
                          </a:solidFill>
                          <a:latin typeface="Arial"/>
                          <a:cs typeface="Arial"/>
                        </a:rPr>
                        <a:t> </a:t>
                      </a:r>
                      <a:r>
                        <a:rPr sz="800" dirty="0">
                          <a:solidFill>
                            <a:srgbClr val="151515"/>
                          </a:solidFill>
                          <a:latin typeface="Arial"/>
                          <a:cs typeface="Arial"/>
                        </a:rPr>
                        <a:t>(U-</a:t>
                      </a:r>
                      <a:r>
                        <a:rPr sz="800" spc="-10" dirty="0">
                          <a:solidFill>
                            <a:srgbClr val="151515"/>
                          </a:solidFill>
                          <a:latin typeface="Arial"/>
                          <a:cs typeface="Arial"/>
                        </a:rPr>
                        <a:t>Value/SHGC)</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5080" algn="ctr">
                        <a:lnSpc>
                          <a:spcPct val="100000"/>
                        </a:lnSpc>
                        <a:spcBef>
                          <a:spcPts val="434"/>
                        </a:spcBef>
                      </a:pPr>
                      <a:r>
                        <a:rPr sz="800" spc="-10" dirty="0">
                          <a:solidFill>
                            <a:srgbClr val="151515"/>
                          </a:solidFill>
                          <a:latin typeface="Arial"/>
                          <a:cs typeface="Arial"/>
                        </a:rPr>
                        <a:t>U-</a:t>
                      </a:r>
                      <a:r>
                        <a:rPr sz="800" dirty="0">
                          <a:solidFill>
                            <a:srgbClr val="151515"/>
                          </a:solidFill>
                          <a:latin typeface="Arial"/>
                          <a:cs typeface="Arial"/>
                        </a:rPr>
                        <a:t>0.18,</a:t>
                      </a:r>
                      <a:r>
                        <a:rPr sz="800" spc="-25" dirty="0">
                          <a:solidFill>
                            <a:srgbClr val="151515"/>
                          </a:solidFill>
                          <a:latin typeface="Arial"/>
                          <a:cs typeface="Arial"/>
                        </a:rPr>
                        <a:t> </a:t>
                      </a:r>
                      <a:r>
                        <a:rPr sz="800" dirty="0">
                          <a:solidFill>
                            <a:srgbClr val="151515"/>
                          </a:solidFill>
                          <a:latin typeface="Arial"/>
                          <a:cs typeface="Arial"/>
                        </a:rPr>
                        <a:t>0.29</a:t>
                      </a:r>
                      <a:r>
                        <a:rPr sz="800" spc="-55" dirty="0">
                          <a:solidFill>
                            <a:srgbClr val="151515"/>
                          </a:solidFill>
                          <a:latin typeface="Arial"/>
                          <a:cs typeface="Arial"/>
                        </a:rPr>
                        <a:t> </a:t>
                      </a:r>
                      <a:r>
                        <a:rPr sz="800" spc="-20" dirty="0">
                          <a:solidFill>
                            <a:srgbClr val="151515"/>
                          </a:solidFill>
                          <a:latin typeface="Arial"/>
                          <a:cs typeface="Arial"/>
                        </a:rPr>
                        <a:t>SHGC</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0160" algn="ctr">
                        <a:lnSpc>
                          <a:spcPct val="100000"/>
                        </a:lnSpc>
                        <a:spcBef>
                          <a:spcPts val="434"/>
                        </a:spcBef>
                      </a:pPr>
                      <a:r>
                        <a:rPr sz="800" spc="-10" dirty="0">
                          <a:solidFill>
                            <a:srgbClr val="151515"/>
                          </a:solidFill>
                          <a:latin typeface="Arial"/>
                          <a:cs typeface="Arial"/>
                        </a:rPr>
                        <a:t>U-</a:t>
                      </a:r>
                      <a:r>
                        <a:rPr sz="800" dirty="0">
                          <a:solidFill>
                            <a:srgbClr val="151515"/>
                          </a:solidFill>
                          <a:latin typeface="Arial"/>
                          <a:cs typeface="Arial"/>
                        </a:rPr>
                        <a:t>0.18,</a:t>
                      </a:r>
                      <a:r>
                        <a:rPr sz="800" spc="-25" dirty="0">
                          <a:solidFill>
                            <a:srgbClr val="151515"/>
                          </a:solidFill>
                          <a:latin typeface="Arial"/>
                          <a:cs typeface="Arial"/>
                        </a:rPr>
                        <a:t> </a:t>
                      </a:r>
                      <a:r>
                        <a:rPr sz="800" dirty="0">
                          <a:solidFill>
                            <a:srgbClr val="151515"/>
                          </a:solidFill>
                          <a:latin typeface="Arial"/>
                          <a:cs typeface="Arial"/>
                        </a:rPr>
                        <a:t>0.29</a:t>
                      </a:r>
                      <a:r>
                        <a:rPr sz="800" spc="-55" dirty="0">
                          <a:solidFill>
                            <a:srgbClr val="151515"/>
                          </a:solidFill>
                          <a:latin typeface="Arial"/>
                          <a:cs typeface="Arial"/>
                        </a:rPr>
                        <a:t> </a:t>
                      </a:r>
                      <a:r>
                        <a:rPr sz="800" spc="-20" dirty="0">
                          <a:solidFill>
                            <a:srgbClr val="151515"/>
                          </a:solidFill>
                          <a:latin typeface="Arial"/>
                          <a:cs typeface="Arial"/>
                        </a:rPr>
                        <a:t>SHGC</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34"/>
                        </a:spcBef>
                      </a:pPr>
                      <a:r>
                        <a:rPr sz="800" spc="-25" dirty="0">
                          <a:solidFill>
                            <a:srgbClr val="151515"/>
                          </a:solidFill>
                          <a:latin typeface="Arial"/>
                          <a:cs typeface="Arial"/>
                        </a:rPr>
                        <a:t>$0</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2"/>
                  </a:ext>
                </a:extLst>
              </a:tr>
              <a:tr h="200025">
                <a:tc>
                  <a:txBody>
                    <a:bodyPr/>
                    <a:lstStyle/>
                    <a:p>
                      <a:pPr marL="51435">
                        <a:lnSpc>
                          <a:spcPct val="100000"/>
                        </a:lnSpc>
                        <a:spcBef>
                          <a:spcPts val="434"/>
                        </a:spcBef>
                      </a:pPr>
                      <a:r>
                        <a:rPr sz="800" spc="-25" dirty="0">
                          <a:solidFill>
                            <a:srgbClr val="151515"/>
                          </a:solidFill>
                          <a:latin typeface="Arial"/>
                          <a:cs typeface="Arial"/>
                        </a:rPr>
                        <a:t>DHW</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1905" algn="ctr">
                        <a:lnSpc>
                          <a:spcPct val="100000"/>
                        </a:lnSpc>
                        <a:spcBef>
                          <a:spcPts val="434"/>
                        </a:spcBef>
                      </a:pPr>
                      <a:r>
                        <a:rPr sz="800" dirty="0">
                          <a:solidFill>
                            <a:srgbClr val="151515"/>
                          </a:solidFill>
                          <a:latin typeface="Arial"/>
                          <a:cs typeface="Arial"/>
                        </a:rPr>
                        <a:t>Gas</a:t>
                      </a:r>
                      <a:r>
                        <a:rPr sz="800" spc="5" dirty="0">
                          <a:solidFill>
                            <a:srgbClr val="151515"/>
                          </a:solidFill>
                          <a:latin typeface="Arial"/>
                          <a:cs typeface="Arial"/>
                        </a:rPr>
                        <a:t> </a:t>
                      </a:r>
                      <a:r>
                        <a:rPr sz="800" dirty="0">
                          <a:solidFill>
                            <a:srgbClr val="151515"/>
                          </a:solidFill>
                          <a:latin typeface="Arial"/>
                          <a:cs typeface="Arial"/>
                        </a:rPr>
                        <a:t>Tankless</a:t>
                      </a:r>
                      <a:r>
                        <a:rPr sz="800" spc="-65" dirty="0">
                          <a:solidFill>
                            <a:srgbClr val="151515"/>
                          </a:solidFill>
                          <a:latin typeface="Arial"/>
                          <a:cs typeface="Arial"/>
                        </a:rPr>
                        <a:t> </a:t>
                      </a:r>
                      <a:r>
                        <a:rPr sz="800" dirty="0">
                          <a:solidFill>
                            <a:srgbClr val="151515"/>
                          </a:solidFill>
                          <a:latin typeface="Arial"/>
                          <a:cs typeface="Arial"/>
                        </a:rPr>
                        <a:t>0.94</a:t>
                      </a:r>
                      <a:r>
                        <a:rPr sz="800" spc="10" dirty="0">
                          <a:solidFill>
                            <a:srgbClr val="151515"/>
                          </a:solidFill>
                          <a:latin typeface="Arial"/>
                          <a:cs typeface="Arial"/>
                        </a:rPr>
                        <a:t> </a:t>
                      </a:r>
                      <a:r>
                        <a:rPr sz="800" spc="-25" dirty="0">
                          <a:solidFill>
                            <a:srgbClr val="151515"/>
                          </a:solidFill>
                          <a:latin typeface="Arial"/>
                          <a:cs typeface="Arial"/>
                        </a:rPr>
                        <a:t>EF</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0795" algn="ctr">
                        <a:lnSpc>
                          <a:spcPct val="100000"/>
                        </a:lnSpc>
                        <a:spcBef>
                          <a:spcPts val="434"/>
                        </a:spcBef>
                      </a:pPr>
                      <a:r>
                        <a:rPr sz="800" dirty="0">
                          <a:solidFill>
                            <a:srgbClr val="151515"/>
                          </a:solidFill>
                          <a:latin typeface="Arial"/>
                          <a:cs typeface="Arial"/>
                        </a:rPr>
                        <a:t>Gas</a:t>
                      </a:r>
                      <a:r>
                        <a:rPr sz="800" spc="10" dirty="0">
                          <a:solidFill>
                            <a:srgbClr val="151515"/>
                          </a:solidFill>
                          <a:latin typeface="Arial"/>
                          <a:cs typeface="Arial"/>
                        </a:rPr>
                        <a:t> </a:t>
                      </a:r>
                      <a:r>
                        <a:rPr sz="800" dirty="0">
                          <a:solidFill>
                            <a:srgbClr val="151515"/>
                          </a:solidFill>
                          <a:latin typeface="Arial"/>
                          <a:cs typeface="Arial"/>
                        </a:rPr>
                        <a:t>Tankless</a:t>
                      </a:r>
                      <a:r>
                        <a:rPr sz="800" spc="-55" dirty="0">
                          <a:solidFill>
                            <a:srgbClr val="151515"/>
                          </a:solidFill>
                          <a:latin typeface="Arial"/>
                          <a:cs typeface="Arial"/>
                        </a:rPr>
                        <a:t> </a:t>
                      </a:r>
                      <a:r>
                        <a:rPr sz="800" dirty="0">
                          <a:solidFill>
                            <a:srgbClr val="151515"/>
                          </a:solidFill>
                          <a:latin typeface="Arial"/>
                          <a:cs typeface="Arial"/>
                        </a:rPr>
                        <a:t>0.94</a:t>
                      </a:r>
                      <a:r>
                        <a:rPr sz="800" spc="15" dirty="0">
                          <a:solidFill>
                            <a:srgbClr val="151515"/>
                          </a:solidFill>
                          <a:latin typeface="Arial"/>
                          <a:cs typeface="Arial"/>
                        </a:rPr>
                        <a:t> </a:t>
                      </a:r>
                      <a:r>
                        <a:rPr sz="800" spc="-25" dirty="0">
                          <a:solidFill>
                            <a:srgbClr val="151515"/>
                          </a:solidFill>
                          <a:latin typeface="Arial"/>
                          <a:cs typeface="Arial"/>
                        </a:rPr>
                        <a:t>EF</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34"/>
                        </a:spcBef>
                      </a:pPr>
                      <a:r>
                        <a:rPr sz="800" spc="-25" dirty="0">
                          <a:solidFill>
                            <a:srgbClr val="151515"/>
                          </a:solidFill>
                          <a:latin typeface="Arial"/>
                          <a:cs typeface="Arial"/>
                        </a:rPr>
                        <a:t>$0</a:t>
                      </a:r>
                      <a:endParaRPr sz="800">
                        <a:latin typeface="Arial"/>
                        <a:cs typeface="Arial"/>
                      </a:endParaRPr>
                    </a:p>
                  </a:txBody>
                  <a:tcPr marL="0" marR="0" marT="3884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3"/>
                  </a:ext>
                </a:extLst>
              </a:tr>
              <a:tr h="199579">
                <a:tc>
                  <a:txBody>
                    <a:bodyPr/>
                    <a:lstStyle/>
                    <a:p>
                      <a:pPr marL="51435">
                        <a:lnSpc>
                          <a:spcPct val="100000"/>
                        </a:lnSpc>
                        <a:spcBef>
                          <a:spcPts val="440"/>
                        </a:spcBef>
                      </a:pPr>
                      <a:r>
                        <a:rPr sz="800" spc="-10" dirty="0">
                          <a:solidFill>
                            <a:srgbClr val="151515"/>
                          </a:solidFill>
                          <a:latin typeface="Arial"/>
                          <a:cs typeface="Arial"/>
                        </a:rPr>
                        <a:t>Heating</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12065" algn="ctr">
                        <a:lnSpc>
                          <a:spcPct val="100000"/>
                        </a:lnSpc>
                        <a:spcBef>
                          <a:spcPts val="440"/>
                        </a:spcBef>
                      </a:pPr>
                      <a:r>
                        <a:rPr sz="800" dirty="0">
                          <a:solidFill>
                            <a:srgbClr val="151515"/>
                          </a:solidFill>
                          <a:latin typeface="Arial"/>
                          <a:cs typeface="Arial"/>
                        </a:rPr>
                        <a:t>Gas,</a:t>
                      </a:r>
                      <a:r>
                        <a:rPr sz="800" spc="-10" dirty="0">
                          <a:solidFill>
                            <a:srgbClr val="151515"/>
                          </a:solidFill>
                          <a:latin typeface="Arial"/>
                          <a:cs typeface="Arial"/>
                        </a:rPr>
                        <a:t> </a:t>
                      </a:r>
                      <a:r>
                        <a:rPr sz="800" dirty="0">
                          <a:solidFill>
                            <a:srgbClr val="151515"/>
                          </a:solidFill>
                          <a:latin typeface="Arial"/>
                          <a:cs typeface="Arial"/>
                        </a:rPr>
                        <a:t>95%</a:t>
                      </a:r>
                      <a:r>
                        <a:rPr sz="800" spc="5" dirty="0">
                          <a:solidFill>
                            <a:srgbClr val="151515"/>
                          </a:solidFill>
                          <a:latin typeface="Arial"/>
                          <a:cs typeface="Arial"/>
                        </a:rPr>
                        <a:t> </a:t>
                      </a:r>
                      <a:r>
                        <a:rPr sz="800" spc="-20" dirty="0">
                          <a:solidFill>
                            <a:srgbClr val="151515"/>
                          </a:solidFill>
                          <a:latin typeface="Arial"/>
                          <a:cs typeface="Arial"/>
                        </a:rPr>
                        <a:t>AFUE</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3970" algn="ctr">
                        <a:lnSpc>
                          <a:spcPct val="100000"/>
                        </a:lnSpc>
                        <a:spcBef>
                          <a:spcPts val="440"/>
                        </a:spcBef>
                      </a:pPr>
                      <a:r>
                        <a:rPr sz="800" dirty="0">
                          <a:solidFill>
                            <a:srgbClr val="151515"/>
                          </a:solidFill>
                          <a:latin typeface="Arial"/>
                          <a:cs typeface="Arial"/>
                        </a:rPr>
                        <a:t>Gas,</a:t>
                      </a:r>
                      <a:r>
                        <a:rPr sz="800" spc="-15" dirty="0">
                          <a:solidFill>
                            <a:srgbClr val="151515"/>
                          </a:solidFill>
                          <a:latin typeface="Arial"/>
                          <a:cs typeface="Arial"/>
                        </a:rPr>
                        <a:t> </a:t>
                      </a:r>
                      <a:r>
                        <a:rPr sz="800" dirty="0">
                          <a:solidFill>
                            <a:srgbClr val="151515"/>
                          </a:solidFill>
                          <a:latin typeface="Arial"/>
                          <a:cs typeface="Arial"/>
                        </a:rPr>
                        <a:t>98% </a:t>
                      </a:r>
                      <a:r>
                        <a:rPr sz="800" spc="-20" dirty="0">
                          <a:solidFill>
                            <a:srgbClr val="151515"/>
                          </a:solidFill>
                          <a:latin typeface="Arial"/>
                          <a:cs typeface="Arial"/>
                        </a:rPr>
                        <a:t>AFUE</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1430" algn="ctr">
                        <a:lnSpc>
                          <a:spcPct val="100000"/>
                        </a:lnSpc>
                        <a:spcBef>
                          <a:spcPts val="440"/>
                        </a:spcBef>
                      </a:pPr>
                      <a:r>
                        <a:rPr sz="800" b="1" spc="-20" dirty="0">
                          <a:solidFill>
                            <a:srgbClr val="151515"/>
                          </a:solidFill>
                          <a:latin typeface="Arial"/>
                          <a:cs typeface="Arial"/>
                        </a:rPr>
                        <a:t>$708</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4"/>
                  </a:ext>
                </a:extLst>
              </a:tr>
              <a:tr h="199579">
                <a:tc>
                  <a:txBody>
                    <a:bodyPr/>
                    <a:lstStyle/>
                    <a:p>
                      <a:pPr marL="51435">
                        <a:lnSpc>
                          <a:spcPct val="100000"/>
                        </a:lnSpc>
                        <a:spcBef>
                          <a:spcPts val="440"/>
                        </a:spcBef>
                      </a:pPr>
                      <a:r>
                        <a:rPr sz="800" spc="-10" dirty="0">
                          <a:solidFill>
                            <a:srgbClr val="151515"/>
                          </a:solidFill>
                          <a:latin typeface="Arial"/>
                          <a:cs typeface="Arial"/>
                        </a:rPr>
                        <a:t>Cooling</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5080" algn="ctr">
                        <a:lnSpc>
                          <a:spcPct val="100000"/>
                        </a:lnSpc>
                        <a:spcBef>
                          <a:spcPts val="440"/>
                        </a:spcBef>
                      </a:pPr>
                      <a:r>
                        <a:rPr sz="800" b="1" dirty="0">
                          <a:solidFill>
                            <a:srgbClr val="151515"/>
                          </a:solidFill>
                          <a:latin typeface="Arial"/>
                          <a:cs typeface="Arial"/>
                        </a:rPr>
                        <a:t>SEER</a:t>
                      </a:r>
                      <a:r>
                        <a:rPr sz="800" b="1" spc="-30" dirty="0">
                          <a:solidFill>
                            <a:srgbClr val="151515"/>
                          </a:solidFill>
                          <a:latin typeface="Arial"/>
                          <a:cs typeface="Arial"/>
                        </a:rPr>
                        <a:t> </a:t>
                      </a:r>
                      <a:r>
                        <a:rPr sz="800" b="1" spc="-20" dirty="0">
                          <a:solidFill>
                            <a:srgbClr val="151515"/>
                          </a:solidFill>
                          <a:latin typeface="Arial"/>
                          <a:cs typeface="Arial"/>
                        </a:rPr>
                        <a:t>14.2</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3970" algn="ctr">
                        <a:lnSpc>
                          <a:spcPct val="100000"/>
                        </a:lnSpc>
                        <a:spcBef>
                          <a:spcPts val="440"/>
                        </a:spcBef>
                      </a:pPr>
                      <a:r>
                        <a:rPr sz="800" b="1" dirty="0">
                          <a:solidFill>
                            <a:srgbClr val="151515"/>
                          </a:solidFill>
                          <a:latin typeface="Arial"/>
                          <a:cs typeface="Arial"/>
                        </a:rPr>
                        <a:t>SEER</a:t>
                      </a:r>
                      <a:r>
                        <a:rPr sz="800" b="1" spc="-20" dirty="0">
                          <a:solidFill>
                            <a:srgbClr val="151515"/>
                          </a:solidFill>
                          <a:latin typeface="Arial"/>
                          <a:cs typeface="Arial"/>
                        </a:rPr>
                        <a:t> </a:t>
                      </a:r>
                      <a:r>
                        <a:rPr sz="800" b="1" spc="-25" dirty="0">
                          <a:solidFill>
                            <a:srgbClr val="151515"/>
                          </a:solidFill>
                          <a:latin typeface="Arial"/>
                          <a:cs typeface="Arial"/>
                        </a:rPr>
                        <a:t>16</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1430" algn="ctr">
                        <a:lnSpc>
                          <a:spcPct val="100000"/>
                        </a:lnSpc>
                        <a:spcBef>
                          <a:spcPts val="440"/>
                        </a:spcBef>
                      </a:pPr>
                      <a:r>
                        <a:rPr sz="800" b="1" spc="-20" dirty="0">
                          <a:solidFill>
                            <a:srgbClr val="151515"/>
                          </a:solidFill>
                          <a:latin typeface="Arial"/>
                          <a:cs typeface="Arial"/>
                        </a:rPr>
                        <a:t>$671</a:t>
                      </a:r>
                      <a:endParaRPr sz="800">
                        <a:latin typeface="Arial"/>
                        <a:cs typeface="Arial"/>
                      </a:endParaRPr>
                    </a:p>
                  </a:txBody>
                  <a:tcPr marL="0" marR="0" marT="39291"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5"/>
                  </a:ext>
                </a:extLst>
              </a:tr>
              <a:tr h="200025">
                <a:tc>
                  <a:txBody>
                    <a:bodyPr/>
                    <a:lstStyle/>
                    <a:p>
                      <a:pPr marL="51435">
                        <a:lnSpc>
                          <a:spcPct val="100000"/>
                        </a:lnSpc>
                        <a:spcBef>
                          <a:spcPts val="445"/>
                        </a:spcBef>
                      </a:pPr>
                      <a:r>
                        <a:rPr sz="800" dirty="0">
                          <a:solidFill>
                            <a:srgbClr val="151515"/>
                          </a:solidFill>
                          <a:latin typeface="Arial"/>
                          <a:cs typeface="Arial"/>
                        </a:rPr>
                        <a:t>Duct</a:t>
                      </a:r>
                      <a:r>
                        <a:rPr sz="800" spc="-55" dirty="0">
                          <a:solidFill>
                            <a:srgbClr val="151515"/>
                          </a:solidFill>
                          <a:latin typeface="Arial"/>
                          <a:cs typeface="Arial"/>
                        </a:rPr>
                        <a:t> </a:t>
                      </a:r>
                      <a:r>
                        <a:rPr sz="800" dirty="0">
                          <a:solidFill>
                            <a:srgbClr val="151515"/>
                          </a:solidFill>
                          <a:latin typeface="Arial"/>
                          <a:cs typeface="Arial"/>
                        </a:rPr>
                        <a:t>Leakage</a:t>
                      </a:r>
                      <a:r>
                        <a:rPr sz="800" spc="-15" dirty="0">
                          <a:solidFill>
                            <a:srgbClr val="151515"/>
                          </a:solidFill>
                          <a:latin typeface="Arial"/>
                          <a:cs typeface="Arial"/>
                        </a:rPr>
                        <a:t> </a:t>
                      </a:r>
                      <a:r>
                        <a:rPr sz="800" dirty="0">
                          <a:solidFill>
                            <a:srgbClr val="151515"/>
                          </a:solidFill>
                          <a:latin typeface="Arial"/>
                          <a:cs typeface="Arial"/>
                        </a:rPr>
                        <a:t>to</a:t>
                      </a:r>
                      <a:r>
                        <a:rPr sz="800" spc="-25" dirty="0">
                          <a:solidFill>
                            <a:srgbClr val="151515"/>
                          </a:solidFill>
                          <a:latin typeface="Arial"/>
                          <a:cs typeface="Arial"/>
                        </a:rPr>
                        <a:t> </a:t>
                      </a:r>
                      <a:r>
                        <a:rPr sz="800" spc="-10" dirty="0">
                          <a:solidFill>
                            <a:srgbClr val="151515"/>
                          </a:solidFill>
                          <a:latin typeface="Arial"/>
                          <a:cs typeface="Arial"/>
                        </a:rPr>
                        <a:t>Outside</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7620" algn="ctr">
                        <a:lnSpc>
                          <a:spcPct val="100000"/>
                        </a:lnSpc>
                        <a:spcBef>
                          <a:spcPts val="445"/>
                        </a:spcBef>
                      </a:pPr>
                      <a:r>
                        <a:rPr sz="800" b="1" dirty="0">
                          <a:solidFill>
                            <a:srgbClr val="151515"/>
                          </a:solidFill>
                          <a:latin typeface="Arial"/>
                          <a:cs typeface="Arial"/>
                        </a:rPr>
                        <a:t>2</a:t>
                      </a:r>
                      <a:r>
                        <a:rPr sz="800" b="1" spc="-25" dirty="0">
                          <a:solidFill>
                            <a:srgbClr val="151515"/>
                          </a:solidFill>
                          <a:latin typeface="Arial"/>
                          <a:cs typeface="Arial"/>
                        </a:rPr>
                        <a:t> </a:t>
                      </a:r>
                      <a:r>
                        <a:rPr sz="800" b="1" dirty="0">
                          <a:solidFill>
                            <a:srgbClr val="151515"/>
                          </a:solidFill>
                          <a:latin typeface="Arial"/>
                          <a:cs typeface="Arial"/>
                        </a:rPr>
                        <a:t>CFM25</a:t>
                      </a:r>
                      <a:r>
                        <a:rPr sz="800" b="1" spc="-20" dirty="0">
                          <a:solidFill>
                            <a:srgbClr val="151515"/>
                          </a:solidFill>
                          <a:latin typeface="Arial"/>
                          <a:cs typeface="Arial"/>
                        </a:rPr>
                        <a:t> </a:t>
                      </a:r>
                      <a:r>
                        <a:rPr sz="800" b="1" dirty="0">
                          <a:solidFill>
                            <a:srgbClr val="151515"/>
                          </a:solidFill>
                          <a:latin typeface="Arial"/>
                          <a:cs typeface="Arial"/>
                        </a:rPr>
                        <a:t>per</a:t>
                      </a:r>
                      <a:r>
                        <a:rPr sz="800" b="1" spc="-45" dirty="0">
                          <a:solidFill>
                            <a:srgbClr val="151515"/>
                          </a:solidFill>
                          <a:latin typeface="Arial"/>
                          <a:cs typeface="Arial"/>
                        </a:rPr>
                        <a:t> </a:t>
                      </a:r>
                      <a:r>
                        <a:rPr sz="800" b="1" dirty="0">
                          <a:solidFill>
                            <a:srgbClr val="151515"/>
                          </a:solidFill>
                          <a:latin typeface="Arial"/>
                          <a:cs typeface="Arial"/>
                        </a:rPr>
                        <a:t>100ft2,</a:t>
                      </a:r>
                      <a:r>
                        <a:rPr sz="800" b="1" spc="15" dirty="0">
                          <a:solidFill>
                            <a:srgbClr val="151515"/>
                          </a:solidFill>
                          <a:latin typeface="Arial"/>
                          <a:cs typeface="Arial"/>
                        </a:rPr>
                        <a:t> </a:t>
                      </a:r>
                      <a:r>
                        <a:rPr sz="800" b="1" spc="-10" dirty="0">
                          <a:solidFill>
                            <a:srgbClr val="151515"/>
                          </a:solidFill>
                          <a:latin typeface="Arial"/>
                          <a:cs typeface="Arial"/>
                        </a:rPr>
                        <a:t>R-</a:t>
                      </a:r>
                      <a:r>
                        <a:rPr sz="800" b="1" spc="-60" dirty="0">
                          <a:solidFill>
                            <a:srgbClr val="151515"/>
                          </a:solidFill>
                          <a:latin typeface="Arial"/>
                          <a:cs typeface="Arial"/>
                        </a:rPr>
                        <a:t>6</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2065" algn="ctr">
                        <a:lnSpc>
                          <a:spcPct val="100000"/>
                        </a:lnSpc>
                        <a:spcBef>
                          <a:spcPts val="445"/>
                        </a:spcBef>
                      </a:pPr>
                      <a:r>
                        <a:rPr sz="800" b="1" dirty="0">
                          <a:solidFill>
                            <a:srgbClr val="151515"/>
                          </a:solidFill>
                          <a:latin typeface="Arial"/>
                          <a:cs typeface="Arial"/>
                        </a:rPr>
                        <a:t>In Finished</a:t>
                      </a:r>
                      <a:r>
                        <a:rPr sz="800" b="1" spc="-60" dirty="0">
                          <a:solidFill>
                            <a:srgbClr val="151515"/>
                          </a:solidFill>
                          <a:latin typeface="Arial"/>
                          <a:cs typeface="Arial"/>
                        </a:rPr>
                        <a:t> </a:t>
                      </a:r>
                      <a:r>
                        <a:rPr sz="800" b="1" spc="-10" dirty="0">
                          <a:solidFill>
                            <a:srgbClr val="151515"/>
                          </a:solidFill>
                          <a:latin typeface="Arial"/>
                          <a:cs typeface="Arial"/>
                        </a:rPr>
                        <a:t>Space*</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45"/>
                        </a:spcBef>
                      </a:pPr>
                      <a:r>
                        <a:rPr sz="800" spc="-25" dirty="0">
                          <a:solidFill>
                            <a:srgbClr val="151515"/>
                          </a:solidFill>
                          <a:latin typeface="Arial"/>
                          <a:cs typeface="Arial"/>
                        </a:rPr>
                        <a:t>$0</a:t>
                      </a:r>
                      <a:endParaRPr sz="800">
                        <a:latin typeface="Arial"/>
                        <a:cs typeface="Arial"/>
                      </a:endParaRPr>
                    </a:p>
                  </a:txBody>
                  <a:tcPr marL="0" marR="0" marT="39737"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6"/>
                  </a:ext>
                </a:extLst>
              </a:tr>
              <a:tr h="199579">
                <a:tc>
                  <a:txBody>
                    <a:bodyPr/>
                    <a:lstStyle/>
                    <a:p>
                      <a:pPr marL="51435">
                        <a:lnSpc>
                          <a:spcPct val="100000"/>
                        </a:lnSpc>
                        <a:spcBef>
                          <a:spcPts val="450"/>
                        </a:spcBef>
                      </a:pPr>
                      <a:r>
                        <a:rPr sz="800" dirty="0">
                          <a:solidFill>
                            <a:srgbClr val="151515"/>
                          </a:solidFill>
                          <a:latin typeface="Arial"/>
                          <a:cs typeface="Arial"/>
                        </a:rPr>
                        <a:t>Foundation</a:t>
                      </a:r>
                      <a:r>
                        <a:rPr sz="800" spc="-85"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algn="ctr">
                        <a:lnSpc>
                          <a:spcPct val="100000"/>
                        </a:lnSpc>
                        <a:spcBef>
                          <a:spcPts val="450"/>
                        </a:spcBef>
                      </a:pPr>
                      <a:r>
                        <a:rPr sz="800" b="1" spc="-25" dirty="0">
                          <a:solidFill>
                            <a:srgbClr val="151515"/>
                          </a:solidFill>
                          <a:latin typeface="Arial"/>
                          <a:cs typeface="Arial"/>
                        </a:rPr>
                        <a:t>NA</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5875" algn="ctr">
                        <a:lnSpc>
                          <a:spcPct val="100000"/>
                        </a:lnSpc>
                        <a:spcBef>
                          <a:spcPts val="450"/>
                        </a:spcBef>
                      </a:pPr>
                      <a:r>
                        <a:rPr sz="800" b="1" dirty="0">
                          <a:solidFill>
                            <a:srgbClr val="151515"/>
                          </a:solidFill>
                          <a:latin typeface="Arial"/>
                          <a:cs typeface="Arial"/>
                        </a:rPr>
                        <a:t>Basement</a:t>
                      </a:r>
                      <a:r>
                        <a:rPr sz="800" b="1" spc="-25" dirty="0">
                          <a:solidFill>
                            <a:srgbClr val="151515"/>
                          </a:solidFill>
                          <a:latin typeface="Arial"/>
                          <a:cs typeface="Arial"/>
                        </a:rPr>
                        <a:t> </a:t>
                      </a:r>
                      <a:r>
                        <a:rPr sz="800" b="1" dirty="0">
                          <a:solidFill>
                            <a:srgbClr val="151515"/>
                          </a:solidFill>
                          <a:latin typeface="Arial"/>
                          <a:cs typeface="Arial"/>
                        </a:rPr>
                        <a:t>Walls</a:t>
                      </a:r>
                      <a:r>
                        <a:rPr sz="800" b="1" spc="-60" dirty="0">
                          <a:solidFill>
                            <a:srgbClr val="151515"/>
                          </a:solidFill>
                          <a:latin typeface="Arial"/>
                          <a:cs typeface="Arial"/>
                        </a:rPr>
                        <a:t> </a:t>
                      </a:r>
                      <a:r>
                        <a:rPr sz="800" b="1" spc="-10" dirty="0">
                          <a:solidFill>
                            <a:srgbClr val="151515"/>
                          </a:solidFill>
                          <a:latin typeface="Arial"/>
                          <a:cs typeface="Arial"/>
                        </a:rPr>
                        <a:t>R-</a:t>
                      </a:r>
                      <a:r>
                        <a:rPr sz="800" b="1" spc="-25" dirty="0">
                          <a:solidFill>
                            <a:srgbClr val="151515"/>
                          </a:solidFill>
                          <a:latin typeface="Arial"/>
                          <a:cs typeface="Arial"/>
                        </a:rPr>
                        <a:t>21</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5875" algn="ctr">
                        <a:lnSpc>
                          <a:spcPct val="100000"/>
                        </a:lnSpc>
                        <a:spcBef>
                          <a:spcPts val="450"/>
                        </a:spcBef>
                      </a:pPr>
                      <a:r>
                        <a:rPr sz="800" b="1" spc="-10" dirty="0">
                          <a:solidFill>
                            <a:srgbClr val="151515"/>
                          </a:solidFill>
                          <a:latin typeface="Arial"/>
                          <a:cs typeface="Arial"/>
                        </a:rPr>
                        <a:t>$6,547</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7"/>
                  </a:ext>
                </a:extLst>
              </a:tr>
              <a:tr h="200025">
                <a:tc>
                  <a:txBody>
                    <a:bodyPr/>
                    <a:lstStyle/>
                    <a:p>
                      <a:pPr marL="51435">
                        <a:lnSpc>
                          <a:spcPct val="100000"/>
                        </a:lnSpc>
                        <a:spcBef>
                          <a:spcPts val="450"/>
                        </a:spcBef>
                      </a:pPr>
                      <a:r>
                        <a:rPr sz="800" dirty="0">
                          <a:solidFill>
                            <a:srgbClr val="151515"/>
                          </a:solidFill>
                          <a:latin typeface="Arial"/>
                          <a:cs typeface="Arial"/>
                        </a:rPr>
                        <a:t>Floor</a:t>
                      </a:r>
                      <a:r>
                        <a:rPr sz="800" spc="-35"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10160" algn="ctr">
                        <a:lnSpc>
                          <a:spcPct val="100000"/>
                        </a:lnSpc>
                        <a:spcBef>
                          <a:spcPts val="450"/>
                        </a:spcBef>
                      </a:pPr>
                      <a:r>
                        <a:rPr sz="800" b="1" dirty="0">
                          <a:solidFill>
                            <a:srgbClr val="151515"/>
                          </a:solidFill>
                          <a:latin typeface="Arial"/>
                          <a:cs typeface="Arial"/>
                        </a:rPr>
                        <a:t>Basement</a:t>
                      </a:r>
                      <a:r>
                        <a:rPr sz="800" b="1" spc="-65" dirty="0">
                          <a:solidFill>
                            <a:srgbClr val="151515"/>
                          </a:solidFill>
                          <a:latin typeface="Arial"/>
                          <a:cs typeface="Arial"/>
                        </a:rPr>
                        <a:t> </a:t>
                      </a:r>
                      <a:r>
                        <a:rPr sz="800" b="1" dirty="0">
                          <a:solidFill>
                            <a:srgbClr val="151515"/>
                          </a:solidFill>
                          <a:latin typeface="Arial"/>
                          <a:cs typeface="Arial"/>
                        </a:rPr>
                        <a:t>Ceiling</a:t>
                      </a:r>
                      <a:r>
                        <a:rPr sz="800" b="1" spc="-35" dirty="0">
                          <a:solidFill>
                            <a:srgbClr val="151515"/>
                          </a:solidFill>
                          <a:latin typeface="Arial"/>
                          <a:cs typeface="Arial"/>
                        </a:rPr>
                        <a:t> </a:t>
                      </a:r>
                      <a:r>
                        <a:rPr sz="800" b="1" spc="-10" dirty="0">
                          <a:solidFill>
                            <a:srgbClr val="151515"/>
                          </a:solidFill>
                          <a:latin typeface="Arial"/>
                          <a:cs typeface="Arial"/>
                        </a:rPr>
                        <a:t>R-</a:t>
                      </a:r>
                      <a:r>
                        <a:rPr sz="800" b="1" spc="-25" dirty="0">
                          <a:solidFill>
                            <a:srgbClr val="151515"/>
                          </a:solidFill>
                          <a:latin typeface="Arial"/>
                          <a:cs typeface="Arial"/>
                        </a:rPr>
                        <a:t>30</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2540" algn="ctr">
                        <a:lnSpc>
                          <a:spcPct val="100000"/>
                        </a:lnSpc>
                        <a:spcBef>
                          <a:spcPts val="450"/>
                        </a:spcBef>
                      </a:pPr>
                      <a:r>
                        <a:rPr sz="800" b="1" spc="-25" dirty="0">
                          <a:solidFill>
                            <a:srgbClr val="151515"/>
                          </a:solidFill>
                          <a:latin typeface="Arial"/>
                          <a:cs typeface="Arial"/>
                        </a:rPr>
                        <a:t>NA</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7145" algn="ctr">
                        <a:lnSpc>
                          <a:spcPct val="100000"/>
                        </a:lnSpc>
                        <a:spcBef>
                          <a:spcPts val="450"/>
                        </a:spcBef>
                      </a:pPr>
                      <a:r>
                        <a:rPr sz="800" b="1" spc="-10" dirty="0">
                          <a:solidFill>
                            <a:srgbClr val="151515"/>
                          </a:solidFill>
                          <a:latin typeface="Arial"/>
                          <a:cs typeface="Arial"/>
                        </a:rPr>
                        <a:t>-$1,426</a:t>
                      </a:r>
                      <a:endParaRPr sz="800">
                        <a:latin typeface="Arial"/>
                        <a:cs typeface="Arial"/>
                      </a:endParaRPr>
                    </a:p>
                  </a:txBody>
                  <a:tcPr marL="0" marR="0" marT="40184"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8"/>
                  </a:ext>
                </a:extLst>
              </a:tr>
              <a:tr h="199579">
                <a:tc>
                  <a:txBody>
                    <a:bodyPr/>
                    <a:lstStyle/>
                    <a:p>
                      <a:pPr marL="51435">
                        <a:lnSpc>
                          <a:spcPct val="100000"/>
                        </a:lnSpc>
                        <a:spcBef>
                          <a:spcPts val="455"/>
                        </a:spcBef>
                      </a:pPr>
                      <a:r>
                        <a:rPr sz="800" dirty="0">
                          <a:solidFill>
                            <a:srgbClr val="151515"/>
                          </a:solidFill>
                          <a:latin typeface="Arial"/>
                          <a:cs typeface="Arial"/>
                        </a:rPr>
                        <a:t>Walls</a:t>
                      </a:r>
                      <a:r>
                        <a:rPr sz="800" spc="-30"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4445" algn="ctr">
                        <a:lnSpc>
                          <a:spcPct val="100000"/>
                        </a:lnSpc>
                        <a:spcBef>
                          <a:spcPts val="455"/>
                        </a:spcBef>
                      </a:pPr>
                      <a:r>
                        <a:rPr sz="800" b="1" spc="-10" dirty="0">
                          <a:solidFill>
                            <a:srgbClr val="151515"/>
                          </a:solidFill>
                          <a:latin typeface="Arial"/>
                          <a:cs typeface="Arial"/>
                        </a:rPr>
                        <a:t>R-</a:t>
                      </a:r>
                      <a:r>
                        <a:rPr sz="800" b="1" dirty="0">
                          <a:solidFill>
                            <a:srgbClr val="151515"/>
                          </a:solidFill>
                          <a:latin typeface="Arial"/>
                          <a:cs typeface="Arial"/>
                        </a:rPr>
                        <a:t>21, 2x6,</a:t>
                      </a:r>
                      <a:r>
                        <a:rPr sz="800" b="1" spc="5" dirty="0">
                          <a:solidFill>
                            <a:srgbClr val="151515"/>
                          </a:solidFill>
                          <a:latin typeface="Arial"/>
                          <a:cs typeface="Arial"/>
                        </a:rPr>
                        <a:t> </a:t>
                      </a:r>
                      <a:r>
                        <a:rPr sz="800" b="1" dirty="0">
                          <a:solidFill>
                            <a:srgbClr val="151515"/>
                          </a:solidFill>
                          <a:latin typeface="Arial"/>
                          <a:cs typeface="Arial"/>
                        </a:rPr>
                        <a:t>16</a:t>
                      </a:r>
                      <a:r>
                        <a:rPr sz="800" b="1" spc="-30" dirty="0">
                          <a:solidFill>
                            <a:srgbClr val="151515"/>
                          </a:solidFill>
                          <a:latin typeface="Arial"/>
                          <a:cs typeface="Arial"/>
                        </a:rPr>
                        <a:t> </a:t>
                      </a:r>
                      <a:r>
                        <a:rPr sz="800" b="1" dirty="0">
                          <a:solidFill>
                            <a:srgbClr val="151515"/>
                          </a:solidFill>
                          <a:latin typeface="Arial"/>
                          <a:cs typeface="Arial"/>
                        </a:rPr>
                        <a:t>in</a:t>
                      </a:r>
                      <a:r>
                        <a:rPr sz="800" b="1" spc="-30" dirty="0">
                          <a:solidFill>
                            <a:srgbClr val="151515"/>
                          </a:solidFill>
                          <a:latin typeface="Arial"/>
                          <a:cs typeface="Arial"/>
                        </a:rPr>
                        <a:t> </a:t>
                      </a:r>
                      <a:r>
                        <a:rPr sz="800" b="1" spc="-20" dirty="0">
                          <a:solidFill>
                            <a:srgbClr val="151515"/>
                          </a:solidFill>
                          <a:latin typeface="Arial"/>
                          <a:cs typeface="Arial"/>
                        </a:rPr>
                        <a:t>o.c.</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4604" algn="ctr">
                        <a:lnSpc>
                          <a:spcPct val="100000"/>
                        </a:lnSpc>
                        <a:spcBef>
                          <a:spcPts val="455"/>
                        </a:spcBef>
                      </a:pPr>
                      <a:r>
                        <a:rPr sz="800" b="1" spc="-10" dirty="0">
                          <a:solidFill>
                            <a:srgbClr val="151515"/>
                          </a:solidFill>
                          <a:latin typeface="Arial"/>
                          <a:cs typeface="Arial"/>
                        </a:rPr>
                        <a:t>R-</a:t>
                      </a:r>
                      <a:r>
                        <a:rPr sz="800" b="1" dirty="0">
                          <a:solidFill>
                            <a:srgbClr val="151515"/>
                          </a:solidFill>
                          <a:latin typeface="Arial"/>
                          <a:cs typeface="Arial"/>
                        </a:rPr>
                        <a:t>21,</a:t>
                      </a:r>
                      <a:r>
                        <a:rPr sz="800" b="1" spc="-15" dirty="0">
                          <a:solidFill>
                            <a:srgbClr val="151515"/>
                          </a:solidFill>
                          <a:latin typeface="Arial"/>
                          <a:cs typeface="Arial"/>
                        </a:rPr>
                        <a:t> </a:t>
                      </a:r>
                      <a:r>
                        <a:rPr sz="800" b="1" dirty="0">
                          <a:solidFill>
                            <a:srgbClr val="151515"/>
                          </a:solidFill>
                          <a:latin typeface="Arial"/>
                          <a:cs typeface="Arial"/>
                        </a:rPr>
                        <a:t>2x6,</a:t>
                      </a:r>
                      <a:r>
                        <a:rPr sz="800" b="1" spc="-5" dirty="0">
                          <a:solidFill>
                            <a:srgbClr val="151515"/>
                          </a:solidFill>
                          <a:latin typeface="Arial"/>
                          <a:cs typeface="Arial"/>
                        </a:rPr>
                        <a:t> </a:t>
                      </a:r>
                      <a:r>
                        <a:rPr sz="800" b="1" dirty="0">
                          <a:solidFill>
                            <a:srgbClr val="151515"/>
                          </a:solidFill>
                          <a:latin typeface="Arial"/>
                          <a:cs typeface="Arial"/>
                        </a:rPr>
                        <a:t>16</a:t>
                      </a:r>
                      <a:r>
                        <a:rPr sz="800" b="1" spc="-40" dirty="0">
                          <a:solidFill>
                            <a:srgbClr val="151515"/>
                          </a:solidFill>
                          <a:latin typeface="Arial"/>
                          <a:cs typeface="Arial"/>
                        </a:rPr>
                        <a:t> </a:t>
                      </a:r>
                      <a:r>
                        <a:rPr sz="800" b="1" dirty="0">
                          <a:solidFill>
                            <a:srgbClr val="151515"/>
                          </a:solidFill>
                          <a:latin typeface="Arial"/>
                          <a:cs typeface="Arial"/>
                        </a:rPr>
                        <a:t>in o.c.</a:t>
                      </a:r>
                      <a:r>
                        <a:rPr sz="800" b="1" spc="-5" dirty="0">
                          <a:solidFill>
                            <a:srgbClr val="151515"/>
                          </a:solidFill>
                          <a:latin typeface="Arial"/>
                          <a:cs typeface="Arial"/>
                        </a:rPr>
                        <a:t> </a:t>
                      </a:r>
                      <a:r>
                        <a:rPr sz="800" b="1" spc="-10" dirty="0">
                          <a:solidFill>
                            <a:srgbClr val="151515"/>
                          </a:solidFill>
                          <a:latin typeface="Arial"/>
                          <a:cs typeface="Arial"/>
                        </a:rPr>
                        <a:t>R-</a:t>
                      </a:r>
                      <a:r>
                        <a:rPr sz="800" b="1" dirty="0">
                          <a:solidFill>
                            <a:srgbClr val="151515"/>
                          </a:solidFill>
                          <a:latin typeface="Arial"/>
                          <a:cs typeface="Arial"/>
                        </a:rPr>
                        <a:t>5</a:t>
                      </a:r>
                      <a:r>
                        <a:rPr sz="800" b="1" spc="-35" dirty="0">
                          <a:solidFill>
                            <a:srgbClr val="151515"/>
                          </a:solidFill>
                          <a:latin typeface="Arial"/>
                          <a:cs typeface="Arial"/>
                        </a:rPr>
                        <a:t> </a:t>
                      </a:r>
                      <a:r>
                        <a:rPr sz="800" b="1" spc="-25" dirty="0">
                          <a:solidFill>
                            <a:srgbClr val="151515"/>
                          </a:solidFill>
                          <a:latin typeface="Arial"/>
                          <a:cs typeface="Arial"/>
                        </a:rPr>
                        <a:t>XPS</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5875" algn="ctr">
                        <a:lnSpc>
                          <a:spcPct val="100000"/>
                        </a:lnSpc>
                        <a:spcBef>
                          <a:spcPts val="455"/>
                        </a:spcBef>
                      </a:pPr>
                      <a:r>
                        <a:rPr sz="800" b="1" spc="-10" dirty="0">
                          <a:solidFill>
                            <a:srgbClr val="151515"/>
                          </a:solidFill>
                          <a:latin typeface="Arial"/>
                          <a:cs typeface="Arial"/>
                        </a:rPr>
                        <a:t>$3,015</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09"/>
                  </a:ext>
                </a:extLst>
              </a:tr>
              <a:tr h="199579">
                <a:tc>
                  <a:txBody>
                    <a:bodyPr/>
                    <a:lstStyle/>
                    <a:p>
                      <a:pPr marL="51435">
                        <a:lnSpc>
                          <a:spcPct val="100000"/>
                        </a:lnSpc>
                        <a:spcBef>
                          <a:spcPts val="455"/>
                        </a:spcBef>
                      </a:pPr>
                      <a:r>
                        <a:rPr sz="800" dirty="0">
                          <a:solidFill>
                            <a:srgbClr val="151515"/>
                          </a:solidFill>
                          <a:latin typeface="Arial"/>
                          <a:cs typeface="Arial"/>
                        </a:rPr>
                        <a:t>High</a:t>
                      </a:r>
                      <a:r>
                        <a:rPr sz="800" spc="-55" dirty="0">
                          <a:solidFill>
                            <a:srgbClr val="151515"/>
                          </a:solidFill>
                          <a:latin typeface="Arial"/>
                          <a:cs typeface="Arial"/>
                        </a:rPr>
                        <a:t> </a:t>
                      </a:r>
                      <a:r>
                        <a:rPr sz="800" dirty="0">
                          <a:solidFill>
                            <a:srgbClr val="151515"/>
                          </a:solidFill>
                          <a:latin typeface="Arial"/>
                          <a:cs typeface="Arial"/>
                        </a:rPr>
                        <a:t>Efficacy</a:t>
                      </a:r>
                      <a:r>
                        <a:rPr sz="800" spc="5" dirty="0">
                          <a:solidFill>
                            <a:srgbClr val="151515"/>
                          </a:solidFill>
                          <a:latin typeface="Arial"/>
                          <a:cs typeface="Arial"/>
                        </a:rPr>
                        <a:t> </a:t>
                      </a:r>
                      <a:r>
                        <a:rPr sz="800" spc="-10" dirty="0">
                          <a:solidFill>
                            <a:srgbClr val="151515"/>
                          </a:solidFill>
                          <a:latin typeface="Arial"/>
                          <a:cs typeface="Arial"/>
                        </a:rPr>
                        <a:t>Lighting</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10160" algn="ctr">
                        <a:lnSpc>
                          <a:spcPct val="100000"/>
                        </a:lnSpc>
                        <a:spcBef>
                          <a:spcPts val="455"/>
                        </a:spcBef>
                      </a:pPr>
                      <a:r>
                        <a:rPr sz="800" dirty="0">
                          <a:solidFill>
                            <a:srgbClr val="151515"/>
                          </a:solidFill>
                          <a:latin typeface="Arial"/>
                          <a:cs typeface="Arial"/>
                        </a:rPr>
                        <a:t>100%</a:t>
                      </a:r>
                      <a:r>
                        <a:rPr sz="800" spc="-50" dirty="0">
                          <a:solidFill>
                            <a:srgbClr val="151515"/>
                          </a:solidFill>
                          <a:latin typeface="Arial"/>
                          <a:cs typeface="Arial"/>
                        </a:rPr>
                        <a:t> </a:t>
                      </a:r>
                      <a:r>
                        <a:rPr sz="800" spc="-25" dirty="0">
                          <a:solidFill>
                            <a:srgbClr val="151515"/>
                          </a:solidFill>
                          <a:latin typeface="Arial"/>
                          <a:cs typeface="Arial"/>
                        </a:rPr>
                        <a:t>LED</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4604" algn="ctr">
                        <a:lnSpc>
                          <a:spcPct val="100000"/>
                        </a:lnSpc>
                        <a:spcBef>
                          <a:spcPts val="455"/>
                        </a:spcBef>
                      </a:pPr>
                      <a:r>
                        <a:rPr sz="800" dirty="0">
                          <a:solidFill>
                            <a:srgbClr val="151515"/>
                          </a:solidFill>
                          <a:latin typeface="Arial"/>
                          <a:cs typeface="Arial"/>
                        </a:rPr>
                        <a:t>100%</a:t>
                      </a:r>
                      <a:r>
                        <a:rPr sz="800" spc="-50" dirty="0">
                          <a:solidFill>
                            <a:srgbClr val="151515"/>
                          </a:solidFill>
                          <a:latin typeface="Arial"/>
                          <a:cs typeface="Arial"/>
                        </a:rPr>
                        <a:t> </a:t>
                      </a:r>
                      <a:r>
                        <a:rPr sz="800" spc="-25" dirty="0">
                          <a:solidFill>
                            <a:srgbClr val="151515"/>
                          </a:solidFill>
                          <a:latin typeface="Arial"/>
                          <a:cs typeface="Arial"/>
                        </a:rPr>
                        <a:t>LED</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55"/>
                        </a:spcBef>
                      </a:pPr>
                      <a:r>
                        <a:rPr sz="800" spc="-25" dirty="0">
                          <a:solidFill>
                            <a:srgbClr val="151515"/>
                          </a:solidFill>
                          <a:latin typeface="Arial"/>
                          <a:cs typeface="Arial"/>
                        </a:rPr>
                        <a:t>$0</a:t>
                      </a:r>
                      <a:endParaRPr sz="800">
                        <a:latin typeface="Arial"/>
                        <a:cs typeface="Arial"/>
                      </a:endParaRPr>
                    </a:p>
                  </a:txBody>
                  <a:tcPr marL="0" marR="0" marT="4063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0"/>
                  </a:ext>
                </a:extLst>
              </a:tr>
              <a:tr h="200025">
                <a:tc>
                  <a:txBody>
                    <a:bodyPr/>
                    <a:lstStyle/>
                    <a:p>
                      <a:pPr marL="51435">
                        <a:lnSpc>
                          <a:spcPct val="100000"/>
                        </a:lnSpc>
                        <a:spcBef>
                          <a:spcPts val="459"/>
                        </a:spcBef>
                      </a:pPr>
                      <a:r>
                        <a:rPr sz="800" dirty="0">
                          <a:solidFill>
                            <a:srgbClr val="151515"/>
                          </a:solidFill>
                          <a:latin typeface="Arial"/>
                          <a:cs typeface="Arial"/>
                        </a:rPr>
                        <a:t>Ceiling</a:t>
                      </a:r>
                      <a:r>
                        <a:rPr sz="800" spc="-40" dirty="0">
                          <a:solidFill>
                            <a:srgbClr val="151515"/>
                          </a:solidFill>
                          <a:latin typeface="Arial"/>
                          <a:cs typeface="Arial"/>
                        </a:rPr>
                        <a:t> </a:t>
                      </a:r>
                      <a:r>
                        <a:rPr sz="800" spc="-10" dirty="0">
                          <a:solidFill>
                            <a:srgbClr val="151515"/>
                          </a:solidFill>
                          <a:latin typeface="Arial"/>
                          <a:cs typeface="Arial"/>
                        </a:rPr>
                        <a:t>Insulation</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4445" algn="ctr">
                        <a:lnSpc>
                          <a:spcPct val="100000"/>
                        </a:lnSpc>
                        <a:spcBef>
                          <a:spcPts val="459"/>
                        </a:spcBef>
                      </a:pPr>
                      <a:r>
                        <a:rPr sz="800" b="1" dirty="0">
                          <a:solidFill>
                            <a:srgbClr val="151515"/>
                          </a:solidFill>
                          <a:latin typeface="Arial"/>
                          <a:cs typeface="Arial"/>
                        </a:rPr>
                        <a:t>Ceiling</a:t>
                      </a:r>
                      <a:r>
                        <a:rPr sz="800" b="1" spc="-20" dirty="0">
                          <a:solidFill>
                            <a:srgbClr val="151515"/>
                          </a:solidFill>
                          <a:latin typeface="Arial"/>
                          <a:cs typeface="Arial"/>
                        </a:rPr>
                        <a:t> </a:t>
                      </a:r>
                      <a:r>
                        <a:rPr sz="800" b="1" spc="-10" dirty="0">
                          <a:solidFill>
                            <a:srgbClr val="151515"/>
                          </a:solidFill>
                          <a:latin typeface="Arial"/>
                          <a:cs typeface="Arial"/>
                        </a:rPr>
                        <a:t>R-</a:t>
                      </a:r>
                      <a:r>
                        <a:rPr sz="800" b="1" dirty="0">
                          <a:solidFill>
                            <a:srgbClr val="151515"/>
                          </a:solidFill>
                          <a:latin typeface="Arial"/>
                          <a:cs typeface="Arial"/>
                        </a:rPr>
                        <a:t>49,</a:t>
                      </a:r>
                      <a:r>
                        <a:rPr sz="800" b="1" spc="5" dirty="0">
                          <a:solidFill>
                            <a:srgbClr val="151515"/>
                          </a:solidFill>
                          <a:latin typeface="Arial"/>
                          <a:cs typeface="Arial"/>
                        </a:rPr>
                        <a:t> </a:t>
                      </a:r>
                      <a:r>
                        <a:rPr sz="800" b="1" spc="-10" dirty="0">
                          <a:solidFill>
                            <a:srgbClr val="151515"/>
                          </a:solidFill>
                          <a:latin typeface="Arial"/>
                          <a:cs typeface="Arial"/>
                        </a:rPr>
                        <a:t>Vented</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2065" algn="ctr">
                        <a:lnSpc>
                          <a:spcPct val="100000"/>
                        </a:lnSpc>
                        <a:spcBef>
                          <a:spcPts val="459"/>
                        </a:spcBef>
                      </a:pPr>
                      <a:r>
                        <a:rPr sz="800" b="1" dirty="0">
                          <a:solidFill>
                            <a:srgbClr val="151515"/>
                          </a:solidFill>
                          <a:latin typeface="Arial"/>
                          <a:cs typeface="Arial"/>
                        </a:rPr>
                        <a:t>Roof</a:t>
                      </a:r>
                      <a:r>
                        <a:rPr sz="800" b="1" spc="10" dirty="0">
                          <a:solidFill>
                            <a:srgbClr val="151515"/>
                          </a:solidFill>
                          <a:latin typeface="Arial"/>
                          <a:cs typeface="Arial"/>
                        </a:rPr>
                        <a:t> </a:t>
                      </a:r>
                      <a:r>
                        <a:rPr sz="800" b="1" spc="-10" dirty="0">
                          <a:solidFill>
                            <a:srgbClr val="151515"/>
                          </a:solidFill>
                          <a:latin typeface="Arial"/>
                          <a:cs typeface="Arial"/>
                        </a:rPr>
                        <a:t>R-</a:t>
                      </a:r>
                      <a:r>
                        <a:rPr sz="800" b="1" dirty="0">
                          <a:solidFill>
                            <a:srgbClr val="151515"/>
                          </a:solidFill>
                          <a:latin typeface="Arial"/>
                          <a:cs typeface="Arial"/>
                        </a:rPr>
                        <a:t>38</a:t>
                      </a:r>
                      <a:r>
                        <a:rPr sz="800" b="1" spc="-30" dirty="0">
                          <a:solidFill>
                            <a:srgbClr val="151515"/>
                          </a:solidFill>
                          <a:latin typeface="Arial"/>
                          <a:cs typeface="Arial"/>
                        </a:rPr>
                        <a:t> </a:t>
                      </a:r>
                      <a:r>
                        <a:rPr sz="800" b="1" dirty="0">
                          <a:solidFill>
                            <a:srgbClr val="151515"/>
                          </a:solidFill>
                          <a:latin typeface="Arial"/>
                          <a:cs typeface="Arial"/>
                        </a:rPr>
                        <a:t>Spray</a:t>
                      </a:r>
                      <a:r>
                        <a:rPr sz="800" b="1" spc="-30" dirty="0">
                          <a:solidFill>
                            <a:srgbClr val="151515"/>
                          </a:solidFill>
                          <a:latin typeface="Arial"/>
                          <a:cs typeface="Arial"/>
                        </a:rPr>
                        <a:t> </a:t>
                      </a:r>
                      <a:r>
                        <a:rPr sz="800" b="1" dirty="0">
                          <a:solidFill>
                            <a:srgbClr val="151515"/>
                          </a:solidFill>
                          <a:latin typeface="Arial"/>
                          <a:cs typeface="Arial"/>
                        </a:rPr>
                        <a:t>Foam, </a:t>
                      </a:r>
                      <a:r>
                        <a:rPr sz="800" b="1" spc="-10" dirty="0">
                          <a:solidFill>
                            <a:srgbClr val="151515"/>
                          </a:solidFill>
                          <a:latin typeface="Arial"/>
                          <a:cs typeface="Arial"/>
                        </a:rPr>
                        <a:t>Unvented</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6510" algn="ctr">
                        <a:lnSpc>
                          <a:spcPct val="100000"/>
                        </a:lnSpc>
                        <a:spcBef>
                          <a:spcPts val="459"/>
                        </a:spcBef>
                      </a:pPr>
                      <a:r>
                        <a:rPr sz="800" b="1" spc="-10" dirty="0">
                          <a:solidFill>
                            <a:srgbClr val="151515"/>
                          </a:solidFill>
                          <a:latin typeface="Arial"/>
                          <a:cs typeface="Arial"/>
                        </a:rPr>
                        <a:t>$2,187</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1"/>
                  </a:ext>
                </a:extLst>
              </a:tr>
              <a:tr h="199579">
                <a:tc>
                  <a:txBody>
                    <a:bodyPr/>
                    <a:lstStyle/>
                    <a:p>
                      <a:pPr marL="51435">
                        <a:lnSpc>
                          <a:spcPct val="100000"/>
                        </a:lnSpc>
                        <a:spcBef>
                          <a:spcPts val="459"/>
                        </a:spcBef>
                      </a:pPr>
                      <a:r>
                        <a:rPr sz="800" dirty="0">
                          <a:solidFill>
                            <a:srgbClr val="151515"/>
                          </a:solidFill>
                          <a:latin typeface="Arial"/>
                          <a:cs typeface="Arial"/>
                        </a:rPr>
                        <a:t>Air</a:t>
                      </a:r>
                      <a:r>
                        <a:rPr sz="800" spc="-15" dirty="0">
                          <a:solidFill>
                            <a:srgbClr val="151515"/>
                          </a:solidFill>
                          <a:latin typeface="Arial"/>
                          <a:cs typeface="Arial"/>
                        </a:rPr>
                        <a:t> </a:t>
                      </a:r>
                      <a:r>
                        <a:rPr sz="800" spc="-10" dirty="0">
                          <a:solidFill>
                            <a:srgbClr val="151515"/>
                          </a:solidFill>
                          <a:latin typeface="Arial"/>
                          <a:cs typeface="Arial"/>
                        </a:rPr>
                        <a:t>Infiltration</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11430" algn="ctr">
                        <a:lnSpc>
                          <a:spcPct val="100000"/>
                        </a:lnSpc>
                        <a:spcBef>
                          <a:spcPts val="459"/>
                        </a:spcBef>
                      </a:pPr>
                      <a:r>
                        <a:rPr sz="800" b="1" dirty="0">
                          <a:solidFill>
                            <a:srgbClr val="151515"/>
                          </a:solidFill>
                          <a:latin typeface="Arial"/>
                          <a:cs typeface="Arial"/>
                        </a:rPr>
                        <a:t>3</a:t>
                      </a:r>
                      <a:r>
                        <a:rPr sz="800" b="1" spc="-35" dirty="0">
                          <a:solidFill>
                            <a:srgbClr val="151515"/>
                          </a:solidFill>
                          <a:latin typeface="Arial"/>
                          <a:cs typeface="Arial"/>
                        </a:rPr>
                        <a:t> </a:t>
                      </a:r>
                      <a:r>
                        <a:rPr sz="800" b="1" spc="-10" dirty="0">
                          <a:solidFill>
                            <a:srgbClr val="151515"/>
                          </a:solidFill>
                          <a:latin typeface="Arial"/>
                          <a:cs typeface="Arial"/>
                        </a:rPr>
                        <a:t>ACH50</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5240" algn="ctr">
                        <a:lnSpc>
                          <a:spcPct val="100000"/>
                        </a:lnSpc>
                        <a:spcBef>
                          <a:spcPts val="459"/>
                        </a:spcBef>
                      </a:pPr>
                      <a:r>
                        <a:rPr sz="800" b="1" dirty="0">
                          <a:solidFill>
                            <a:srgbClr val="151515"/>
                          </a:solidFill>
                          <a:latin typeface="Arial"/>
                          <a:cs typeface="Arial"/>
                        </a:rPr>
                        <a:t>1</a:t>
                      </a:r>
                      <a:r>
                        <a:rPr sz="800" b="1" spc="-40" dirty="0">
                          <a:solidFill>
                            <a:srgbClr val="151515"/>
                          </a:solidFill>
                          <a:latin typeface="Arial"/>
                          <a:cs typeface="Arial"/>
                        </a:rPr>
                        <a:t> </a:t>
                      </a:r>
                      <a:r>
                        <a:rPr sz="800" b="1" spc="-10" dirty="0">
                          <a:solidFill>
                            <a:srgbClr val="151515"/>
                          </a:solidFill>
                          <a:latin typeface="Arial"/>
                          <a:cs typeface="Arial"/>
                        </a:rPr>
                        <a:t>ACH50</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6510" algn="ctr">
                        <a:lnSpc>
                          <a:spcPct val="100000"/>
                        </a:lnSpc>
                        <a:spcBef>
                          <a:spcPts val="459"/>
                        </a:spcBef>
                      </a:pPr>
                      <a:r>
                        <a:rPr sz="800" b="1" spc="-10" dirty="0">
                          <a:solidFill>
                            <a:srgbClr val="151515"/>
                          </a:solidFill>
                          <a:latin typeface="Arial"/>
                          <a:cs typeface="Arial"/>
                        </a:rPr>
                        <a:t>$2,362</a:t>
                      </a:r>
                      <a:endParaRPr sz="800">
                        <a:latin typeface="Arial"/>
                        <a:cs typeface="Arial"/>
                      </a:endParaRPr>
                    </a:p>
                  </a:txBody>
                  <a:tcPr marL="0" marR="0" marT="41076"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2"/>
                  </a:ext>
                </a:extLst>
              </a:tr>
              <a:tr h="200025">
                <a:tc>
                  <a:txBody>
                    <a:bodyPr/>
                    <a:lstStyle/>
                    <a:p>
                      <a:pPr marL="51435">
                        <a:lnSpc>
                          <a:spcPct val="100000"/>
                        </a:lnSpc>
                        <a:spcBef>
                          <a:spcPts val="465"/>
                        </a:spcBef>
                      </a:pPr>
                      <a:r>
                        <a:rPr sz="800" dirty="0">
                          <a:solidFill>
                            <a:srgbClr val="151515"/>
                          </a:solidFill>
                          <a:latin typeface="Arial"/>
                          <a:cs typeface="Arial"/>
                        </a:rPr>
                        <a:t>Mechanical</a:t>
                      </a:r>
                      <a:r>
                        <a:rPr sz="800" spc="-70" dirty="0">
                          <a:solidFill>
                            <a:srgbClr val="151515"/>
                          </a:solidFill>
                          <a:latin typeface="Arial"/>
                          <a:cs typeface="Arial"/>
                        </a:rPr>
                        <a:t> </a:t>
                      </a:r>
                      <a:r>
                        <a:rPr sz="800" spc="-10" dirty="0">
                          <a:solidFill>
                            <a:srgbClr val="151515"/>
                          </a:solidFill>
                          <a:latin typeface="Arial"/>
                          <a:cs typeface="Arial"/>
                        </a:rPr>
                        <a:t>Ventilation</a:t>
                      </a:r>
                      <a:endParaRPr sz="800">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4445" algn="ctr">
                        <a:lnSpc>
                          <a:spcPct val="100000"/>
                        </a:lnSpc>
                        <a:spcBef>
                          <a:spcPts val="465"/>
                        </a:spcBef>
                      </a:pPr>
                      <a:r>
                        <a:rPr sz="800" dirty="0">
                          <a:solidFill>
                            <a:srgbClr val="151515"/>
                          </a:solidFill>
                          <a:latin typeface="Arial"/>
                          <a:cs typeface="Arial"/>
                        </a:rPr>
                        <a:t>HRV,</a:t>
                      </a:r>
                      <a:r>
                        <a:rPr sz="800" spc="10" dirty="0">
                          <a:solidFill>
                            <a:srgbClr val="151515"/>
                          </a:solidFill>
                          <a:latin typeface="Arial"/>
                          <a:cs typeface="Arial"/>
                        </a:rPr>
                        <a:t> </a:t>
                      </a:r>
                      <a:r>
                        <a:rPr sz="800" spc="-25" dirty="0">
                          <a:solidFill>
                            <a:srgbClr val="151515"/>
                          </a:solidFill>
                          <a:latin typeface="Arial"/>
                          <a:cs typeface="Arial"/>
                        </a:rPr>
                        <a:t>75%</a:t>
                      </a:r>
                      <a:endParaRPr sz="800">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8890" algn="ctr">
                        <a:lnSpc>
                          <a:spcPct val="100000"/>
                        </a:lnSpc>
                        <a:spcBef>
                          <a:spcPts val="465"/>
                        </a:spcBef>
                      </a:pPr>
                      <a:r>
                        <a:rPr sz="800" dirty="0">
                          <a:solidFill>
                            <a:srgbClr val="151515"/>
                          </a:solidFill>
                          <a:latin typeface="Arial"/>
                          <a:cs typeface="Arial"/>
                        </a:rPr>
                        <a:t>HRV, </a:t>
                      </a:r>
                      <a:r>
                        <a:rPr sz="800" spc="-25" dirty="0">
                          <a:solidFill>
                            <a:srgbClr val="151515"/>
                          </a:solidFill>
                          <a:latin typeface="Arial"/>
                          <a:cs typeface="Arial"/>
                        </a:rPr>
                        <a:t>75%</a:t>
                      </a:r>
                      <a:endParaRPr sz="800">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65"/>
                        </a:spcBef>
                      </a:pPr>
                      <a:r>
                        <a:rPr sz="800" spc="-25" dirty="0">
                          <a:solidFill>
                            <a:srgbClr val="151515"/>
                          </a:solidFill>
                          <a:latin typeface="Arial"/>
                          <a:cs typeface="Arial"/>
                        </a:rPr>
                        <a:t>$0</a:t>
                      </a:r>
                      <a:endParaRPr sz="800">
                        <a:latin typeface="Arial"/>
                        <a:cs typeface="Arial"/>
                      </a:endParaRPr>
                    </a:p>
                  </a:txBody>
                  <a:tcPr marL="0" marR="0" marT="41523"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3"/>
                  </a:ext>
                </a:extLst>
              </a:tr>
              <a:tr h="200025">
                <a:tc>
                  <a:txBody>
                    <a:bodyPr/>
                    <a:lstStyle/>
                    <a:p>
                      <a:pPr marL="51435">
                        <a:lnSpc>
                          <a:spcPct val="100000"/>
                        </a:lnSpc>
                        <a:spcBef>
                          <a:spcPts val="470"/>
                        </a:spcBef>
                      </a:pPr>
                      <a:r>
                        <a:rPr sz="800" spc="-10" dirty="0">
                          <a:solidFill>
                            <a:srgbClr val="151515"/>
                          </a:solidFill>
                          <a:latin typeface="Arial"/>
                          <a:cs typeface="Arial"/>
                        </a:rPr>
                        <a:t>Pre-Wiring</a:t>
                      </a:r>
                      <a:r>
                        <a:rPr sz="800" spc="-15" baseline="24305" dirty="0">
                          <a:solidFill>
                            <a:srgbClr val="151515"/>
                          </a:solidFill>
                          <a:latin typeface="Arial"/>
                          <a:cs typeface="Arial"/>
                        </a:rPr>
                        <a:t>5</a:t>
                      </a:r>
                      <a:endParaRPr sz="800" baseline="24305">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6985" algn="ctr">
                        <a:lnSpc>
                          <a:spcPct val="100000"/>
                        </a:lnSpc>
                        <a:spcBef>
                          <a:spcPts val="470"/>
                        </a:spcBef>
                      </a:pPr>
                      <a:r>
                        <a:rPr sz="800" spc="-25" dirty="0">
                          <a:solidFill>
                            <a:srgbClr val="151515"/>
                          </a:solidFill>
                          <a:latin typeface="Arial"/>
                          <a:cs typeface="Arial"/>
                        </a:rPr>
                        <a:t>N/A</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2065" algn="ctr">
                        <a:lnSpc>
                          <a:spcPct val="100000"/>
                        </a:lnSpc>
                        <a:spcBef>
                          <a:spcPts val="470"/>
                        </a:spcBef>
                      </a:pPr>
                      <a:r>
                        <a:rPr sz="800" spc="-25" dirty="0">
                          <a:solidFill>
                            <a:srgbClr val="151515"/>
                          </a:solidFill>
                          <a:latin typeface="Arial"/>
                          <a:cs typeface="Arial"/>
                        </a:rPr>
                        <a:t>N/A</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70"/>
                        </a:spcBef>
                      </a:pPr>
                      <a:r>
                        <a:rPr sz="800" spc="-25" dirty="0">
                          <a:solidFill>
                            <a:srgbClr val="151515"/>
                          </a:solidFill>
                          <a:latin typeface="Arial"/>
                          <a:cs typeface="Arial"/>
                        </a:rPr>
                        <a:t>$0</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4"/>
                  </a:ext>
                </a:extLst>
              </a:tr>
              <a:tr h="200025">
                <a:tc>
                  <a:txBody>
                    <a:bodyPr/>
                    <a:lstStyle/>
                    <a:p>
                      <a:pPr marL="51435">
                        <a:lnSpc>
                          <a:spcPct val="100000"/>
                        </a:lnSpc>
                        <a:spcBef>
                          <a:spcPts val="470"/>
                        </a:spcBef>
                      </a:pPr>
                      <a:r>
                        <a:rPr sz="800" dirty="0">
                          <a:solidFill>
                            <a:srgbClr val="151515"/>
                          </a:solidFill>
                          <a:latin typeface="Arial"/>
                          <a:cs typeface="Arial"/>
                        </a:rPr>
                        <a:t>Solar</a:t>
                      </a:r>
                      <a:r>
                        <a:rPr sz="800" spc="-5" dirty="0">
                          <a:solidFill>
                            <a:srgbClr val="151515"/>
                          </a:solidFill>
                          <a:latin typeface="Arial"/>
                          <a:cs typeface="Arial"/>
                        </a:rPr>
                        <a:t> </a:t>
                      </a:r>
                      <a:r>
                        <a:rPr sz="800" spc="-10" dirty="0">
                          <a:solidFill>
                            <a:srgbClr val="151515"/>
                          </a:solidFill>
                          <a:latin typeface="Arial"/>
                          <a:cs typeface="Arial"/>
                        </a:rPr>
                        <a:t>Array</a:t>
                      </a:r>
                      <a:r>
                        <a:rPr sz="800" spc="-15" baseline="24305" dirty="0">
                          <a:solidFill>
                            <a:srgbClr val="151515"/>
                          </a:solidFill>
                          <a:latin typeface="Arial"/>
                          <a:cs typeface="Arial"/>
                        </a:rPr>
                        <a:t>5</a:t>
                      </a:r>
                      <a:endParaRPr sz="800" baseline="24305">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marL="6985" algn="ctr">
                        <a:lnSpc>
                          <a:spcPct val="100000"/>
                        </a:lnSpc>
                        <a:spcBef>
                          <a:spcPts val="470"/>
                        </a:spcBef>
                      </a:pPr>
                      <a:r>
                        <a:rPr sz="800" spc="-25" dirty="0">
                          <a:solidFill>
                            <a:srgbClr val="151515"/>
                          </a:solidFill>
                          <a:latin typeface="Arial"/>
                          <a:cs typeface="Arial"/>
                        </a:rPr>
                        <a:t>N/A</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marL="12065" algn="ctr">
                        <a:lnSpc>
                          <a:spcPct val="100000"/>
                        </a:lnSpc>
                        <a:spcBef>
                          <a:spcPts val="470"/>
                        </a:spcBef>
                      </a:pPr>
                      <a:r>
                        <a:rPr sz="800" spc="-25" dirty="0">
                          <a:solidFill>
                            <a:srgbClr val="151515"/>
                          </a:solidFill>
                          <a:latin typeface="Arial"/>
                          <a:cs typeface="Arial"/>
                        </a:rPr>
                        <a:t>N/A</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9685" algn="ctr">
                        <a:lnSpc>
                          <a:spcPct val="100000"/>
                        </a:lnSpc>
                        <a:spcBef>
                          <a:spcPts val="470"/>
                        </a:spcBef>
                      </a:pPr>
                      <a:r>
                        <a:rPr sz="800" spc="-25" dirty="0">
                          <a:solidFill>
                            <a:srgbClr val="151515"/>
                          </a:solidFill>
                          <a:latin typeface="Arial"/>
                          <a:cs typeface="Arial"/>
                        </a:rPr>
                        <a:t>$0</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5"/>
                  </a:ext>
                </a:extLst>
              </a:tr>
              <a:tr h="200025">
                <a:tc>
                  <a:txBody>
                    <a:bodyPr/>
                    <a:lstStyle/>
                    <a:p>
                      <a:pPr marL="51435">
                        <a:lnSpc>
                          <a:spcPct val="100000"/>
                        </a:lnSpc>
                        <a:spcBef>
                          <a:spcPts val="470"/>
                        </a:spcBef>
                      </a:pPr>
                      <a:r>
                        <a:rPr sz="800" spc="-10" dirty="0">
                          <a:solidFill>
                            <a:srgbClr val="151515"/>
                          </a:solidFill>
                          <a:latin typeface="Arial"/>
                          <a:cs typeface="Arial"/>
                        </a:rPr>
                        <a:t>TOTAL</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4F3F5"/>
                    </a:solidFill>
                  </a:tcPr>
                </a:tc>
                <a:tc>
                  <a:txBody>
                    <a:bodyPr/>
                    <a:lstStyle/>
                    <a:p>
                      <a:pPr>
                        <a:lnSpc>
                          <a:spcPct val="100000"/>
                        </a:lnSpc>
                      </a:pPr>
                      <a:endParaRPr sz="800">
                        <a:latin typeface="Times New Roman"/>
                        <a:cs typeface="Times New Roman"/>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8A9FBC">
                        <a:alpha val="30195"/>
                      </a:srgbClr>
                    </a:solidFill>
                  </a:tcPr>
                </a:tc>
                <a:tc>
                  <a:txBody>
                    <a:bodyPr/>
                    <a:lstStyle/>
                    <a:p>
                      <a:pPr>
                        <a:lnSpc>
                          <a:spcPct val="100000"/>
                        </a:lnSpc>
                      </a:pPr>
                      <a:endParaRPr sz="800">
                        <a:latin typeface="Times New Roman"/>
                        <a:cs typeface="Times New Roman"/>
                      </a:endParaRPr>
                    </a:p>
                  </a:txBody>
                  <a:tcPr marL="0" marR="0" marT="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DBE6DE"/>
                    </a:solidFill>
                  </a:tcPr>
                </a:tc>
                <a:tc>
                  <a:txBody>
                    <a:bodyPr/>
                    <a:lstStyle/>
                    <a:p>
                      <a:pPr marL="17780" algn="ctr">
                        <a:lnSpc>
                          <a:spcPct val="100000"/>
                        </a:lnSpc>
                        <a:spcBef>
                          <a:spcPts val="470"/>
                        </a:spcBef>
                      </a:pPr>
                      <a:r>
                        <a:rPr sz="800" b="1" spc="-10" dirty="0">
                          <a:solidFill>
                            <a:srgbClr val="151515"/>
                          </a:solidFill>
                          <a:latin typeface="Arial"/>
                          <a:cs typeface="Arial"/>
                        </a:rPr>
                        <a:t>$14,064</a:t>
                      </a:r>
                      <a:endParaRPr sz="800">
                        <a:latin typeface="Arial"/>
                        <a:cs typeface="Arial"/>
                      </a:endParaRPr>
                    </a:p>
                  </a:txBody>
                  <a:tcPr marL="0" marR="0" marT="4197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EAE9EB"/>
                    </a:solidFill>
                  </a:tcPr>
                </a:tc>
                <a:extLst>
                  <a:ext uri="{0D108BD9-81ED-4DB2-BD59-A6C34878D82A}">
                    <a16:rowId xmlns:a16="http://schemas.microsoft.com/office/drawing/2014/main" val="10016"/>
                  </a:ext>
                </a:extLst>
              </a:tr>
            </a:tbl>
          </a:graphicData>
        </a:graphic>
      </p:graphicFrame>
      <p:sp>
        <p:nvSpPr>
          <p:cNvPr id="8" name="object 8"/>
          <p:cNvSpPr txBox="1"/>
          <p:nvPr/>
        </p:nvSpPr>
        <p:spPr>
          <a:xfrm>
            <a:off x="2936081" y="5616715"/>
            <a:ext cx="6057454" cy="1197111"/>
          </a:xfrm>
          <a:prstGeom prst="rect">
            <a:avLst/>
          </a:prstGeom>
        </p:spPr>
        <p:txBody>
          <a:bodyPr vert="horz" wrap="square" lIns="0" tIns="40184" rIns="0" bIns="0" rtlCol="0">
            <a:spAutoFit/>
          </a:bodyPr>
          <a:lstStyle/>
          <a:p>
            <a:pPr marL="169212" indent="-160282">
              <a:spcBef>
                <a:spcPts val="316"/>
              </a:spcBef>
              <a:buAutoNum type="arabicPeriod"/>
              <a:tabLst>
                <a:tab pos="169212" algn="l"/>
              </a:tabLst>
            </a:pPr>
            <a:r>
              <a:rPr sz="668" dirty="0">
                <a:solidFill>
                  <a:srgbClr val="5E5E5E"/>
                </a:solidFill>
                <a:latin typeface="Arial"/>
                <a:cs typeface="Arial"/>
              </a:rPr>
              <a:t>Additional</a:t>
            </a:r>
            <a:r>
              <a:rPr sz="668" spc="84" dirty="0">
                <a:solidFill>
                  <a:srgbClr val="5E5E5E"/>
                </a:solidFill>
                <a:latin typeface="Arial"/>
                <a:cs typeface="Arial"/>
              </a:rPr>
              <a:t> </a:t>
            </a:r>
            <a:r>
              <a:rPr sz="668" dirty="0">
                <a:solidFill>
                  <a:srgbClr val="5E5E5E"/>
                </a:solidFill>
                <a:latin typeface="Arial"/>
                <a:cs typeface="Arial"/>
              </a:rPr>
              <a:t>Cost</a:t>
            </a:r>
            <a:r>
              <a:rPr sz="668" spc="105" dirty="0">
                <a:solidFill>
                  <a:srgbClr val="5E5E5E"/>
                </a:solidFill>
                <a:latin typeface="Arial"/>
                <a:cs typeface="Arial"/>
              </a:rPr>
              <a:t> </a:t>
            </a:r>
            <a:r>
              <a:rPr sz="668" dirty="0">
                <a:solidFill>
                  <a:srgbClr val="5E5E5E"/>
                </a:solidFill>
                <a:latin typeface="Arial"/>
                <a:cs typeface="Arial"/>
              </a:rPr>
              <a:t>are</a:t>
            </a:r>
            <a:r>
              <a:rPr sz="668" spc="67" dirty="0">
                <a:solidFill>
                  <a:srgbClr val="5E5E5E"/>
                </a:solidFill>
                <a:latin typeface="Arial"/>
                <a:cs typeface="Arial"/>
              </a:rPr>
              <a:t> </a:t>
            </a:r>
            <a:r>
              <a:rPr sz="668" dirty="0">
                <a:solidFill>
                  <a:srgbClr val="5E5E5E"/>
                </a:solidFill>
                <a:latin typeface="Arial"/>
                <a:cs typeface="Arial"/>
              </a:rPr>
              <a:t>the</a:t>
            </a:r>
            <a:r>
              <a:rPr sz="668" spc="67" dirty="0">
                <a:solidFill>
                  <a:srgbClr val="5E5E5E"/>
                </a:solidFill>
                <a:latin typeface="Arial"/>
                <a:cs typeface="Arial"/>
              </a:rPr>
              <a:t> </a:t>
            </a:r>
            <a:r>
              <a:rPr sz="668" dirty="0">
                <a:solidFill>
                  <a:srgbClr val="5E5E5E"/>
                </a:solidFill>
                <a:latin typeface="Arial"/>
                <a:cs typeface="Arial"/>
              </a:rPr>
              <a:t>costs</a:t>
            </a:r>
            <a:r>
              <a:rPr sz="668" spc="46" dirty="0">
                <a:solidFill>
                  <a:srgbClr val="5E5E5E"/>
                </a:solidFill>
                <a:latin typeface="Arial"/>
                <a:cs typeface="Arial"/>
              </a:rPr>
              <a:t> </a:t>
            </a:r>
            <a:r>
              <a:rPr sz="668" dirty="0">
                <a:solidFill>
                  <a:srgbClr val="5E5E5E"/>
                </a:solidFill>
                <a:latin typeface="Arial"/>
                <a:cs typeface="Arial"/>
              </a:rPr>
              <a:t>above</a:t>
            </a:r>
            <a:r>
              <a:rPr sz="668" spc="63" dirty="0">
                <a:solidFill>
                  <a:srgbClr val="5E5E5E"/>
                </a:solidFill>
                <a:latin typeface="Arial"/>
                <a:cs typeface="Arial"/>
              </a:rPr>
              <a:t> </a:t>
            </a:r>
            <a:r>
              <a:rPr sz="668" dirty="0">
                <a:solidFill>
                  <a:srgbClr val="5E5E5E"/>
                </a:solidFill>
                <a:latin typeface="Arial"/>
                <a:cs typeface="Arial"/>
              </a:rPr>
              <a:t>Base</a:t>
            </a:r>
            <a:r>
              <a:rPr sz="668" spc="67" dirty="0">
                <a:solidFill>
                  <a:srgbClr val="5E5E5E"/>
                </a:solidFill>
                <a:latin typeface="Arial"/>
                <a:cs typeface="Arial"/>
              </a:rPr>
              <a:t> </a:t>
            </a:r>
            <a:r>
              <a:rPr sz="668" dirty="0">
                <a:solidFill>
                  <a:srgbClr val="5E5E5E"/>
                </a:solidFill>
                <a:latin typeface="Arial"/>
                <a:cs typeface="Arial"/>
              </a:rPr>
              <a:t>Code</a:t>
            </a:r>
            <a:r>
              <a:rPr sz="668" spc="67" dirty="0">
                <a:solidFill>
                  <a:srgbClr val="5E5E5E"/>
                </a:solidFill>
                <a:latin typeface="Arial"/>
                <a:cs typeface="Arial"/>
              </a:rPr>
              <a:t> </a:t>
            </a:r>
            <a:r>
              <a:rPr sz="668" dirty="0">
                <a:solidFill>
                  <a:srgbClr val="5E5E5E"/>
                </a:solidFill>
                <a:latin typeface="Arial"/>
                <a:cs typeface="Arial"/>
              </a:rPr>
              <a:t>to</a:t>
            </a:r>
            <a:r>
              <a:rPr sz="668" spc="63" dirty="0">
                <a:solidFill>
                  <a:srgbClr val="5E5E5E"/>
                </a:solidFill>
                <a:latin typeface="Arial"/>
                <a:cs typeface="Arial"/>
              </a:rPr>
              <a:t> </a:t>
            </a:r>
            <a:r>
              <a:rPr sz="668" dirty="0">
                <a:solidFill>
                  <a:srgbClr val="5E5E5E"/>
                </a:solidFill>
                <a:latin typeface="Arial"/>
                <a:cs typeface="Arial"/>
              </a:rPr>
              <a:t>reach</a:t>
            </a:r>
            <a:r>
              <a:rPr sz="668" spc="67" dirty="0">
                <a:solidFill>
                  <a:srgbClr val="5E5E5E"/>
                </a:solidFill>
                <a:latin typeface="Arial"/>
                <a:cs typeface="Arial"/>
              </a:rPr>
              <a:t> </a:t>
            </a:r>
            <a:r>
              <a:rPr sz="668" dirty="0">
                <a:solidFill>
                  <a:srgbClr val="5E5E5E"/>
                </a:solidFill>
                <a:latin typeface="Arial"/>
                <a:cs typeface="Arial"/>
              </a:rPr>
              <a:t>Stretch</a:t>
            </a:r>
            <a:r>
              <a:rPr sz="668" spc="63" dirty="0">
                <a:solidFill>
                  <a:srgbClr val="5E5E5E"/>
                </a:solidFill>
                <a:latin typeface="Arial"/>
                <a:cs typeface="Arial"/>
              </a:rPr>
              <a:t> </a:t>
            </a:r>
            <a:r>
              <a:rPr sz="668" dirty="0">
                <a:solidFill>
                  <a:srgbClr val="5E5E5E"/>
                </a:solidFill>
                <a:latin typeface="Arial"/>
                <a:cs typeface="Arial"/>
              </a:rPr>
              <a:t>Cod</a:t>
            </a:r>
            <a:r>
              <a:rPr sz="668" spc="-109" dirty="0">
                <a:solidFill>
                  <a:srgbClr val="5E5E5E"/>
                </a:solidFill>
                <a:latin typeface="Arial"/>
                <a:cs typeface="Arial"/>
              </a:rPr>
              <a:t> </a:t>
            </a:r>
            <a:r>
              <a:rPr sz="668" spc="-18" dirty="0">
                <a:solidFill>
                  <a:srgbClr val="5E5E5E"/>
                </a:solidFill>
                <a:latin typeface="Arial"/>
                <a:cs typeface="Arial"/>
              </a:rPr>
              <a:t>e.</a:t>
            </a:r>
            <a:endParaRPr sz="668">
              <a:latin typeface="Arial"/>
              <a:cs typeface="Arial"/>
            </a:endParaRPr>
          </a:p>
          <a:p>
            <a:pPr marL="169212" indent="-160282">
              <a:spcBef>
                <a:spcPts val="253"/>
              </a:spcBef>
              <a:buAutoNum type="arabicPeriod"/>
              <a:tabLst>
                <a:tab pos="169212" algn="l"/>
              </a:tabLst>
            </a:pPr>
            <a:r>
              <a:rPr sz="668" dirty="0">
                <a:solidFill>
                  <a:srgbClr val="5E5E5E"/>
                </a:solidFill>
                <a:latin typeface="Arial"/>
                <a:cs typeface="Arial"/>
              </a:rPr>
              <a:t>Cost</a:t>
            </a:r>
            <a:r>
              <a:rPr sz="668" spc="49" dirty="0">
                <a:solidFill>
                  <a:srgbClr val="5E5E5E"/>
                </a:solidFill>
                <a:latin typeface="Arial"/>
                <a:cs typeface="Arial"/>
              </a:rPr>
              <a:t> </a:t>
            </a:r>
            <a:r>
              <a:rPr sz="668" dirty="0">
                <a:solidFill>
                  <a:srgbClr val="5E5E5E"/>
                </a:solidFill>
                <a:latin typeface="Arial"/>
                <a:cs typeface="Arial"/>
              </a:rPr>
              <a:t>included</a:t>
            </a:r>
            <a:r>
              <a:rPr sz="668" spc="80" dirty="0">
                <a:solidFill>
                  <a:srgbClr val="5E5E5E"/>
                </a:solidFill>
                <a:latin typeface="Arial"/>
                <a:cs typeface="Arial"/>
              </a:rPr>
              <a:t> </a:t>
            </a:r>
            <a:r>
              <a:rPr sz="668" dirty="0">
                <a:solidFill>
                  <a:srgbClr val="5E5E5E"/>
                </a:solidFill>
                <a:latin typeface="Arial"/>
                <a:cs typeface="Arial"/>
              </a:rPr>
              <a:t>in</a:t>
            </a:r>
            <a:r>
              <a:rPr sz="668" spc="77" dirty="0">
                <a:solidFill>
                  <a:srgbClr val="5E5E5E"/>
                </a:solidFill>
                <a:latin typeface="Arial"/>
                <a:cs typeface="Arial"/>
              </a:rPr>
              <a:t> </a:t>
            </a:r>
            <a:r>
              <a:rPr sz="668" dirty="0">
                <a:solidFill>
                  <a:srgbClr val="5E5E5E"/>
                </a:solidFill>
                <a:latin typeface="Arial"/>
                <a:cs typeface="Arial"/>
              </a:rPr>
              <a:t>basement</a:t>
            </a:r>
            <a:r>
              <a:rPr sz="668" spc="123" dirty="0">
                <a:solidFill>
                  <a:srgbClr val="5E5E5E"/>
                </a:solidFill>
                <a:latin typeface="Arial"/>
                <a:cs typeface="Arial"/>
              </a:rPr>
              <a:t> </a:t>
            </a:r>
            <a:r>
              <a:rPr sz="668" dirty="0">
                <a:solidFill>
                  <a:srgbClr val="5E5E5E"/>
                </a:solidFill>
                <a:latin typeface="Arial"/>
                <a:cs typeface="Arial"/>
              </a:rPr>
              <a:t>and/or</a:t>
            </a:r>
            <a:r>
              <a:rPr sz="668" spc="70" dirty="0">
                <a:solidFill>
                  <a:srgbClr val="5E5E5E"/>
                </a:solidFill>
                <a:latin typeface="Arial"/>
                <a:cs typeface="Arial"/>
              </a:rPr>
              <a:t> </a:t>
            </a:r>
            <a:r>
              <a:rPr sz="668" dirty="0">
                <a:solidFill>
                  <a:srgbClr val="5E5E5E"/>
                </a:solidFill>
                <a:latin typeface="Arial"/>
                <a:cs typeface="Arial"/>
              </a:rPr>
              <a:t>attic</a:t>
            </a:r>
            <a:r>
              <a:rPr sz="668" spc="60" dirty="0">
                <a:solidFill>
                  <a:srgbClr val="5E5E5E"/>
                </a:solidFill>
                <a:latin typeface="Arial"/>
                <a:cs typeface="Arial"/>
              </a:rPr>
              <a:t> </a:t>
            </a:r>
            <a:r>
              <a:rPr sz="668" dirty="0">
                <a:solidFill>
                  <a:srgbClr val="5E5E5E"/>
                </a:solidFill>
                <a:latin typeface="Arial"/>
                <a:cs typeface="Arial"/>
              </a:rPr>
              <a:t>thermal</a:t>
            </a:r>
            <a:r>
              <a:rPr sz="668" spc="105" dirty="0">
                <a:solidFill>
                  <a:srgbClr val="5E5E5E"/>
                </a:solidFill>
                <a:latin typeface="Arial"/>
                <a:cs typeface="Arial"/>
              </a:rPr>
              <a:t> </a:t>
            </a:r>
            <a:r>
              <a:rPr sz="668" dirty="0">
                <a:solidFill>
                  <a:srgbClr val="5E5E5E"/>
                </a:solidFill>
                <a:latin typeface="Arial"/>
                <a:cs typeface="Arial"/>
              </a:rPr>
              <a:t>boundary</a:t>
            </a:r>
            <a:r>
              <a:rPr sz="668" spc="130" dirty="0">
                <a:solidFill>
                  <a:srgbClr val="5E5E5E"/>
                </a:solidFill>
                <a:latin typeface="Arial"/>
                <a:cs typeface="Arial"/>
              </a:rPr>
              <a:t> </a:t>
            </a:r>
            <a:r>
              <a:rPr sz="668" spc="-7" dirty="0">
                <a:solidFill>
                  <a:srgbClr val="5E5E5E"/>
                </a:solidFill>
                <a:latin typeface="Arial"/>
                <a:cs typeface="Arial"/>
              </a:rPr>
              <a:t>change</a:t>
            </a:r>
            <a:endParaRPr sz="668">
              <a:latin typeface="Arial"/>
              <a:cs typeface="Arial"/>
            </a:endParaRPr>
          </a:p>
          <a:p>
            <a:pPr marL="169212" indent="-160282">
              <a:lnSpc>
                <a:spcPts val="770"/>
              </a:lnSpc>
              <a:spcBef>
                <a:spcPts val="257"/>
              </a:spcBef>
              <a:buAutoNum type="arabicPeriod"/>
              <a:tabLst>
                <a:tab pos="169212" algn="l"/>
              </a:tabLst>
            </a:pPr>
            <a:r>
              <a:rPr sz="668" dirty="0">
                <a:solidFill>
                  <a:srgbClr val="5E5E5E"/>
                </a:solidFill>
                <a:latin typeface="Arial"/>
                <a:cs typeface="Arial"/>
              </a:rPr>
              <a:t>Base</a:t>
            </a:r>
            <a:r>
              <a:rPr sz="668" spc="70" dirty="0">
                <a:solidFill>
                  <a:srgbClr val="5E5E5E"/>
                </a:solidFill>
                <a:latin typeface="Arial"/>
                <a:cs typeface="Arial"/>
              </a:rPr>
              <a:t> </a:t>
            </a:r>
            <a:r>
              <a:rPr sz="668" dirty="0">
                <a:solidFill>
                  <a:srgbClr val="5E5E5E"/>
                </a:solidFill>
                <a:latin typeface="Arial"/>
                <a:cs typeface="Arial"/>
              </a:rPr>
              <a:t>Code</a:t>
            </a:r>
            <a:r>
              <a:rPr sz="668" spc="74" dirty="0">
                <a:solidFill>
                  <a:srgbClr val="5E5E5E"/>
                </a:solidFill>
                <a:latin typeface="Arial"/>
                <a:cs typeface="Arial"/>
              </a:rPr>
              <a:t> </a:t>
            </a:r>
            <a:r>
              <a:rPr sz="668" dirty="0">
                <a:solidFill>
                  <a:srgbClr val="5E5E5E"/>
                </a:solidFill>
                <a:latin typeface="Arial"/>
                <a:cs typeface="Arial"/>
              </a:rPr>
              <a:t>home</a:t>
            </a:r>
            <a:r>
              <a:rPr sz="668" spc="70" dirty="0">
                <a:solidFill>
                  <a:srgbClr val="5E5E5E"/>
                </a:solidFill>
                <a:latin typeface="Arial"/>
                <a:cs typeface="Arial"/>
              </a:rPr>
              <a:t> </a:t>
            </a:r>
            <a:r>
              <a:rPr sz="668" dirty="0">
                <a:solidFill>
                  <a:srgbClr val="5E5E5E"/>
                </a:solidFill>
                <a:latin typeface="Arial"/>
                <a:cs typeface="Arial"/>
              </a:rPr>
              <a:t>features</a:t>
            </a:r>
            <a:r>
              <a:rPr sz="668" spc="56" dirty="0">
                <a:solidFill>
                  <a:srgbClr val="5E5E5E"/>
                </a:solidFill>
                <a:latin typeface="Arial"/>
                <a:cs typeface="Arial"/>
              </a:rPr>
              <a:t> </a:t>
            </a:r>
            <a:r>
              <a:rPr sz="668" dirty="0">
                <a:solidFill>
                  <a:srgbClr val="5E5E5E"/>
                </a:solidFill>
                <a:latin typeface="Arial"/>
                <a:cs typeface="Arial"/>
              </a:rPr>
              <a:t>are</a:t>
            </a:r>
            <a:r>
              <a:rPr sz="668" spc="70" dirty="0">
                <a:solidFill>
                  <a:srgbClr val="5E5E5E"/>
                </a:solidFill>
                <a:latin typeface="Arial"/>
                <a:cs typeface="Arial"/>
              </a:rPr>
              <a:t> </a:t>
            </a:r>
            <a:r>
              <a:rPr sz="668" dirty="0">
                <a:solidFill>
                  <a:srgbClr val="5E5E5E"/>
                </a:solidFill>
                <a:latin typeface="Arial"/>
                <a:cs typeface="Arial"/>
              </a:rPr>
              <a:t>based</a:t>
            </a:r>
            <a:r>
              <a:rPr sz="668" spc="74" dirty="0">
                <a:solidFill>
                  <a:srgbClr val="5E5E5E"/>
                </a:solidFill>
                <a:latin typeface="Arial"/>
                <a:cs typeface="Arial"/>
              </a:rPr>
              <a:t> </a:t>
            </a:r>
            <a:r>
              <a:rPr sz="668" dirty="0">
                <a:solidFill>
                  <a:srgbClr val="5E5E5E"/>
                </a:solidFill>
                <a:latin typeface="Arial"/>
                <a:cs typeface="Arial"/>
              </a:rPr>
              <a:t>on</a:t>
            </a:r>
            <a:r>
              <a:rPr sz="668" spc="74" dirty="0">
                <a:solidFill>
                  <a:srgbClr val="5E5E5E"/>
                </a:solidFill>
                <a:latin typeface="Arial"/>
                <a:cs typeface="Arial"/>
              </a:rPr>
              <a:t> </a:t>
            </a:r>
            <a:r>
              <a:rPr sz="668" dirty="0">
                <a:solidFill>
                  <a:srgbClr val="5E5E5E"/>
                </a:solidFill>
                <a:latin typeface="Arial"/>
                <a:cs typeface="Arial"/>
              </a:rPr>
              <a:t>an</a:t>
            </a:r>
            <a:r>
              <a:rPr sz="668" spc="70" dirty="0">
                <a:solidFill>
                  <a:srgbClr val="5E5E5E"/>
                </a:solidFill>
                <a:latin typeface="Arial"/>
                <a:cs typeface="Arial"/>
              </a:rPr>
              <a:t> </a:t>
            </a:r>
            <a:r>
              <a:rPr sz="668" dirty="0">
                <a:solidFill>
                  <a:srgbClr val="5E5E5E"/>
                </a:solidFill>
                <a:latin typeface="Arial"/>
                <a:cs typeface="Arial"/>
              </a:rPr>
              <a:t>analysis</a:t>
            </a:r>
            <a:r>
              <a:rPr sz="668" spc="56" dirty="0">
                <a:solidFill>
                  <a:srgbClr val="5E5E5E"/>
                </a:solidFill>
                <a:latin typeface="Arial"/>
                <a:cs typeface="Arial"/>
              </a:rPr>
              <a:t> </a:t>
            </a:r>
            <a:r>
              <a:rPr sz="668" dirty="0">
                <a:solidFill>
                  <a:srgbClr val="5E5E5E"/>
                </a:solidFill>
                <a:latin typeface="Arial"/>
                <a:cs typeface="Arial"/>
              </a:rPr>
              <a:t>of</a:t>
            </a:r>
            <a:r>
              <a:rPr sz="668" spc="46" dirty="0">
                <a:solidFill>
                  <a:srgbClr val="5E5E5E"/>
                </a:solidFill>
                <a:latin typeface="Arial"/>
                <a:cs typeface="Arial"/>
              </a:rPr>
              <a:t> </a:t>
            </a:r>
            <a:r>
              <a:rPr sz="668" dirty="0">
                <a:solidFill>
                  <a:srgbClr val="5E5E5E"/>
                </a:solidFill>
                <a:latin typeface="Arial"/>
                <a:cs typeface="Arial"/>
              </a:rPr>
              <a:t>typical</a:t>
            </a:r>
            <a:r>
              <a:rPr sz="668" spc="25" dirty="0">
                <a:solidFill>
                  <a:srgbClr val="5E5E5E"/>
                </a:solidFill>
                <a:latin typeface="Arial"/>
                <a:cs typeface="Arial"/>
              </a:rPr>
              <a:t> </a:t>
            </a:r>
            <a:r>
              <a:rPr sz="668" dirty="0">
                <a:solidFill>
                  <a:srgbClr val="5E5E5E"/>
                </a:solidFill>
                <a:latin typeface="Arial"/>
                <a:cs typeface="Arial"/>
              </a:rPr>
              <a:t>practices</a:t>
            </a:r>
            <a:r>
              <a:rPr sz="668" spc="53" dirty="0">
                <a:solidFill>
                  <a:srgbClr val="5E5E5E"/>
                </a:solidFill>
                <a:latin typeface="Arial"/>
                <a:cs typeface="Arial"/>
              </a:rPr>
              <a:t> </a:t>
            </a:r>
            <a:r>
              <a:rPr sz="668" dirty="0">
                <a:solidFill>
                  <a:srgbClr val="5E5E5E"/>
                </a:solidFill>
                <a:latin typeface="Arial"/>
                <a:cs typeface="Arial"/>
              </a:rPr>
              <a:t>for</a:t>
            </a:r>
            <a:r>
              <a:rPr sz="668" spc="63" dirty="0">
                <a:solidFill>
                  <a:srgbClr val="5E5E5E"/>
                </a:solidFill>
                <a:latin typeface="Arial"/>
                <a:cs typeface="Arial"/>
              </a:rPr>
              <a:t> </a:t>
            </a:r>
            <a:r>
              <a:rPr sz="668" dirty="0">
                <a:solidFill>
                  <a:srgbClr val="5E5E5E"/>
                </a:solidFill>
                <a:latin typeface="Arial"/>
                <a:cs typeface="Arial"/>
              </a:rPr>
              <a:t>achieving</a:t>
            </a:r>
            <a:r>
              <a:rPr sz="668" spc="74" dirty="0">
                <a:solidFill>
                  <a:srgbClr val="5E5E5E"/>
                </a:solidFill>
                <a:latin typeface="Arial"/>
                <a:cs typeface="Arial"/>
              </a:rPr>
              <a:t> </a:t>
            </a:r>
            <a:r>
              <a:rPr sz="668" dirty="0">
                <a:solidFill>
                  <a:srgbClr val="5E5E5E"/>
                </a:solidFill>
                <a:latin typeface="Arial"/>
                <a:cs typeface="Arial"/>
              </a:rPr>
              <a:t>a</a:t>
            </a:r>
            <a:r>
              <a:rPr sz="668" spc="74" dirty="0">
                <a:solidFill>
                  <a:srgbClr val="5E5E5E"/>
                </a:solidFill>
                <a:latin typeface="Arial"/>
                <a:cs typeface="Arial"/>
              </a:rPr>
              <a:t> </a:t>
            </a:r>
            <a:r>
              <a:rPr sz="668" dirty="0">
                <a:solidFill>
                  <a:srgbClr val="5E5E5E"/>
                </a:solidFill>
                <a:latin typeface="Arial"/>
                <a:cs typeface="Arial"/>
              </a:rPr>
              <a:t>HERS</a:t>
            </a:r>
            <a:r>
              <a:rPr sz="668" spc="109" dirty="0">
                <a:solidFill>
                  <a:srgbClr val="5E5E5E"/>
                </a:solidFill>
                <a:latin typeface="Arial"/>
                <a:cs typeface="Arial"/>
              </a:rPr>
              <a:t> </a:t>
            </a:r>
            <a:r>
              <a:rPr sz="668" dirty="0">
                <a:solidFill>
                  <a:srgbClr val="5E5E5E"/>
                </a:solidFill>
                <a:latin typeface="Arial"/>
                <a:cs typeface="Arial"/>
              </a:rPr>
              <a:t>52</a:t>
            </a:r>
            <a:r>
              <a:rPr sz="668" spc="74" dirty="0">
                <a:solidFill>
                  <a:srgbClr val="5E5E5E"/>
                </a:solidFill>
                <a:latin typeface="Arial"/>
                <a:cs typeface="Arial"/>
              </a:rPr>
              <a:t> </a:t>
            </a:r>
            <a:r>
              <a:rPr sz="668" dirty="0">
                <a:solidFill>
                  <a:srgbClr val="5E5E5E"/>
                </a:solidFill>
                <a:latin typeface="Arial"/>
                <a:cs typeface="Arial"/>
              </a:rPr>
              <a:t>using</a:t>
            </a:r>
            <a:r>
              <a:rPr sz="668" spc="70" dirty="0">
                <a:solidFill>
                  <a:srgbClr val="5E5E5E"/>
                </a:solidFill>
                <a:latin typeface="Arial"/>
                <a:cs typeface="Arial"/>
              </a:rPr>
              <a:t> </a:t>
            </a:r>
            <a:r>
              <a:rPr sz="668" dirty="0">
                <a:solidFill>
                  <a:srgbClr val="5E5E5E"/>
                </a:solidFill>
                <a:latin typeface="Arial"/>
                <a:cs typeface="Arial"/>
              </a:rPr>
              <a:t>HERS</a:t>
            </a:r>
            <a:r>
              <a:rPr sz="668" spc="109" dirty="0">
                <a:solidFill>
                  <a:srgbClr val="5E5E5E"/>
                </a:solidFill>
                <a:latin typeface="Arial"/>
                <a:cs typeface="Arial"/>
              </a:rPr>
              <a:t> </a:t>
            </a:r>
            <a:r>
              <a:rPr sz="668" dirty="0">
                <a:solidFill>
                  <a:srgbClr val="5E5E5E"/>
                </a:solidFill>
                <a:latin typeface="Arial"/>
                <a:cs typeface="Arial"/>
              </a:rPr>
              <a:t>Provider</a:t>
            </a:r>
            <a:r>
              <a:rPr sz="668" spc="63" dirty="0">
                <a:solidFill>
                  <a:srgbClr val="5E5E5E"/>
                </a:solidFill>
                <a:latin typeface="Arial"/>
                <a:cs typeface="Arial"/>
              </a:rPr>
              <a:t> </a:t>
            </a:r>
            <a:r>
              <a:rPr sz="668" dirty="0">
                <a:solidFill>
                  <a:srgbClr val="5E5E5E"/>
                </a:solidFill>
                <a:latin typeface="Arial"/>
                <a:cs typeface="Arial"/>
              </a:rPr>
              <a:t>data</a:t>
            </a:r>
            <a:r>
              <a:rPr sz="668" spc="74" dirty="0">
                <a:solidFill>
                  <a:srgbClr val="5E5E5E"/>
                </a:solidFill>
                <a:latin typeface="Arial"/>
                <a:cs typeface="Arial"/>
              </a:rPr>
              <a:t> </a:t>
            </a:r>
            <a:r>
              <a:rPr sz="668" dirty="0">
                <a:solidFill>
                  <a:srgbClr val="5E5E5E"/>
                </a:solidFill>
                <a:latin typeface="Arial"/>
                <a:cs typeface="Arial"/>
              </a:rPr>
              <a:t>on</a:t>
            </a:r>
            <a:r>
              <a:rPr sz="668" spc="74" dirty="0">
                <a:solidFill>
                  <a:srgbClr val="5E5E5E"/>
                </a:solidFill>
                <a:latin typeface="Arial"/>
                <a:cs typeface="Arial"/>
              </a:rPr>
              <a:t> </a:t>
            </a:r>
            <a:r>
              <a:rPr sz="668" spc="-7" dirty="0">
                <a:solidFill>
                  <a:srgbClr val="5E5E5E"/>
                </a:solidFill>
                <a:latin typeface="Arial"/>
                <a:cs typeface="Arial"/>
              </a:rPr>
              <a:t>pre</a:t>
            </a:r>
            <a:r>
              <a:rPr sz="668" spc="-49" dirty="0">
                <a:solidFill>
                  <a:srgbClr val="5E5E5E"/>
                </a:solidFill>
                <a:latin typeface="Arial"/>
                <a:cs typeface="Arial"/>
              </a:rPr>
              <a:t> </a:t>
            </a:r>
            <a:r>
              <a:rPr sz="668" dirty="0">
                <a:solidFill>
                  <a:srgbClr val="5E5E5E"/>
                </a:solidFill>
                <a:latin typeface="Arial"/>
                <a:cs typeface="Arial"/>
              </a:rPr>
              <a:t>viously</a:t>
            </a:r>
            <a:r>
              <a:rPr sz="668" spc="53" dirty="0">
                <a:solidFill>
                  <a:srgbClr val="5E5E5E"/>
                </a:solidFill>
                <a:latin typeface="Arial"/>
                <a:cs typeface="Arial"/>
              </a:rPr>
              <a:t> </a:t>
            </a:r>
            <a:r>
              <a:rPr sz="668" dirty="0">
                <a:solidFill>
                  <a:srgbClr val="5E5E5E"/>
                </a:solidFill>
                <a:latin typeface="Arial"/>
                <a:cs typeface="Arial"/>
              </a:rPr>
              <a:t>built</a:t>
            </a:r>
            <a:r>
              <a:rPr sz="668" spc="46" dirty="0">
                <a:solidFill>
                  <a:srgbClr val="5E5E5E"/>
                </a:solidFill>
                <a:latin typeface="Arial"/>
                <a:cs typeface="Arial"/>
              </a:rPr>
              <a:t> </a:t>
            </a:r>
            <a:r>
              <a:rPr sz="668" spc="-7" dirty="0">
                <a:solidFill>
                  <a:srgbClr val="5E5E5E"/>
                </a:solidFill>
                <a:latin typeface="Arial"/>
                <a:cs typeface="Arial"/>
              </a:rPr>
              <a:t>homes</a:t>
            </a:r>
            <a:endParaRPr sz="668">
              <a:latin typeface="Arial"/>
              <a:cs typeface="Arial"/>
            </a:endParaRPr>
          </a:p>
          <a:p>
            <a:pPr marL="169658">
              <a:lnSpc>
                <a:spcPts val="770"/>
              </a:lnSpc>
            </a:pPr>
            <a:r>
              <a:rPr sz="668" dirty="0">
                <a:solidFill>
                  <a:srgbClr val="5E5E5E"/>
                </a:solidFill>
                <a:latin typeface="Arial"/>
                <a:cs typeface="Arial"/>
              </a:rPr>
              <a:t>in</a:t>
            </a:r>
            <a:r>
              <a:rPr sz="668" spc="25" dirty="0">
                <a:solidFill>
                  <a:srgbClr val="5E5E5E"/>
                </a:solidFill>
                <a:latin typeface="Arial"/>
                <a:cs typeface="Arial"/>
              </a:rPr>
              <a:t> </a:t>
            </a:r>
            <a:r>
              <a:rPr sz="668" spc="-7" dirty="0">
                <a:solidFill>
                  <a:srgbClr val="5E5E5E"/>
                </a:solidFill>
                <a:latin typeface="Arial"/>
                <a:cs typeface="Arial"/>
              </a:rPr>
              <a:t>Massachusetts.</a:t>
            </a:r>
            <a:endParaRPr sz="668">
              <a:latin typeface="Arial"/>
              <a:cs typeface="Arial"/>
            </a:endParaRPr>
          </a:p>
          <a:p>
            <a:pPr marL="169658" marR="39289" indent="-160729">
              <a:lnSpc>
                <a:spcPct val="94400"/>
              </a:lnSpc>
              <a:spcBef>
                <a:spcPts val="299"/>
              </a:spcBef>
              <a:buAutoNum type="arabicPeriod" startAt="4"/>
              <a:tabLst>
                <a:tab pos="169658" algn="l"/>
              </a:tabLst>
            </a:pPr>
            <a:r>
              <a:rPr sz="668" dirty="0">
                <a:solidFill>
                  <a:srgbClr val="5E5E5E"/>
                </a:solidFill>
                <a:latin typeface="Arial"/>
                <a:cs typeface="Arial"/>
              </a:rPr>
              <a:t>Stretch</a:t>
            </a:r>
            <a:r>
              <a:rPr sz="668" spc="77" dirty="0">
                <a:solidFill>
                  <a:srgbClr val="5E5E5E"/>
                </a:solidFill>
                <a:latin typeface="Arial"/>
                <a:cs typeface="Arial"/>
              </a:rPr>
              <a:t> </a:t>
            </a:r>
            <a:r>
              <a:rPr sz="668" dirty="0">
                <a:solidFill>
                  <a:srgbClr val="5E5E5E"/>
                </a:solidFill>
                <a:latin typeface="Arial"/>
                <a:cs typeface="Arial"/>
              </a:rPr>
              <a:t>Code</a:t>
            </a:r>
            <a:r>
              <a:rPr sz="668" spc="80" dirty="0">
                <a:solidFill>
                  <a:srgbClr val="5E5E5E"/>
                </a:solidFill>
                <a:latin typeface="Arial"/>
                <a:cs typeface="Arial"/>
              </a:rPr>
              <a:t> </a:t>
            </a:r>
            <a:r>
              <a:rPr sz="668" dirty="0">
                <a:solidFill>
                  <a:srgbClr val="5E5E5E"/>
                </a:solidFill>
                <a:latin typeface="Arial"/>
                <a:cs typeface="Arial"/>
              </a:rPr>
              <a:t>home</a:t>
            </a:r>
            <a:r>
              <a:rPr sz="668" spc="80" dirty="0">
                <a:solidFill>
                  <a:srgbClr val="5E5E5E"/>
                </a:solidFill>
                <a:latin typeface="Arial"/>
                <a:cs typeface="Arial"/>
              </a:rPr>
              <a:t> </a:t>
            </a:r>
            <a:r>
              <a:rPr sz="668" dirty="0">
                <a:solidFill>
                  <a:srgbClr val="5E5E5E"/>
                </a:solidFill>
                <a:latin typeface="Arial"/>
                <a:cs typeface="Arial"/>
              </a:rPr>
              <a:t>features</a:t>
            </a:r>
            <a:r>
              <a:rPr sz="668" spc="60" dirty="0">
                <a:solidFill>
                  <a:srgbClr val="5E5E5E"/>
                </a:solidFill>
                <a:latin typeface="Arial"/>
                <a:cs typeface="Arial"/>
              </a:rPr>
              <a:t> </a:t>
            </a:r>
            <a:r>
              <a:rPr sz="668" dirty="0">
                <a:solidFill>
                  <a:srgbClr val="5E5E5E"/>
                </a:solidFill>
                <a:latin typeface="Arial"/>
                <a:cs typeface="Arial"/>
              </a:rPr>
              <a:t>are</a:t>
            </a:r>
            <a:r>
              <a:rPr sz="668" spc="80" dirty="0">
                <a:solidFill>
                  <a:srgbClr val="5E5E5E"/>
                </a:solidFill>
                <a:latin typeface="Arial"/>
                <a:cs typeface="Arial"/>
              </a:rPr>
              <a:t> </a:t>
            </a:r>
            <a:r>
              <a:rPr sz="668" dirty="0">
                <a:solidFill>
                  <a:srgbClr val="5E5E5E"/>
                </a:solidFill>
                <a:latin typeface="Arial"/>
                <a:cs typeface="Arial"/>
              </a:rPr>
              <a:t>based</a:t>
            </a:r>
            <a:r>
              <a:rPr sz="668" spc="77" dirty="0">
                <a:solidFill>
                  <a:srgbClr val="5E5E5E"/>
                </a:solidFill>
                <a:latin typeface="Arial"/>
                <a:cs typeface="Arial"/>
              </a:rPr>
              <a:t> </a:t>
            </a:r>
            <a:r>
              <a:rPr sz="668" dirty="0">
                <a:solidFill>
                  <a:srgbClr val="5E5E5E"/>
                </a:solidFill>
                <a:latin typeface="Arial"/>
                <a:cs typeface="Arial"/>
              </a:rPr>
              <a:t>on</a:t>
            </a:r>
            <a:r>
              <a:rPr sz="668" spc="80" dirty="0">
                <a:solidFill>
                  <a:srgbClr val="5E5E5E"/>
                </a:solidFill>
                <a:latin typeface="Arial"/>
                <a:cs typeface="Arial"/>
              </a:rPr>
              <a:t> </a:t>
            </a:r>
            <a:r>
              <a:rPr sz="668" dirty="0">
                <a:solidFill>
                  <a:srgbClr val="5E5E5E"/>
                </a:solidFill>
                <a:latin typeface="Arial"/>
                <a:cs typeface="Arial"/>
              </a:rPr>
              <a:t>cost</a:t>
            </a:r>
            <a:r>
              <a:rPr sz="668" spc="53" dirty="0">
                <a:solidFill>
                  <a:srgbClr val="5E5E5E"/>
                </a:solidFill>
                <a:latin typeface="Arial"/>
                <a:cs typeface="Arial"/>
              </a:rPr>
              <a:t> </a:t>
            </a:r>
            <a:r>
              <a:rPr sz="668" dirty="0">
                <a:solidFill>
                  <a:srgbClr val="5E5E5E"/>
                </a:solidFill>
                <a:latin typeface="Arial"/>
                <a:cs typeface="Arial"/>
              </a:rPr>
              <a:t>optimization</a:t>
            </a:r>
            <a:r>
              <a:rPr sz="668" spc="77" dirty="0">
                <a:solidFill>
                  <a:srgbClr val="5E5E5E"/>
                </a:solidFill>
                <a:latin typeface="Arial"/>
                <a:cs typeface="Arial"/>
              </a:rPr>
              <a:t> </a:t>
            </a:r>
            <a:r>
              <a:rPr sz="668" dirty="0">
                <a:solidFill>
                  <a:srgbClr val="5E5E5E"/>
                </a:solidFill>
                <a:latin typeface="Arial"/>
                <a:cs typeface="Arial"/>
              </a:rPr>
              <a:t>modeling</a:t>
            </a:r>
            <a:r>
              <a:rPr sz="668" spc="80" dirty="0">
                <a:solidFill>
                  <a:srgbClr val="5E5E5E"/>
                </a:solidFill>
                <a:latin typeface="Arial"/>
                <a:cs typeface="Arial"/>
              </a:rPr>
              <a:t> </a:t>
            </a:r>
            <a:r>
              <a:rPr sz="668" dirty="0">
                <a:solidFill>
                  <a:srgbClr val="5E5E5E"/>
                </a:solidFill>
                <a:latin typeface="Arial"/>
                <a:cs typeface="Arial"/>
              </a:rPr>
              <a:t>using</a:t>
            </a:r>
            <a:r>
              <a:rPr sz="668" spc="165" dirty="0">
                <a:solidFill>
                  <a:srgbClr val="5E5E5E"/>
                </a:solidFill>
                <a:latin typeface="Arial"/>
                <a:cs typeface="Arial"/>
              </a:rPr>
              <a:t> </a:t>
            </a:r>
            <a:r>
              <a:rPr sz="668" dirty="0">
                <a:solidFill>
                  <a:srgbClr val="5E5E5E"/>
                </a:solidFill>
                <a:latin typeface="Arial"/>
                <a:cs typeface="Arial"/>
              </a:rPr>
              <a:t>BEopt</a:t>
            </a:r>
            <a:r>
              <a:rPr sz="668" spc="105" dirty="0">
                <a:solidFill>
                  <a:srgbClr val="5E5E5E"/>
                </a:solidFill>
                <a:latin typeface="Arial"/>
                <a:cs typeface="Arial"/>
              </a:rPr>
              <a:t> </a:t>
            </a:r>
            <a:r>
              <a:rPr sz="668" dirty="0">
                <a:solidFill>
                  <a:srgbClr val="5E5E5E"/>
                </a:solidFill>
                <a:latin typeface="Arial"/>
                <a:cs typeface="Arial"/>
              </a:rPr>
              <a:t>software.</a:t>
            </a:r>
            <a:r>
              <a:rPr sz="668" spc="49" dirty="0">
                <a:solidFill>
                  <a:srgbClr val="5E5E5E"/>
                </a:solidFill>
                <a:latin typeface="Arial"/>
                <a:cs typeface="Arial"/>
              </a:rPr>
              <a:t> </a:t>
            </a:r>
            <a:r>
              <a:rPr sz="668" dirty="0">
                <a:solidFill>
                  <a:srgbClr val="5E5E5E"/>
                </a:solidFill>
                <a:latin typeface="Arial"/>
                <a:cs typeface="Arial"/>
              </a:rPr>
              <a:t>Some</a:t>
            </a:r>
            <a:r>
              <a:rPr sz="668" spc="80" dirty="0">
                <a:solidFill>
                  <a:srgbClr val="5E5E5E"/>
                </a:solidFill>
                <a:latin typeface="Arial"/>
                <a:cs typeface="Arial"/>
              </a:rPr>
              <a:t> </a:t>
            </a:r>
            <a:r>
              <a:rPr sz="668" dirty="0">
                <a:solidFill>
                  <a:srgbClr val="5E5E5E"/>
                </a:solidFill>
                <a:latin typeface="Arial"/>
                <a:cs typeface="Arial"/>
              </a:rPr>
              <a:t>individual</a:t>
            </a:r>
            <a:r>
              <a:rPr sz="668" spc="105" dirty="0">
                <a:solidFill>
                  <a:srgbClr val="5E5E5E"/>
                </a:solidFill>
                <a:latin typeface="Arial"/>
                <a:cs typeface="Arial"/>
              </a:rPr>
              <a:t> </a:t>
            </a:r>
            <a:r>
              <a:rPr sz="668" dirty="0">
                <a:solidFill>
                  <a:srgbClr val="5E5E5E"/>
                </a:solidFill>
                <a:latin typeface="Arial"/>
                <a:cs typeface="Arial"/>
              </a:rPr>
              <a:t>features</a:t>
            </a:r>
            <a:r>
              <a:rPr sz="668" spc="60" dirty="0">
                <a:solidFill>
                  <a:srgbClr val="5E5E5E"/>
                </a:solidFill>
                <a:latin typeface="Arial"/>
                <a:cs typeface="Arial"/>
              </a:rPr>
              <a:t> </a:t>
            </a:r>
            <a:r>
              <a:rPr sz="668" dirty="0">
                <a:solidFill>
                  <a:srgbClr val="5E5E5E"/>
                </a:solidFill>
                <a:latin typeface="Arial"/>
                <a:cs typeface="Arial"/>
              </a:rPr>
              <a:t>are</a:t>
            </a:r>
            <a:r>
              <a:rPr sz="668" spc="80" dirty="0">
                <a:solidFill>
                  <a:srgbClr val="5E5E5E"/>
                </a:solidFill>
                <a:latin typeface="Arial"/>
                <a:cs typeface="Arial"/>
              </a:rPr>
              <a:t> </a:t>
            </a:r>
            <a:r>
              <a:rPr sz="668" dirty="0">
                <a:solidFill>
                  <a:srgbClr val="5E5E5E"/>
                </a:solidFill>
                <a:latin typeface="Arial"/>
                <a:cs typeface="Arial"/>
              </a:rPr>
              <a:t>less</a:t>
            </a:r>
            <a:r>
              <a:rPr sz="668" spc="60" dirty="0">
                <a:solidFill>
                  <a:srgbClr val="5E5E5E"/>
                </a:solidFill>
                <a:latin typeface="Arial"/>
                <a:cs typeface="Arial"/>
              </a:rPr>
              <a:t> </a:t>
            </a:r>
            <a:r>
              <a:rPr sz="668" dirty="0">
                <a:solidFill>
                  <a:srgbClr val="5E5E5E"/>
                </a:solidFill>
                <a:latin typeface="Arial"/>
                <a:cs typeface="Arial"/>
              </a:rPr>
              <a:t>efficient</a:t>
            </a:r>
            <a:r>
              <a:rPr sz="668" spc="123" dirty="0">
                <a:solidFill>
                  <a:srgbClr val="5E5E5E"/>
                </a:solidFill>
                <a:latin typeface="Arial"/>
                <a:cs typeface="Arial"/>
              </a:rPr>
              <a:t> </a:t>
            </a:r>
            <a:r>
              <a:rPr sz="668" dirty="0">
                <a:solidFill>
                  <a:srgbClr val="5E5E5E"/>
                </a:solidFill>
                <a:latin typeface="Arial"/>
                <a:cs typeface="Arial"/>
              </a:rPr>
              <a:t>than</a:t>
            </a:r>
            <a:r>
              <a:rPr sz="668" spc="80" dirty="0">
                <a:solidFill>
                  <a:srgbClr val="5E5E5E"/>
                </a:solidFill>
                <a:latin typeface="Arial"/>
                <a:cs typeface="Arial"/>
              </a:rPr>
              <a:t> </a:t>
            </a:r>
            <a:r>
              <a:rPr sz="668" dirty="0">
                <a:solidFill>
                  <a:srgbClr val="5E5E5E"/>
                </a:solidFill>
                <a:latin typeface="Arial"/>
                <a:cs typeface="Arial"/>
              </a:rPr>
              <a:t>the</a:t>
            </a:r>
            <a:r>
              <a:rPr sz="668" spc="77" dirty="0">
                <a:solidFill>
                  <a:srgbClr val="5E5E5E"/>
                </a:solidFill>
                <a:latin typeface="Arial"/>
                <a:cs typeface="Arial"/>
              </a:rPr>
              <a:t> </a:t>
            </a:r>
            <a:r>
              <a:rPr sz="668" spc="-14" dirty="0">
                <a:solidFill>
                  <a:srgbClr val="5E5E5E"/>
                </a:solidFill>
                <a:latin typeface="Arial"/>
                <a:cs typeface="Arial"/>
              </a:rPr>
              <a:t>Base </a:t>
            </a:r>
            <a:r>
              <a:rPr sz="668" dirty="0">
                <a:solidFill>
                  <a:srgbClr val="5E5E5E"/>
                </a:solidFill>
                <a:latin typeface="Arial"/>
                <a:cs typeface="Arial"/>
              </a:rPr>
              <a:t>Code</a:t>
            </a:r>
            <a:r>
              <a:rPr sz="668" spc="49" dirty="0">
                <a:solidFill>
                  <a:srgbClr val="5E5E5E"/>
                </a:solidFill>
                <a:latin typeface="Arial"/>
                <a:cs typeface="Arial"/>
              </a:rPr>
              <a:t> </a:t>
            </a:r>
            <a:r>
              <a:rPr sz="668" dirty="0">
                <a:solidFill>
                  <a:srgbClr val="5E5E5E"/>
                </a:solidFill>
                <a:latin typeface="Arial"/>
                <a:cs typeface="Arial"/>
              </a:rPr>
              <a:t>home,</a:t>
            </a:r>
            <a:r>
              <a:rPr sz="668" spc="91" dirty="0">
                <a:solidFill>
                  <a:srgbClr val="5E5E5E"/>
                </a:solidFill>
                <a:latin typeface="Arial"/>
                <a:cs typeface="Arial"/>
              </a:rPr>
              <a:t> </a:t>
            </a:r>
            <a:r>
              <a:rPr sz="668" dirty="0">
                <a:solidFill>
                  <a:srgbClr val="5E5E5E"/>
                </a:solidFill>
                <a:latin typeface="Arial"/>
                <a:cs typeface="Arial"/>
              </a:rPr>
              <a:t>but</a:t>
            </a:r>
            <a:r>
              <a:rPr sz="668" spc="91" dirty="0">
                <a:solidFill>
                  <a:srgbClr val="5E5E5E"/>
                </a:solidFill>
                <a:latin typeface="Arial"/>
                <a:cs typeface="Arial"/>
              </a:rPr>
              <a:t> </a:t>
            </a:r>
            <a:r>
              <a:rPr sz="668" dirty="0">
                <a:solidFill>
                  <a:srgbClr val="5E5E5E"/>
                </a:solidFill>
                <a:latin typeface="Arial"/>
                <a:cs typeface="Arial"/>
              </a:rPr>
              <a:t>they</a:t>
            </a:r>
            <a:r>
              <a:rPr sz="668" spc="35" dirty="0">
                <a:solidFill>
                  <a:srgbClr val="5E5E5E"/>
                </a:solidFill>
                <a:latin typeface="Arial"/>
                <a:cs typeface="Arial"/>
              </a:rPr>
              <a:t> </a:t>
            </a:r>
            <a:r>
              <a:rPr sz="668" dirty="0">
                <a:solidFill>
                  <a:srgbClr val="5E5E5E"/>
                </a:solidFill>
                <a:latin typeface="Arial"/>
                <a:cs typeface="Arial"/>
              </a:rPr>
              <a:t>are</a:t>
            </a:r>
            <a:r>
              <a:rPr sz="668" spc="53" dirty="0">
                <a:solidFill>
                  <a:srgbClr val="5E5E5E"/>
                </a:solidFill>
                <a:latin typeface="Arial"/>
                <a:cs typeface="Arial"/>
              </a:rPr>
              <a:t> </a:t>
            </a:r>
            <a:r>
              <a:rPr sz="668" dirty="0">
                <a:solidFill>
                  <a:srgbClr val="5E5E5E"/>
                </a:solidFill>
                <a:latin typeface="Arial"/>
                <a:cs typeface="Arial"/>
              </a:rPr>
              <a:t>more</a:t>
            </a:r>
            <a:r>
              <a:rPr sz="668" spc="53" dirty="0">
                <a:solidFill>
                  <a:srgbClr val="5E5E5E"/>
                </a:solidFill>
                <a:latin typeface="Arial"/>
                <a:cs typeface="Arial"/>
              </a:rPr>
              <a:t> </a:t>
            </a:r>
            <a:r>
              <a:rPr sz="668" dirty="0">
                <a:solidFill>
                  <a:srgbClr val="5E5E5E"/>
                </a:solidFill>
                <a:latin typeface="Arial"/>
                <a:cs typeface="Arial"/>
              </a:rPr>
              <a:t>than</a:t>
            </a:r>
            <a:r>
              <a:rPr sz="668" spc="53" dirty="0">
                <a:solidFill>
                  <a:srgbClr val="5E5E5E"/>
                </a:solidFill>
                <a:latin typeface="Arial"/>
                <a:cs typeface="Arial"/>
              </a:rPr>
              <a:t> </a:t>
            </a:r>
            <a:r>
              <a:rPr sz="668" dirty="0">
                <a:solidFill>
                  <a:srgbClr val="5E5E5E"/>
                </a:solidFill>
                <a:latin typeface="Arial"/>
                <a:cs typeface="Arial"/>
              </a:rPr>
              <a:t>offset</a:t>
            </a:r>
            <a:r>
              <a:rPr sz="668" spc="91" dirty="0">
                <a:solidFill>
                  <a:srgbClr val="5E5E5E"/>
                </a:solidFill>
                <a:latin typeface="Arial"/>
                <a:cs typeface="Arial"/>
              </a:rPr>
              <a:t> </a:t>
            </a:r>
            <a:r>
              <a:rPr sz="668" dirty="0">
                <a:solidFill>
                  <a:srgbClr val="5E5E5E"/>
                </a:solidFill>
                <a:latin typeface="Arial"/>
                <a:cs typeface="Arial"/>
              </a:rPr>
              <a:t>by</a:t>
            </a:r>
            <a:r>
              <a:rPr sz="668" spc="35" dirty="0">
                <a:solidFill>
                  <a:srgbClr val="5E5E5E"/>
                </a:solidFill>
                <a:latin typeface="Arial"/>
                <a:cs typeface="Arial"/>
              </a:rPr>
              <a:t> </a:t>
            </a:r>
            <a:r>
              <a:rPr sz="668" dirty="0">
                <a:solidFill>
                  <a:srgbClr val="5E5E5E"/>
                </a:solidFill>
                <a:latin typeface="Arial"/>
                <a:cs typeface="Arial"/>
              </a:rPr>
              <a:t>other</a:t>
            </a:r>
            <a:r>
              <a:rPr sz="668" spc="49" dirty="0">
                <a:solidFill>
                  <a:srgbClr val="5E5E5E"/>
                </a:solidFill>
                <a:latin typeface="Arial"/>
                <a:cs typeface="Arial"/>
              </a:rPr>
              <a:t> </a:t>
            </a:r>
            <a:r>
              <a:rPr sz="668" dirty="0">
                <a:solidFill>
                  <a:srgbClr val="5E5E5E"/>
                </a:solidFill>
                <a:latin typeface="Arial"/>
                <a:cs typeface="Arial"/>
              </a:rPr>
              <a:t>features</a:t>
            </a:r>
            <a:r>
              <a:rPr sz="668" spc="98" dirty="0">
                <a:solidFill>
                  <a:srgbClr val="5E5E5E"/>
                </a:solidFill>
                <a:latin typeface="Arial"/>
                <a:cs typeface="Arial"/>
              </a:rPr>
              <a:t> </a:t>
            </a:r>
            <a:r>
              <a:rPr sz="668" dirty="0">
                <a:solidFill>
                  <a:srgbClr val="5E5E5E"/>
                </a:solidFill>
                <a:latin typeface="Arial"/>
                <a:cs typeface="Arial"/>
              </a:rPr>
              <a:t>that</a:t>
            </a:r>
            <a:r>
              <a:rPr sz="668" spc="28" dirty="0">
                <a:solidFill>
                  <a:srgbClr val="5E5E5E"/>
                </a:solidFill>
                <a:latin typeface="Arial"/>
                <a:cs typeface="Arial"/>
              </a:rPr>
              <a:t> </a:t>
            </a:r>
            <a:r>
              <a:rPr sz="668" dirty="0">
                <a:solidFill>
                  <a:srgbClr val="5E5E5E"/>
                </a:solidFill>
                <a:latin typeface="Arial"/>
                <a:cs typeface="Arial"/>
              </a:rPr>
              <a:t>are</a:t>
            </a:r>
            <a:r>
              <a:rPr sz="668" spc="53" dirty="0">
                <a:solidFill>
                  <a:srgbClr val="5E5E5E"/>
                </a:solidFill>
                <a:latin typeface="Arial"/>
                <a:cs typeface="Arial"/>
              </a:rPr>
              <a:t> </a:t>
            </a:r>
            <a:r>
              <a:rPr sz="668" dirty="0">
                <a:solidFill>
                  <a:srgbClr val="5E5E5E"/>
                </a:solidFill>
                <a:latin typeface="Arial"/>
                <a:cs typeface="Arial"/>
              </a:rPr>
              <a:t>more</a:t>
            </a:r>
            <a:r>
              <a:rPr sz="668" spc="53" dirty="0">
                <a:solidFill>
                  <a:srgbClr val="5E5E5E"/>
                </a:solidFill>
                <a:latin typeface="Arial"/>
                <a:cs typeface="Arial"/>
              </a:rPr>
              <a:t> </a:t>
            </a:r>
            <a:r>
              <a:rPr sz="668" dirty="0">
                <a:solidFill>
                  <a:srgbClr val="5E5E5E"/>
                </a:solidFill>
                <a:latin typeface="Arial"/>
                <a:cs typeface="Arial"/>
              </a:rPr>
              <a:t>efficient.</a:t>
            </a:r>
            <a:r>
              <a:rPr sz="668" spc="25" dirty="0">
                <a:solidFill>
                  <a:srgbClr val="5E5E5E"/>
                </a:solidFill>
                <a:latin typeface="Arial"/>
                <a:cs typeface="Arial"/>
              </a:rPr>
              <a:t> </a:t>
            </a:r>
            <a:r>
              <a:rPr sz="668" dirty="0">
                <a:solidFill>
                  <a:srgbClr val="5E5E5E"/>
                </a:solidFill>
                <a:latin typeface="Arial"/>
                <a:cs typeface="Arial"/>
              </a:rPr>
              <a:t>One</a:t>
            </a:r>
            <a:r>
              <a:rPr sz="668" spc="53" dirty="0">
                <a:solidFill>
                  <a:srgbClr val="5E5E5E"/>
                </a:solidFill>
                <a:latin typeface="Arial"/>
                <a:cs typeface="Arial"/>
              </a:rPr>
              <a:t> </a:t>
            </a:r>
            <a:r>
              <a:rPr sz="668" dirty="0">
                <a:solidFill>
                  <a:srgbClr val="5E5E5E"/>
                </a:solidFill>
                <a:latin typeface="Arial"/>
                <a:cs typeface="Arial"/>
              </a:rPr>
              <a:t>benefit</a:t>
            </a:r>
            <a:r>
              <a:rPr sz="668" spc="28" dirty="0">
                <a:solidFill>
                  <a:srgbClr val="5E5E5E"/>
                </a:solidFill>
                <a:latin typeface="Arial"/>
                <a:cs typeface="Arial"/>
              </a:rPr>
              <a:t> </a:t>
            </a:r>
            <a:r>
              <a:rPr sz="668" dirty="0">
                <a:solidFill>
                  <a:srgbClr val="5E5E5E"/>
                </a:solidFill>
                <a:latin typeface="Arial"/>
                <a:cs typeface="Arial"/>
              </a:rPr>
              <a:t>of</a:t>
            </a:r>
            <a:r>
              <a:rPr sz="668" spc="91" dirty="0">
                <a:solidFill>
                  <a:srgbClr val="5E5E5E"/>
                </a:solidFill>
                <a:latin typeface="Arial"/>
                <a:cs typeface="Arial"/>
              </a:rPr>
              <a:t> </a:t>
            </a:r>
            <a:r>
              <a:rPr sz="668" dirty="0">
                <a:solidFill>
                  <a:srgbClr val="5E5E5E"/>
                </a:solidFill>
                <a:latin typeface="Arial"/>
                <a:cs typeface="Arial"/>
              </a:rPr>
              <a:t>using</a:t>
            </a:r>
            <a:r>
              <a:rPr sz="668" spc="53" dirty="0">
                <a:solidFill>
                  <a:srgbClr val="5E5E5E"/>
                </a:solidFill>
                <a:latin typeface="Arial"/>
                <a:cs typeface="Arial"/>
              </a:rPr>
              <a:t> </a:t>
            </a:r>
            <a:r>
              <a:rPr sz="668" dirty="0">
                <a:solidFill>
                  <a:srgbClr val="5E5E5E"/>
                </a:solidFill>
                <a:latin typeface="Arial"/>
                <a:cs typeface="Arial"/>
              </a:rPr>
              <a:t>a</a:t>
            </a:r>
            <a:r>
              <a:rPr sz="668" spc="53" dirty="0">
                <a:solidFill>
                  <a:srgbClr val="5E5E5E"/>
                </a:solidFill>
                <a:latin typeface="Arial"/>
                <a:cs typeface="Arial"/>
              </a:rPr>
              <a:t> </a:t>
            </a:r>
            <a:r>
              <a:rPr sz="668" dirty="0">
                <a:solidFill>
                  <a:srgbClr val="5E5E5E"/>
                </a:solidFill>
                <a:latin typeface="Arial"/>
                <a:cs typeface="Arial"/>
              </a:rPr>
              <a:t>HERS</a:t>
            </a:r>
            <a:r>
              <a:rPr sz="668" spc="84" dirty="0">
                <a:solidFill>
                  <a:srgbClr val="5E5E5E"/>
                </a:solidFill>
                <a:latin typeface="Arial"/>
                <a:cs typeface="Arial"/>
              </a:rPr>
              <a:t> </a:t>
            </a:r>
            <a:r>
              <a:rPr sz="668" dirty="0">
                <a:solidFill>
                  <a:srgbClr val="5E5E5E"/>
                </a:solidFill>
                <a:latin typeface="Arial"/>
                <a:cs typeface="Arial"/>
              </a:rPr>
              <a:t>Index</a:t>
            </a:r>
            <a:r>
              <a:rPr sz="668" spc="102" dirty="0">
                <a:solidFill>
                  <a:srgbClr val="5E5E5E"/>
                </a:solidFill>
                <a:latin typeface="Arial"/>
                <a:cs typeface="Arial"/>
              </a:rPr>
              <a:t> </a:t>
            </a:r>
            <a:r>
              <a:rPr sz="668" dirty="0">
                <a:solidFill>
                  <a:srgbClr val="5E5E5E"/>
                </a:solidFill>
                <a:latin typeface="Arial"/>
                <a:cs typeface="Arial"/>
              </a:rPr>
              <a:t>target</a:t>
            </a:r>
            <a:r>
              <a:rPr sz="668" spc="137" dirty="0">
                <a:solidFill>
                  <a:srgbClr val="5E5E5E"/>
                </a:solidFill>
                <a:latin typeface="Arial"/>
                <a:cs typeface="Arial"/>
              </a:rPr>
              <a:t> </a:t>
            </a:r>
            <a:r>
              <a:rPr sz="668" dirty="0">
                <a:solidFill>
                  <a:srgbClr val="5E5E5E"/>
                </a:solidFill>
                <a:latin typeface="Arial"/>
                <a:cs typeface="Arial"/>
              </a:rPr>
              <a:t>as</a:t>
            </a:r>
            <a:r>
              <a:rPr sz="668" spc="77" dirty="0">
                <a:solidFill>
                  <a:srgbClr val="5E5E5E"/>
                </a:solidFill>
                <a:latin typeface="Arial"/>
                <a:cs typeface="Arial"/>
              </a:rPr>
              <a:t> </a:t>
            </a:r>
            <a:r>
              <a:rPr sz="668" dirty="0">
                <a:solidFill>
                  <a:srgbClr val="5E5E5E"/>
                </a:solidFill>
                <a:latin typeface="Arial"/>
                <a:cs typeface="Arial"/>
              </a:rPr>
              <a:t>the</a:t>
            </a:r>
            <a:r>
              <a:rPr sz="668" spc="53" dirty="0">
                <a:solidFill>
                  <a:srgbClr val="5E5E5E"/>
                </a:solidFill>
                <a:latin typeface="Arial"/>
                <a:cs typeface="Arial"/>
              </a:rPr>
              <a:t> </a:t>
            </a:r>
            <a:r>
              <a:rPr sz="668" dirty="0">
                <a:solidFill>
                  <a:srgbClr val="5E5E5E"/>
                </a:solidFill>
                <a:latin typeface="Arial"/>
                <a:cs typeface="Arial"/>
              </a:rPr>
              <a:t>basis</a:t>
            </a:r>
            <a:r>
              <a:rPr sz="668" spc="98" dirty="0">
                <a:solidFill>
                  <a:srgbClr val="5E5E5E"/>
                </a:solidFill>
                <a:latin typeface="Arial"/>
                <a:cs typeface="Arial"/>
              </a:rPr>
              <a:t> </a:t>
            </a:r>
            <a:r>
              <a:rPr sz="668" dirty="0">
                <a:solidFill>
                  <a:srgbClr val="5E5E5E"/>
                </a:solidFill>
                <a:latin typeface="Arial"/>
                <a:cs typeface="Arial"/>
              </a:rPr>
              <a:t>of</a:t>
            </a:r>
            <a:r>
              <a:rPr sz="668" spc="28" dirty="0">
                <a:solidFill>
                  <a:srgbClr val="5E5E5E"/>
                </a:solidFill>
                <a:latin typeface="Arial"/>
                <a:cs typeface="Arial"/>
              </a:rPr>
              <a:t> </a:t>
            </a:r>
            <a:r>
              <a:rPr sz="668" spc="-18" dirty="0">
                <a:solidFill>
                  <a:srgbClr val="5E5E5E"/>
                </a:solidFill>
                <a:latin typeface="Arial"/>
                <a:cs typeface="Arial"/>
              </a:rPr>
              <a:t>the </a:t>
            </a:r>
            <a:r>
              <a:rPr sz="668" dirty="0">
                <a:solidFill>
                  <a:srgbClr val="5E5E5E"/>
                </a:solidFill>
                <a:latin typeface="Arial"/>
                <a:cs typeface="Arial"/>
              </a:rPr>
              <a:t>Stretch</a:t>
            </a:r>
            <a:r>
              <a:rPr sz="668" spc="70" dirty="0">
                <a:solidFill>
                  <a:srgbClr val="5E5E5E"/>
                </a:solidFill>
                <a:latin typeface="Arial"/>
                <a:cs typeface="Arial"/>
              </a:rPr>
              <a:t> </a:t>
            </a:r>
            <a:r>
              <a:rPr sz="668" dirty="0">
                <a:solidFill>
                  <a:srgbClr val="5E5E5E"/>
                </a:solidFill>
                <a:latin typeface="Arial"/>
                <a:cs typeface="Arial"/>
              </a:rPr>
              <a:t>Code</a:t>
            </a:r>
            <a:r>
              <a:rPr sz="668" spc="74" dirty="0">
                <a:solidFill>
                  <a:srgbClr val="5E5E5E"/>
                </a:solidFill>
                <a:latin typeface="Arial"/>
                <a:cs typeface="Arial"/>
              </a:rPr>
              <a:t> </a:t>
            </a:r>
            <a:r>
              <a:rPr sz="668" dirty="0">
                <a:solidFill>
                  <a:srgbClr val="5E5E5E"/>
                </a:solidFill>
                <a:latin typeface="Arial"/>
                <a:cs typeface="Arial"/>
              </a:rPr>
              <a:t>is</a:t>
            </a:r>
            <a:r>
              <a:rPr sz="668" spc="56" dirty="0">
                <a:solidFill>
                  <a:srgbClr val="5E5E5E"/>
                </a:solidFill>
                <a:latin typeface="Arial"/>
                <a:cs typeface="Arial"/>
              </a:rPr>
              <a:t> </a:t>
            </a:r>
            <a:r>
              <a:rPr sz="668" dirty="0">
                <a:solidFill>
                  <a:srgbClr val="5E5E5E"/>
                </a:solidFill>
                <a:latin typeface="Arial"/>
                <a:cs typeface="Arial"/>
              </a:rPr>
              <a:t>that</a:t>
            </a:r>
            <a:r>
              <a:rPr sz="668" spc="46" dirty="0">
                <a:solidFill>
                  <a:srgbClr val="5E5E5E"/>
                </a:solidFill>
                <a:latin typeface="Arial"/>
                <a:cs typeface="Arial"/>
              </a:rPr>
              <a:t> </a:t>
            </a:r>
            <a:r>
              <a:rPr sz="668" dirty="0">
                <a:solidFill>
                  <a:srgbClr val="5E5E5E"/>
                </a:solidFill>
                <a:latin typeface="Arial"/>
                <a:cs typeface="Arial"/>
              </a:rPr>
              <a:t>it</a:t>
            </a:r>
            <a:r>
              <a:rPr sz="668" spc="46" dirty="0">
                <a:solidFill>
                  <a:srgbClr val="5E5E5E"/>
                </a:solidFill>
                <a:latin typeface="Arial"/>
                <a:cs typeface="Arial"/>
              </a:rPr>
              <a:t> </a:t>
            </a:r>
            <a:r>
              <a:rPr sz="668" dirty="0">
                <a:solidFill>
                  <a:srgbClr val="5E5E5E"/>
                </a:solidFill>
                <a:latin typeface="Arial"/>
                <a:cs typeface="Arial"/>
              </a:rPr>
              <a:t>give</a:t>
            </a:r>
            <a:r>
              <a:rPr sz="668" spc="74" dirty="0">
                <a:solidFill>
                  <a:srgbClr val="5E5E5E"/>
                </a:solidFill>
                <a:latin typeface="Arial"/>
                <a:cs typeface="Arial"/>
              </a:rPr>
              <a:t> </a:t>
            </a:r>
            <a:r>
              <a:rPr sz="668" dirty="0">
                <a:solidFill>
                  <a:srgbClr val="5E5E5E"/>
                </a:solidFill>
                <a:latin typeface="Arial"/>
                <a:cs typeface="Arial"/>
              </a:rPr>
              <a:t>builders</a:t>
            </a:r>
            <a:r>
              <a:rPr sz="668" spc="56" dirty="0">
                <a:solidFill>
                  <a:srgbClr val="5E5E5E"/>
                </a:solidFill>
                <a:latin typeface="Arial"/>
                <a:cs typeface="Arial"/>
              </a:rPr>
              <a:t> </a:t>
            </a:r>
            <a:r>
              <a:rPr sz="668" dirty="0">
                <a:solidFill>
                  <a:srgbClr val="5E5E5E"/>
                </a:solidFill>
                <a:latin typeface="Arial"/>
                <a:cs typeface="Arial"/>
              </a:rPr>
              <a:t>the</a:t>
            </a:r>
            <a:r>
              <a:rPr sz="668" spc="70" dirty="0">
                <a:solidFill>
                  <a:srgbClr val="5E5E5E"/>
                </a:solidFill>
                <a:latin typeface="Arial"/>
                <a:cs typeface="Arial"/>
              </a:rPr>
              <a:t> </a:t>
            </a:r>
            <a:r>
              <a:rPr sz="668" dirty="0">
                <a:solidFill>
                  <a:srgbClr val="5E5E5E"/>
                </a:solidFill>
                <a:latin typeface="Arial"/>
                <a:cs typeface="Arial"/>
              </a:rPr>
              <a:t>flexibility</a:t>
            </a:r>
            <a:r>
              <a:rPr sz="668" spc="56" dirty="0">
                <a:solidFill>
                  <a:srgbClr val="5E5E5E"/>
                </a:solidFill>
                <a:latin typeface="Arial"/>
                <a:cs typeface="Arial"/>
              </a:rPr>
              <a:t> </a:t>
            </a:r>
            <a:r>
              <a:rPr sz="668" dirty="0">
                <a:solidFill>
                  <a:srgbClr val="5E5E5E"/>
                </a:solidFill>
                <a:latin typeface="Arial"/>
                <a:cs typeface="Arial"/>
              </a:rPr>
              <a:t>to</a:t>
            </a:r>
            <a:r>
              <a:rPr sz="668" spc="74" dirty="0">
                <a:solidFill>
                  <a:srgbClr val="5E5E5E"/>
                </a:solidFill>
                <a:latin typeface="Arial"/>
                <a:cs typeface="Arial"/>
              </a:rPr>
              <a:t> </a:t>
            </a:r>
            <a:r>
              <a:rPr sz="668" dirty="0">
                <a:solidFill>
                  <a:srgbClr val="5E5E5E"/>
                </a:solidFill>
                <a:latin typeface="Arial"/>
                <a:cs typeface="Arial"/>
              </a:rPr>
              <a:t>make</a:t>
            </a:r>
            <a:r>
              <a:rPr sz="668" spc="74" dirty="0">
                <a:solidFill>
                  <a:srgbClr val="5E5E5E"/>
                </a:solidFill>
                <a:latin typeface="Arial"/>
                <a:cs typeface="Arial"/>
              </a:rPr>
              <a:t> </a:t>
            </a:r>
            <a:r>
              <a:rPr sz="668" dirty="0">
                <a:solidFill>
                  <a:srgbClr val="5E5E5E"/>
                </a:solidFill>
                <a:latin typeface="Arial"/>
                <a:cs typeface="Arial"/>
              </a:rPr>
              <a:t>different</a:t>
            </a:r>
            <a:r>
              <a:rPr sz="668" spc="116" dirty="0">
                <a:solidFill>
                  <a:srgbClr val="5E5E5E"/>
                </a:solidFill>
                <a:latin typeface="Arial"/>
                <a:cs typeface="Arial"/>
              </a:rPr>
              <a:t> </a:t>
            </a:r>
            <a:r>
              <a:rPr sz="668" dirty="0">
                <a:solidFill>
                  <a:srgbClr val="5E5E5E"/>
                </a:solidFill>
                <a:latin typeface="Arial"/>
                <a:cs typeface="Arial"/>
              </a:rPr>
              <a:t>design</a:t>
            </a:r>
            <a:r>
              <a:rPr sz="668" spc="74" dirty="0">
                <a:solidFill>
                  <a:srgbClr val="5E5E5E"/>
                </a:solidFill>
                <a:latin typeface="Arial"/>
                <a:cs typeface="Arial"/>
              </a:rPr>
              <a:t> </a:t>
            </a:r>
            <a:r>
              <a:rPr sz="668" dirty="0">
                <a:solidFill>
                  <a:srgbClr val="5E5E5E"/>
                </a:solidFill>
                <a:latin typeface="Arial"/>
                <a:cs typeface="Arial"/>
              </a:rPr>
              <a:t>choice</a:t>
            </a:r>
            <a:r>
              <a:rPr sz="668" spc="74" dirty="0">
                <a:solidFill>
                  <a:srgbClr val="5E5E5E"/>
                </a:solidFill>
                <a:latin typeface="Arial"/>
                <a:cs typeface="Arial"/>
              </a:rPr>
              <a:t> </a:t>
            </a:r>
            <a:r>
              <a:rPr sz="668" dirty="0">
                <a:solidFill>
                  <a:srgbClr val="5E5E5E"/>
                </a:solidFill>
                <a:latin typeface="Arial"/>
                <a:cs typeface="Arial"/>
              </a:rPr>
              <a:t>to</a:t>
            </a:r>
            <a:r>
              <a:rPr sz="668" spc="74" dirty="0">
                <a:solidFill>
                  <a:srgbClr val="5E5E5E"/>
                </a:solidFill>
                <a:latin typeface="Arial"/>
                <a:cs typeface="Arial"/>
              </a:rPr>
              <a:t> </a:t>
            </a:r>
            <a:r>
              <a:rPr sz="668" dirty="0">
                <a:solidFill>
                  <a:srgbClr val="5E5E5E"/>
                </a:solidFill>
                <a:latin typeface="Arial"/>
                <a:cs typeface="Arial"/>
              </a:rPr>
              <a:t>allow</a:t>
            </a:r>
            <a:r>
              <a:rPr sz="668" spc="60" dirty="0">
                <a:solidFill>
                  <a:srgbClr val="5E5E5E"/>
                </a:solidFill>
                <a:latin typeface="Arial"/>
                <a:cs typeface="Arial"/>
              </a:rPr>
              <a:t> </a:t>
            </a:r>
            <a:r>
              <a:rPr sz="668" dirty="0">
                <a:solidFill>
                  <a:srgbClr val="5E5E5E"/>
                </a:solidFill>
                <a:latin typeface="Arial"/>
                <a:cs typeface="Arial"/>
              </a:rPr>
              <a:t>for</a:t>
            </a:r>
            <a:r>
              <a:rPr sz="668" spc="63" dirty="0">
                <a:solidFill>
                  <a:srgbClr val="5E5E5E"/>
                </a:solidFill>
                <a:latin typeface="Arial"/>
                <a:cs typeface="Arial"/>
              </a:rPr>
              <a:t> </a:t>
            </a:r>
            <a:r>
              <a:rPr sz="668" dirty="0">
                <a:solidFill>
                  <a:srgbClr val="5E5E5E"/>
                </a:solidFill>
                <a:latin typeface="Arial"/>
                <a:cs typeface="Arial"/>
              </a:rPr>
              <a:t>optimization</a:t>
            </a:r>
            <a:r>
              <a:rPr sz="668" spc="74" dirty="0">
                <a:solidFill>
                  <a:srgbClr val="5E5E5E"/>
                </a:solidFill>
                <a:latin typeface="Arial"/>
                <a:cs typeface="Arial"/>
              </a:rPr>
              <a:t> </a:t>
            </a:r>
            <a:r>
              <a:rPr sz="668" dirty="0">
                <a:solidFill>
                  <a:srgbClr val="5E5E5E"/>
                </a:solidFill>
                <a:latin typeface="Arial"/>
                <a:cs typeface="Arial"/>
              </a:rPr>
              <a:t>of</a:t>
            </a:r>
            <a:r>
              <a:rPr sz="668" spc="46" dirty="0">
                <a:solidFill>
                  <a:srgbClr val="5E5E5E"/>
                </a:solidFill>
                <a:latin typeface="Arial"/>
                <a:cs typeface="Arial"/>
              </a:rPr>
              <a:t> </a:t>
            </a:r>
            <a:r>
              <a:rPr sz="668" dirty="0">
                <a:solidFill>
                  <a:srgbClr val="5E5E5E"/>
                </a:solidFill>
                <a:latin typeface="Arial"/>
                <a:cs typeface="Arial"/>
              </a:rPr>
              <a:t>cost</a:t>
            </a:r>
            <a:r>
              <a:rPr sz="668" spc="46" dirty="0">
                <a:solidFill>
                  <a:srgbClr val="5E5E5E"/>
                </a:solidFill>
                <a:latin typeface="Arial"/>
                <a:cs typeface="Arial"/>
              </a:rPr>
              <a:t> </a:t>
            </a:r>
            <a:r>
              <a:rPr sz="668" dirty="0">
                <a:solidFill>
                  <a:srgbClr val="5E5E5E"/>
                </a:solidFill>
                <a:latin typeface="Arial"/>
                <a:cs typeface="Arial"/>
              </a:rPr>
              <a:t>effec</a:t>
            </a:r>
            <a:r>
              <a:rPr sz="668" spc="-49" dirty="0">
                <a:solidFill>
                  <a:srgbClr val="5E5E5E"/>
                </a:solidFill>
                <a:latin typeface="Arial"/>
                <a:cs typeface="Arial"/>
              </a:rPr>
              <a:t> </a:t>
            </a:r>
            <a:r>
              <a:rPr sz="668" dirty="0">
                <a:solidFill>
                  <a:srgbClr val="5E5E5E"/>
                </a:solidFill>
                <a:latin typeface="Arial"/>
                <a:cs typeface="Arial"/>
              </a:rPr>
              <a:t>tiveness,</a:t>
            </a:r>
            <a:r>
              <a:rPr sz="668" spc="120" dirty="0">
                <a:solidFill>
                  <a:srgbClr val="5E5E5E"/>
                </a:solidFill>
                <a:latin typeface="Arial"/>
                <a:cs typeface="Arial"/>
              </a:rPr>
              <a:t> </a:t>
            </a:r>
            <a:r>
              <a:rPr sz="668" dirty="0">
                <a:solidFill>
                  <a:srgbClr val="5E5E5E"/>
                </a:solidFill>
                <a:latin typeface="Arial"/>
                <a:cs typeface="Arial"/>
              </a:rPr>
              <a:t>work</a:t>
            </a:r>
            <a:r>
              <a:rPr sz="668" spc="60" dirty="0">
                <a:solidFill>
                  <a:srgbClr val="5E5E5E"/>
                </a:solidFill>
                <a:latin typeface="Arial"/>
                <a:cs typeface="Arial"/>
              </a:rPr>
              <a:t> </a:t>
            </a:r>
            <a:r>
              <a:rPr sz="668" dirty="0">
                <a:solidFill>
                  <a:srgbClr val="5E5E5E"/>
                </a:solidFill>
                <a:latin typeface="Arial"/>
                <a:cs typeface="Arial"/>
              </a:rPr>
              <a:t>around</a:t>
            </a:r>
            <a:r>
              <a:rPr sz="668" spc="80" dirty="0">
                <a:solidFill>
                  <a:srgbClr val="5E5E5E"/>
                </a:solidFill>
                <a:latin typeface="Arial"/>
                <a:cs typeface="Arial"/>
              </a:rPr>
              <a:t> </a:t>
            </a:r>
            <a:r>
              <a:rPr sz="668" spc="-7" dirty="0">
                <a:solidFill>
                  <a:srgbClr val="5E5E5E"/>
                </a:solidFill>
                <a:latin typeface="Arial"/>
                <a:cs typeface="Arial"/>
              </a:rPr>
              <a:t>other </a:t>
            </a:r>
            <a:r>
              <a:rPr sz="668" dirty="0">
                <a:solidFill>
                  <a:srgbClr val="5E5E5E"/>
                </a:solidFill>
                <a:latin typeface="Arial"/>
                <a:cs typeface="Arial"/>
              </a:rPr>
              <a:t>design</a:t>
            </a:r>
            <a:r>
              <a:rPr sz="668" spc="105" dirty="0">
                <a:solidFill>
                  <a:srgbClr val="5E5E5E"/>
                </a:solidFill>
                <a:latin typeface="Arial"/>
                <a:cs typeface="Arial"/>
              </a:rPr>
              <a:t> </a:t>
            </a:r>
            <a:r>
              <a:rPr sz="668" dirty="0">
                <a:solidFill>
                  <a:srgbClr val="5E5E5E"/>
                </a:solidFill>
                <a:latin typeface="Arial"/>
                <a:cs typeface="Arial"/>
              </a:rPr>
              <a:t>constraints,</a:t>
            </a:r>
            <a:r>
              <a:rPr sz="668" spc="77" dirty="0">
                <a:solidFill>
                  <a:srgbClr val="5E5E5E"/>
                </a:solidFill>
                <a:latin typeface="Arial"/>
                <a:cs typeface="Arial"/>
              </a:rPr>
              <a:t> </a:t>
            </a:r>
            <a:r>
              <a:rPr sz="668" dirty="0">
                <a:solidFill>
                  <a:srgbClr val="5E5E5E"/>
                </a:solidFill>
                <a:latin typeface="Arial"/>
                <a:cs typeface="Arial"/>
              </a:rPr>
              <a:t>and</a:t>
            </a:r>
            <a:r>
              <a:rPr sz="668" spc="105" dirty="0">
                <a:solidFill>
                  <a:srgbClr val="5E5E5E"/>
                </a:solidFill>
                <a:latin typeface="Arial"/>
                <a:cs typeface="Arial"/>
              </a:rPr>
              <a:t> </a:t>
            </a:r>
            <a:r>
              <a:rPr sz="668" dirty="0">
                <a:solidFill>
                  <a:srgbClr val="5E5E5E"/>
                </a:solidFill>
                <a:latin typeface="Arial"/>
                <a:cs typeface="Arial"/>
              </a:rPr>
              <a:t>accommodate</a:t>
            </a:r>
            <a:r>
              <a:rPr sz="668" spc="109" dirty="0">
                <a:solidFill>
                  <a:srgbClr val="5E5E5E"/>
                </a:solidFill>
                <a:latin typeface="Arial"/>
                <a:cs typeface="Arial"/>
              </a:rPr>
              <a:t> </a:t>
            </a:r>
            <a:r>
              <a:rPr sz="668" dirty="0">
                <a:solidFill>
                  <a:srgbClr val="5E5E5E"/>
                </a:solidFill>
                <a:latin typeface="Arial"/>
                <a:cs typeface="Arial"/>
              </a:rPr>
              <a:t>client-specific</a:t>
            </a:r>
            <a:r>
              <a:rPr sz="668" spc="84" dirty="0">
                <a:solidFill>
                  <a:srgbClr val="5E5E5E"/>
                </a:solidFill>
                <a:latin typeface="Arial"/>
                <a:cs typeface="Arial"/>
              </a:rPr>
              <a:t> </a:t>
            </a:r>
            <a:r>
              <a:rPr sz="668" dirty="0">
                <a:solidFill>
                  <a:srgbClr val="5E5E5E"/>
                </a:solidFill>
                <a:latin typeface="Arial"/>
                <a:cs typeface="Arial"/>
              </a:rPr>
              <a:t>requests.</a:t>
            </a:r>
            <a:r>
              <a:rPr sz="668" spc="109" dirty="0">
                <a:solidFill>
                  <a:srgbClr val="5E5E5E"/>
                </a:solidFill>
                <a:latin typeface="Arial"/>
                <a:cs typeface="Arial"/>
              </a:rPr>
              <a:t> </a:t>
            </a:r>
            <a:r>
              <a:rPr sz="668" dirty="0">
                <a:solidFill>
                  <a:srgbClr val="5E5E5E"/>
                </a:solidFill>
                <a:latin typeface="Arial"/>
                <a:cs typeface="Arial"/>
              </a:rPr>
              <a:t>The</a:t>
            </a:r>
            <a:r>
              <a:rPr sz="668" spc="105" dirty="0">
                <a:solidFill>
                  <a:srgbClr val="5E5E5E"/>
                </a:solidFill>
                <a:latin typeface="Arial"/>
                <a:cs typeface="Arial"/>
              </a:rPr>
              <a:t> </a:t>
            </a:r>
            <a:r>
              <a:rPr sz="668" dirty="0">
                <a:solidFill>
                  <a:srgbClr val="5E5E5E"/>
                </a:solidFill>
                <a:latin typeface="Arial"/>
                <a:cs typeface="Arial"/>
              </a:rPr>
              <a:t>stretch</a:t>
            </a:r>
            <a:r>
              <a:rPr sz="668" spc="109" dirty="0">
                <a:solidFill>
                  <a:srgbClr val="5E5E5E"/>
                </a:solidFill>
                <a:latin typeface="Arial"/>
                <a:cs typeface="Arial"/>
              </a:rPr>
              <a:t> </a:t>
            </a:r>
            <a:r>
              <a:rPr sz="668" dirty="0">
                <a:solidFill>
                  <a:srgbClr val="5E5E5E"/>
                </a:solidFill>
                <a:latin typeface="Arial"/>
                <a:cs typeface="Arial"/>
              </a:rPr>
              <a:t>code</a:t>
            </a:r>
            <a:r>
              <a:rPr sz="668" spc="105" dirty="0">
                <a:solidFill>
                  <a:srgbClr val="5E5E5E"/>
                </a:solidFill>
                <a:latin typeface="Arial"/>
                <a:cs typeface="Arial"/>
              </a:rPr>
              <a:t> </a:t>
            </a:r>
            <a:r>
              <a:rPr sz="668" dirty="0">
                <a:solidFill>
                  <a:srgbClr val="5E5E5E"/>
                </a:solidFill>
                <a:latin typeface="Arial"/>
                <a:cs typeface="Arial"/>
              </a:rPr>
              <a:t>model</a:t>
            </a:r>
            <a:r>
              <a:rPr sz="668" spc="134" dirty="0">
                <a:solidFill>
                  <a:srgbClr val="5E5E5E"/>
                </a:solidFill>
                <a:latin typeface="Arial"/>
                <a:cs typeface="Arial"/>
              </a:rPr>
              <a:t> </a:t>
            </a:r>
            <a:r>
              <a:rPr sz="668" dirty="0">
                <a:solidFill>
                  <a:srgbClr val="5E5E5E"/>
                </a:solidFill>
                <a:latin typeface="Arial"/>
                <a:cs typeface="Arial"/>
              </a:rPr>
              <a:t>was</a:t>
            </a:r>
            <a:r>
              <a:rPr sz="668" spc="88" dirty="0">
                <a:solidFill>
                  <a:srgbClr val="5E5E5E"/>
                </a:solidFill>
                <a:latin typeface="Arial"/>
                <a:cs typeface="Arial"/>
              </a:rPr>
              <a:t> </a:t>
            </a:r>
            <a:r>
              <a:rPr sz="668" dirty="0">
                <a:solidFill>
                  <a:srgbClr val="5E5E5E"/>
                </a:solidFill>
                <a:latin typeface="Arial"/>
                <a:cs typeface="Arial"/>
              </a:rPr>
              <a:t>developed</a:t>
            </a:r>
            <a:r>
              <a:rPr sz="668" spc="105" dirty="0">
                <a:solidFill>
                  <a:srgbClr val="5E5E5E"/>
                </a:solidFill>
                <a:latin typeface="Arial"/>
                <a:cs typeface="Arial"/>
              </a:rPr>
              <a:t> </a:t>
            </a:r>
            <a:r>
              <a:rPr sz="668" dirty="0">
                <a:solidFill>
                  <a:srgbClr val="5E5E5E"/>
                </a:solidFill>
                <a:latin typeface="Arial"/>
                <a:cs typeface="Arial"/>
              </a:rPr>
              <a:t>used</a:t>
            </a:r>
            <a:r>
              <a:rPr sz="668" spc="109" dirty="0">
                <a:solidFill>
                  <a:srgbClr val="5E5E5E"/>
                </a:solidFill>
                <a:latin typeface="Arial"/>
                <a:cs typeface="Arial"/>
              </a:rPr>
              <a:t> </a:t>
            </a:r>
            <a:r>
              <a:rPr sz="668" dirty="0">
                <a:solidFill>
                  <a:srgbClr val="5E5E5E"/>
                </a:solidFill>
                <a:latin typeface="Arial"/>
                <a:cs typeface="Arial"/>
              </a:rPr>
              <a:t>REM/rate</a:t>
            </a:r>
            <a:r>
              <a:rPr sz="668" spc="105" dirty="0">
                <a:solidFill>
                  <a:srgbClr val="5E5E5E"/>
                </a:solidFill>
                <a:latin typeface="Arial"/>
                <a:cs typeface="Arial"/>
              </a:rPr>
              <a:t> </a:t>
            </a:r>
            <a:r>
              <a:rPr sz="668" dirty="0">
                <a:solidFill>
                  <a:srgbClr val="5E5E5E"/>
                </a:solidFill>
                <a:latin typeface="Arial"/>
                <a:cs typeface="Arial"/>
              </a:rPr>
              <a:t>Version</a:t>
            </a:r>
            <a:r>
              <a:rPr sz="668" spc="109" dirty="0">
                <a:solidFill>
                  <a:srgbClr val="5E5E5E"/>
                </a:solidFill>
                <a:latin typeface="Arial"/>
                <a:cs typeface="Arial"/>
              </a:rPr>
              <a:t> </a:t>
            </a:r>
            <a:r>
              <a:rPr sz="668" spc="-7" dirty="0">
                <a:solidFill>
                  <a:srgbClr val="5E5E5E"/>
                </a:solidFill>
                <a:latin typeface="Arial"/>
                <a:cs typeface="Arial"/>
              </a:rPr>
              <a:t>16.1.1.</a:t>
            </a:r>
            <a:endParaRPr sz="668">
              <a:latin typeface="Arial"/>
              <a:cs typeface="Arial"/>
            </a:endParaRPr>
          </a:p>
          <a:p>
            <a:pPr marL="169212" indent="-160282">
              <a:spcBef>
                <a:spcPts val="253"/>
              </a:spcBef>
              <a:buAutoNum type="arabicPeriod" startAt="4"/>
              <a:tabLst>
                <a:tab pos="169212" algn="l"/>
              </a:tabLst>
            </a:pPr>
            <a:r>
              <a:rPr sz="668" dirty="0">
                <a:solidFill>
                  <a:srgbClr val="5E5E5E"/>
                </a:solidFill>
                <a:latin typeface="Arial"/>
                <a:cs typeface="Arial"/>
              </a:rPr>
              <a:t>Pre-wiring</a:t>
            </a:r>
            <a:r>
              <a:rPr sz="668" spc="67" dirty="0">
                <a:solidFill>
                  <a:srgbClr val="5E5E5E"/>
                </a:solidFill>
                <a:latin typeface="Arial"/>
                <a:cs typeface="Arial"/>
              </a:rPr>
              <a:t> </a:t>
            </a:r>
            <a:r>
              <a:rPr sz="668" dirty="0">
                <a:solidFill>
                  <a:srgbClr val="5E5E5E"/>
                </a:solidFill>
                <a:latin typeface="Arial"/>
                <a:cs typeface="Arial"/>
              </a:rPr>
              <a:t>and</a:t>
            </a:r>
            <a:r>
              <a:rPr sz="668" spc="67" dirty="0">
                <a:solidFill>
                  <a:srgbClr val="5E5E5E"/>
                </a:solidFill>
                <a:latin typeface="Arial"/>
                <a:cs typeface="Arial"/>
              </a:rPr>
              <a:t> </a:t>
            </a:r>
            <a:r>
              <a:rPr sz="668" dirty="0">
                <a:solidFill>
                  <a:srgbClr val="5E5E5E"/>
                </a:solidFill>
                <a:latin typeface="Arial"/>
                <a:cs typeface="Arial"/>
              </a:rPr>
              <a:t>solar</a:t>
            </a:r>
            <a:r>
              <a:rPr sz="668" spc="134" dirty="0">
                <a:solidFill>
                  <a:srgbClr val="5E5E5E"/>
                </a:solidFill>
                <a:latin typeface="Arial"/>
                <a:cs typeface="Arial"/>
              </a:rPr>
              <a:t> </a:t>
            </a:r>
            <a:r>
              <a:rPr sz="668" dirty="0">
                <a:solidFill>
                  <a:srgbClr val="5E5E5E"/>
                </a:solidFill>
                <a:latin typeface="Arial"/>
                <a:cs typeface="Arial"/>
              </a:rPr>
              <a:t>costs</a:t>
            </a:r>
            <a:r>
              <a:rPr sz="668" spc="49" dirty="0">
                <a:solidFill>
                  <a:srgbClr val="5E5E5E"/>
                </a:solidFill>
                <a:latin typeface="Arial"/>
                <a:cs typeface="Arial"/>
              </a:rPr>
              <a:t> </a:t>
            </a:r>
            <a:r>
              <a:rPr sz="668" dirty="0">
                <a:solidFill>
                  <a:srgbClr val="5E5E5E"/>
                </a:solidFill>
                <a:latin typeface="Arial"/>
                <a:cs typeface="Arial"/>
              </a:rPr>
              <a:t>are</a:t>
            </a:r>
            <a:r>
              <a:rPr sz="668" spc="67" dirty="0">
                <a:solidFill>
                  <a:srgbClr val="5E5E5E"/>
                </a:solidFill>
                <a:latin typeface="Arial"/>
                <a:cs typeface="Arial"/>
              </a:rPr>
              <a:t> </a:t>
            </a:r>
            <a:r>
              <a:rPr sz="668" dirty="0">
                <a:solidFill>
                  <a:srgbClr val="5E5E5E"/>
                </a:solidFill>
                <a:latin typeface="Arial"/>
                <a:cs typeface="Arial"/>
              </a:rPr>
              <a:t>only</a:t>
            </a:r>
            <a:r>
              <a:rPr sz="668" spc="53" dirty="0">
                <a:solidFill>
                  <a:srgbClr val="5E5E5E"/>
                </a:solidFill>
                <a:latin typeface="Arial"/>
                <a:cs typeface="Arial"/>
              </a:rPr>
              <a:t> </a:t>
            </a:r>
            <a:r>
              <a:rPr sz="668" dirty="0">
                <a:solidFill>
                  <a:srgbClr val="5E5E5E"/>
                </a:solidFill>
                <a:latin typeface="Arial"/>
                <a:cs typeface="Arial"/>
              </a:rPr>
              <a:t>applicable</a:t>
            </a:r>
            <a:r>
              <a:rPr sz="668" spc="67" dirty="0">
                <a:solidFill>
                  <a:srgbClr val="5E5E5E"/>
                </a:solidFill>
                <a:latin typeface="Arial"/>
                <a:cs typeface="Arial"/>
              </a:rPr>
              <a:t> </a:t>
            </a:r>
            <a:r>
              <a:rPr sz="668" dirty="0">
                <a:solidFill>
                  <a:srgbClr val="5E5E5E"/>
                </a:solidFill>
                <a:latin typeface="Arial"/>
                <a:cs typeface="Arial"/>
              </a:rPr>
              <a:t>to</a:t>
            </a:r>
            <a:r>
              <a:rPr sz="668" spc="67" dirty="0">
                <a:solidFill>
                  <a:srgbClr val="5E5E5E"/>
                </a:solidFill>
                <a:latin typeface="Arial"/>
                <a:cs typeface="Arial"/>
              </a:rPr>
              <a:t> </a:t>
            </a:r>
            <a:r>
              <a:rPr sz="668" dirty="0">
                <a:solidFill>
                  <a:srgbClr val="5E5E5E"/>
                </a:solidFill>
                <a:latin typeface="Arial"/>
                <a:cs typeface="Arial"/>
              </a:rPr>
              <a:t>mixed</a:t>
            </a:r>
            <a:r>
              <a:rPr sz="668" spc="70" dirty="0">
                <a:solidFill>
                  <a:srgbClr val="5E5E5E"/>
                </a:solidFill>
                <a:latin typeface="Arial"/>
                <a:cs typeface="Arial"/>
              </a:rPr>
              <a:t> </a:t>
            </a:r>
            <a:r>
              <a:rPr sz="668" dirty="0">
                <a:solidFill>
                  <a:srgbClr val="5E5E5E"/>
                </a:solidFill>
                <a:latin typeface="Arial"/>
                <a:cs typeface="Arial"/>
              </a:rPr>
              <a:t>fuel</a:t>
            </a:r>
            <a:r>
              <a:rPr sz="668" spc="21" dirty="0">
                <a:solidFill>
                  <a:srgbClr val="5E5E5E"/>
                </a:solidFill>
                <a:latin typeface="Arial"/>
                <a:cs typeface="Arial"/>
              </a:rPr>
              <a:t> </a:t>
            </a:r>
            <a:r>
              <a:rPr sz="668" dirty="0">
                <a:solidFill>
                  <a:srgbClr val="5E5E5E"/>
                </a:solidFill>
                <a:latin typeface="Arial"/>
                <a:cs typeface="Arial"/>
              </a:rPr>
              <a:t>projects</a:t>
            </a:r>
            <a:r>
              <a:rPr sz="668" spc="49" dirty="0">
                <a:solidFill>
                  <a:srgbClr val="5E5E5E"/>
                </a:solidFill>
                <a:latin typeface="Arial"/>
                <a:cs typeface="Arial"/>
              </a:rPr>
              <a:t> </a:t>
            </a:r>
            <a:r>
              <a:rPr sz="668" dirty="0">
                <a:solidFill>
                  <a:srgbClr val="5E5E5E"/>
                </a:solidFill>
                <a:latin typeface="Arial"/>
                <a:cs typeface="Arial"/>
              </a:rPr>
              <a:t>following</a:t>
            </a:r>
            <a:r>
              <a:rPr sz="668" spc="70" dirty="0">
                <a:solidFill>
                  <a:srgbClr val="5E5E5E"/>
                </a:solidFill>
                <a:latin typeface="Arial"/>
                <a:cs typeface="Arial"/>
              </a:rPr>
              <a:t> </a:t>
            </a:r>
            <a:r>
              <a:rPr sz="668" dirty="0">
                <a:solidFill>
                  <a:srgbClr val="5E5E5E"/>
                </a:solidFill>
                <a:latin typeface="Arial"/>
                <a:cs typeface="Arial"/>
              </a:rPr>
              <a:t>the</a:t>
            </a:r>
            <a:r>
              <a:rPr sz="668" spc="67" dirty="0">
                <a:solidFill>
                  <a:srgbClr val="5E5E5E"/>
                </a:solidFill>
                <a:latin typeface="Arial"/>
                <a:cs typeface="Arial"/>
              </a:rPr>
              <a:t> </a:t>
            </a:r>
            <a:r>
              <a:rPr sz="668" dirty="0">
                <a:solidFill>
                  <a:srgbClr val="5E5E5E"/>
                </a:solidFill>
                <a:latin typeface="Arial"/>
                <a:cs typeface="Arial"/>
              </a:rPr>
              <a:t>Specialized</a:t>
            </a:r>
            <a:r>
              <a:rPr sz="668" spc="67" dirty="0">
                <a:solidFill>
                  <a:srgbClr val="5E5E5E"/>
                </a:solidFill>
                <a:latin typeface="Arial"/>
                <a:cs typeface="Arial"/>
              </a:rPr>
              <a:t> </a:t>
            </a:r>
            <a:r>
              <a:rPr sz="668" dirty="0">
                <a:solidFill>
                  <a:srgbClr val="5E5E5E"/>
                </a:solidFill>
                <a:latin typeface="Arial"/>
                <a:cs typeface="Arial"/>
              </a:rPr>
              <a:t>code</a:t>
            </a:r>
            <a:r>
              <a:rPr sz="668" spc="70" dirty="0">
                <a:solidFill>
                  <a:srgbClr val="5E5E5E"/>
                </a:solidFill>
                <a:latin typeface="Arial"/>
                <a:cs typeface="Arial"/>
              </a:rPr>
              <a:t> </a:t>
            </a:r>
            <a:r>
              <a:rPr sz="668" dirty="0">
                <a:solidFill>
                  <a:srgbClr val="5E5E5E"/>
                </a:solidFill>
                <a:latin typeface="Arial"/>
                <a:cs typeface="Arial"/>
              </a:rPr>
              <a:t>and</a:t>
            </a:r>
            <a:r>
              <a:rPr sz="668" spc="67" dirty="0">
                <a:solidFill>
                  <a:srgbClr val="5E5E5E"/>
                </a:solidFill>
                <a:latin typeface="Arial"/>
                <a:cs typeface="Arial"/>
              </a:rPr>
              <a:t> </a:t>
            </a:r>
            <a:r>
              <a:rPr sz="668" dirty="0">
                <a:solidFill>
                  <a:srgbClr val="5E5E5E"/>
                </a:solidFill>
                <a:latin typeface="Arial"/>
                <a:cs typeface="Arial"/>
              </a:rPr>
              <a:t>do</a:t>
            </a:r>
            <a:r>
              <a:rPr sz="668" spc="67" dirty="0">
                <a:solidFill>
                  <a:srgbClr val="5E5E5E"/>
                </a:solidFill>
                <a:latin typeface="Arial"/>
                <a:cs typeface="Arial"/>
              </a:rPr>
              <a:t> </a:t>
            </a:r>
            <a:r>
              <a:rPr sz="668" dirty="0">
                <a:solidFill>
                  <a:srgbClr val="5E5E5E"/>
                </a:solidFill>
                <a:latin typeface="Arial"/>
                <a:cs typeface="Arial"/>
              </a:rPr>
              <a:t>not</a:t>
            </a:r>
            <a:r>
              <a:rPr sz="668" spc="112" dirty="0">
                <a:solidFill>
                  <a:srgbClr val="5E5E5E"/>
                </a:solidFill>
                <a:latin typeface="Arial"/>
                <a:cs typeface="Arial"/>
              </a:rPr>
              <a:t> </a:t>
            </a:r>
            <a:r>
              <a:rPr sz="668" dirty="0">
                <a:solidFill>
                  <a:srgbClr val="5E5E5E"/>
                </a:solidFill>
                <a:latin typeface="Arial"/>
                <a:cs typeface="Arial"/>
              </a:rPr>
              <a:t>apply</a:t>
            </a:r>
            <a:r>
              <a:rPr sz="668" spc="49" dirty="0">
                <a:solidFill>
                  <a:srgbClr val="5E5E5E"/>
                </a:solidFill>
                <a:latin typeface="Arial"/>
                <a:cs typeface="Arial"/>
              </a:rPr>
              <a:t> </a:t>
            </a:r>
            <a:r>
              <a:rPr sz="668" dirty="0">
                <a:solidFill>
                  <a:srgbClr val="5E5E5E"/>
                </a:solidFill>
                <a:latin typeface="Arial"/>
                <a:cs typeface="Arial"/>
              </a:rPr>
              <a:t>to</a:t>
            </a:r>
            <a:r>
              <a:rPr sz="668" spc="67" dirty="0">
                <a:solidFill>
                  <a:srgbClr val="5E5E5E"/>
                </a:solidFill>
                <a:latin typeface="Arial"/>
                <a:cs typeface="Arial"/>
              </a:rPr>
              <a:t> </a:t>
            </a:r>
            <a:r>
              <a:rPr sz="668" dirty="0">
                <a:solidFill>
                  <a:srgbClr val="5E5E5E"/>
                </a:solidFill>
                <a:latin typeface="Arial"/>
                <a:cs typeface="Arial"/>
              </a:rPr>
              <a:t>the </a:t>
            </a:r>
            <a:r>
              <a:rPr sz="668" spc="39" dirty="0">
                <a:solidFill>
                  <a:srgbClr val="5E5E5E"/>
                </a:solidFill>
                <a:latin typeface="Arial"/>
                <a:cs typeface="Arial"/>
              </a:rPr>
              <a:t>Base</a:t>
            </a:r>
            <a:r>
              <a:rPr sz="668" spc="67" dirty="0">
                <a:solidFill>
                  <a:srgbClr val="5E5E5E"/>
                </a:solidFill>
                <a:latin typeface="Arial"/>
                <a:cs typeface="Arial"/>
              </a:rPr>
              <a:t> </a:t>
            </a:r>
            <a:r>
              <a:rPr sz="668" dirty="0">
                <a:solidFill>
                  <a:srgbClr val="5E5E5E"/>
                </a:solidFill>
                <a:latin typeface="Arial"/>
                <a:cs typeface="Arial"/>
              </a:rPr>
              <a:t>or</a:t>
            </a:r>
            <a:r>
              <a:rPr sz="668" spc="63" dirty="0">
                <a:solidFill>
                  <a:srgbClr val="5E5E5E"/>
                </a:solidFill>
                <a:latin typeface="Arial"/>
                <a:cs typeface="Arial"/>
              </a:rPr>
              <a:t> </a:t>
            </a:r>
            <a:r>
              <a:rPr sz="668" dirty="0">
                <a:solidFill>
                  <a:srgbClr val="5E5E5E"/>
                </a:solidFill>
                <a:latin typeface="Arial"/>
                <a:cs typeface="Arial"/>
              </a:rPr>
              <a:t>Stretch</a:t>
            </a:r>
            <a:r>
              <a:rPr sz="668" spc="70" dirty="0">
                <a:solidFill>
                  <a:srgbClr val="5E5E5E"/>
                </a:solidFill>
                <a:latin typeface="Arial"/>
                <a:cs typeface="Arial"/>
              </a:rPr>
              <a:t> </a:t>
            </a:r>
            <a:r>
              <a:rPr sz="668" spc="-7" dirty="0">
                <a:solidFill>
                  <a:srgbClr val="5E5E5E"/>
                </a:solidFill>
                <a:latin typeface="Arial"/>
                <a:cs typeface="Arial"/>
              </a:rPr>
              <a:t>Code.</a:t>
            </a:r>
            <a:endParaRPr sz="668">
              <a:latin typeface="Arial"/>
              <a:cs typeface="Arial"/>
            </a:endParaRPr>
          </a:p>
        </p:txBody>
      </p:sp>
      <p:grpSp>
        <p:nvGrpSpPr>
          <p:cNvPr id="9" name="object 9"/>
          <p:cNvGrpSpPr/>
          <p:nvPr/>
        </p:nvGrpSpPr>
        <p:grpSpPr>
          <a:xfrm>
            <a:off x="0" y="5807957"/>
            <a:ext cx="2906613" cy="837605"/>
            <a:chOff x="0" y="8260206"/>
            <a:chExt cx="4133850" cy="1191260"/>
          </a:xfrm>
        </p:grpSpPr>
        <p:sp>
          <p:nvSpPr>
            <p:cNvPr id="10" name="object 10"/>
            <p:cNvSpPr/>
            <p:nvPr/>
          </p:nvSpPr>
          <p:spPr>
            <a:xfrm>
              <a:off x="0" y="8260206"/>
              <a:ext cx="2590800" cy="1191260"/>
            </a:xfrm>
            <a:custGeom>
              <a:avLst/>
              <a:gdLst/>
              <a:ahLst/>
              <a:cxnLst/>
              <a:rect l="l" t="t" r="r" b="b"/>
              <a:pathLst>
                <a:path w="2590800" h="1191259">
                  <a:moveTo>
                    <a:pt x="2590800" y="0"/>
                  </a:moveTo>
                  <a:lnTo>
                    <a:pt x="0" y="0"/>
                  </a:lnTo>
                  <a:lnTo>
                    <a:pt x="0" y="1190904"/>
                  </a:lnTo>
                  <a:lnTo>
                    <a:pt x="2000504" y="1190904"/>
                  </a:lnTo>
                  <a:lnTo>
                    <a:pt x="2590800" y="0"/>
                  </a:lnTo>
                  <a:close/>
                </a:path>
              </a:pathLst>
            </a:custGeom>
            <a:solidFill>
              <a:srgbClr val="1D4888"/>
            </a:solidFill>
          </p:spPr>
          <p:txBody>
            <a:bodyPr wrap="square" lIns="0" tIns="0" rIns="0" bIns="0" rtlCol="0"/>
            <a:lstStyle/>
            <a:p>
              <a:endParaRPr sz="1687"/>
            </a:p>
          </p:txBody>
        </p:sp>
        <p:pic>
          <p:nvPicPr>
            <p:cNvPr id="11" name="object 11"/>
            <p:cNvPicPr/>
            <p:nvPr/>
          </p:nvPicPr>
          <p:blipFill>
            <a:blip r:embed="rId3" cstate="print"/>
            <a:stretch>
              <a:fillRect/>
            </a:stretch>
          </p:blipFill>
          <p:spPr>
            <a:xfrm>
              <a:off x="323850" y="8384044"/>
              <a:ext cx="1600200" cy="943203"/>
            </a:xfrm>
            <a:prstGeom prst="rect">
              <a:avLst/>
            </a:prstGeom>
          </p:spPr>
        </p:pic>
        <p:pic>
          <p:nvPicPr>
            <p:cNvPr id="12" name="object 12"/>
            <p:cNvPicPr/>
            <p:nvPr/>
          </p:nvPicPr>
          <p:blipFill>
            <a:blip r:embed="rId4" cstate="print"/>
            <a:stretch>
              <a:fillRect/>
            </a:stretch>
          </p:blipFill>
          <p:spPr>
            <a:xfrm>
              <a:off x="2447925" y="8536482"/>
              <a:ext cx="1685925" cy="762190"/>
            </a:xfrm>
            <a:prstGeom prst="rect">
              <a:avLst/>
            </a:prstGeom>
          </p:spPr>
        </p:pic>
      </p:grpSp>
      <p:sp>
        <p:nvSpPr>
          <p:cNvPr id="13" name="object 13"/>
          <p:cNvSpPr txBox="1"/>
          <p:nvPr/>
        </p:nvSpPr>
        <p:spPr>
          <a:xfrm>
            <a:off x="1841927" y="1727671"/>
            <a:ext cx="5449342" cy="227612"/>
          </a:xfrm>
          <a:prstGeom prst="rect">
            <a:avLst/>
          </a:prstGeom>
        </p:spPr>
        <p:txBody>
          <a:bodyPr vert="horz" wrap="square" lIns="0" tIns="11162" rIns="0" bIns="0" rtlCol="0">
            <a:spAutoFit/>
          </a:bodyPr>
          <a:lstStyle/>
          <a:p>
            <a:pPr marL="8929">
              <a:spcBef>
                <a:spcPts val="88"/>
              </a:spcBef>
            </a:pPr>
            <a:r>
              <a:rPr sz="1406" dirty="0">
                <a:latin typeface="Arial Black"/>
                <a:cs typeface="Arial Black"/>
              </a:rPr>
              <a:t>Breakdown</a:t>
            </a:r>
            <a:r>
              <a:rPr sz="1406" spc="-53" dirty="0">
                <a:latin typeface="Arial Black"/>
                <a:cs typeface="Arial Black"/>
              </a:rPr>
              <a:t> </a:t>
            </a:r>
            <a:r>
              <a:rPr sz="1406" dirty="0">
                <a:latin typeface="Arial Black"/>
                <a:cs typeface="Arial Black"/>
              </a:rPr>
              <a:t>of</a:t>
            </a:r>
            <a:r>
              <a:rPr sz="1406" spc="-25" dirty="0">
                <a:latin typeface="Arial Black"/>
                <a:cs typeface="Arial Black"/>
              </a:rPr>
              <a:t> </a:t>
            </a:r>
            <a:r>
              <a:rPr sz="1406" dirty="0">
                <a:latin typeface="Arial Black"/>
                <a:cs typeface="Arial Black"/>
              </a:rPr>
              <a:t>Construction</a:t>
            </a:r>
            <a:r>
              <a:rPr sz="1406" spc="4" dirty="0">
                <a:latin typeface="Arial Black"/>
                <a:cs typeface="Arial Black"/>
              </a:rPr>
              <a:t> </a:t>
            </a:r>
            <a:r>
              <a:rPr sz="1406" dirty="0">
                <a:latin typeface="Arial Black"/>
                <a:cs typeface="Arial Black"/>
              </a:rPr>
              <a:t>Costs</a:t>
            </a:r>
            <a:r>
              <a:rPr sz="1406" spc="-25" dirty="0">
                <a:latin typeface="Arial Black"/>
                <a:cs typeface="Arial Black"/>
              </a:rPr>
              <a:t> </a:t>
            </a:r>
            <a:r>
              <a:rPr sz="1406" dirty="0">
                <a:latin typeface="Arial Black"/>
                <a:cs typeface="Arial Black"/>
              </a:rPr>
              <a:t>to</a:t>
            </a:r>
            <a:r>
              <a:rPr sz="1406" spc="4" dirty="0">
                <a:latin typeface="Arial Black"/>
                <a:cs typeface="Arial Black"/>
              </a:rPr>
              <a:t> </a:t>
            </a:r>
            <a:r>
              <a:rPr sz="1406" dirty="0">
                <a:latin typeface="Arial Black"/>
                <a:cs typeface="Arial Black"/>
              </a:rPr>
              <a:t>Meet</a:t>
            </a:r>
            <a:r>
              <a:rPr sz="1406" spc="-53" dirty="0">
                <a:latin typeface="Arial Black"/>
                <a:cs typeface="Arial Black"/>
              </a:rPr>
              <a:t> </a:t>
            </a:r>
            <a:r>
              <a:rPr sz="1406" dirty="0">
                <a:latin typeface="Arial Black"/>
                <a:cs typeface="Arial Black"/>
              </a:rPr>
              <a:t>Stretch</a:t>
            </a:r>
            <a:r>
              <a:rPr sz="1406" spc="-53" dirty="0">
                <a:latin typeface="Arial Black"/>
                <a:cs typeface="Arial Black"/>
              </a:rPr>
              <a:t> </a:t>
            </a:r>
            <a:r>
              <a:rPr sz="1406" spc="-14" dirty="0">
                <a:latin typeface="Arial Black"/>
                <a:cs typeface="Arial Black"/>
              </a:rPr>
              <a:t>Code</a:t>
            </a:r>
            <a:endParaRPr sz="1406">
              <a:latin typeface="Arial Black"/>
              <a:cs typeface="Arial Black"/>
            </a:endParaRPr>
          </a:p>
        </p:txBody>
      </p:sp>
      <p:sp>
        <p:nvSpPr>
          <p:cNvPr id="14" name="object 14"/>
          <p:cNvSpPr txBox="1"/>
          <p:nvPr/>
        </p:nvSpPr>
        <p:spPr>
          <a:xfrm>
            <a:off x="5116979" y="1428304"/>
            <a:ext cx="218331" cy="138925"/>
          </a:xfrm>
          <a:prstGeom prst="rect">
            <a:avLst/>
          </a:prstGeom>
        </p:spPr>
        <p:txBody>
          <a:bodyPr vert="horz" wrap="square" lIns="0" tIns="8930" rIns="0" bIns="0" rtlCol="0">
            <a:spAutoFit/>
          </a:bodyPr>
          <a:lstStyle/>
          <a:p>
            <a:pPr marL="8929">
              <a:spcBef>
                <a:spcPts val="70"/>
              </a:spcBef>
            </a:pPr>
            <a:r>
              <a:rPr sz="844" b="1" spc="-18" dirty="0">
                <a:latin typeface="Arial"/>
                <a:cs typeface="Arial"/>
              </a:rPr>
              <a:t>Gas</a:t>
            </a:r>
            <a:endParaRPr sz="844">
              <a:latin typeface="Arial"/>
              <a:cs typeface="Arial"/>
            </a:endParaRPr>
          </a:p>
        </p:txBody>
      </p:sp>
      <p:grpSp>
        <p:nvGrpSpPr>
          <p:cNvPr id="15" name="object 15"/>
          <p:cNvGrpSpPr/>
          <p:nvPr/>
        </p:nvGrpSpPr>
        <p:grpSpPr>
          <a:xfrm>
            <a:off x="5183952" y="824306"/>
            <a:ext cx="3958084" cy="837158"/>
            <a:chOff x="7372731" y="1172345"/>
            <a:chExt cx="5629275" cy="1190625"/>
          </a:xfrm>
        </p:grpSpPr>
        <p:pic>
          <p:nvPicPr>
            <p:cNvPr id="16" name="object 16"/>
            <p:cNvPicPr/>
            <p:nvPr/>
          </p:nvPicPr>
          <p:blipFill>
            <a:blip r:embed="rId5" cstate="print"/>
            <a:stretch>
              <a:fillRect/>
            </a:stretch>
          </p:blipFill>
          <p:spPr>
            <a:xfrm>
              <a:off x="7372731" y="1305306"/>
              <a:ext cx="456801" cy="647700"/>
            </a:xfrm>
            <a:prstGeom prst="rect">
              <a:avLst/>
            </a:prstGeom>
          </p:spPr>
        </p:pic>
        <p:sp>
          <p:nvSpPr>
            <p:cNvPr id="17" name="object 17"/>
            <p:cNvSpPr/>
            <p:nvPr/>
          </p:nvSpPr>
          <p:spPr>
            <a:xfrm>
              <a:off x="7820025" y="1172345"/>
              <a:ext cx="5181600" cy="1190625"/>
            </a:xfrm>
            <a:custGeom>
              <a:avLst/>
              <a:gdLst/>
              <a:ahLst/>
              <a:cxnLst/>
              <a:rect l="l" t="t" r="r" b="b"/>
              <a:pathLst>
                <a:path w="5181600" h="1190625">
                  <a:moveTo>
                    <a:pt x="5181600" y="0"/>
                  </a:moveTo>
                  <a:lnTo>
                    <a:pt x="613664" y="9517"/>
                  </a:lnTo>
                  <a:lnTo>
                    <a:pt x="0" y="1190490"/>
                  </a:lnTo>
                  <a:lnTo>
                    <a:pt x="5181600" y="1183367"/>
                  </a:lnTo>
                  <a:lnTo>
                    <a:pt x="5181600" y="0"/>
                  </a:lnTo>
                  <a:close/>
                </a:path>
              </a:pathLst>
            </a:custGeom>
            <a:solidFill>
              <a:srgbClr val="00AFF0"/>
            </a:solidFill>
          </p:spPr>
          <p:txBody>
            <a:bodyPr wrap="square" lIns="0" tIns="0" rIns="0" bIns="0" rtlCol="0"/>
            <a:lstStyle/>
            <a:p>
              <a:endParaRPr sz="1687"/>
            </a:p>
          </p:txBody>
        </p:sp>
      </p:grpSp>
      <p:sp>
        <p:nvSpPr>
          <p:cNvPr id="18" name="object 18"/>
          <p:cNvSpPr txBox="1"/>
          <p:nvPr/>
        </p:nvSpPr>
        <p:spPr>
          <a:xfrm>
            <a:off x="5963245" y="997178"/>
            <a:ext cx="2647206" cy="477106"/>
          </a:xfrm>
          <a:prstGeom prst="rect">
            <a:avLst/>
          </a:prstGeom>
        </p:spPr>
        <p:txBody>
          <a:bodyPr vert="horz" wrap="square" lIns="0" tIns="11609" rIns="0" bIns="0" rtlCol="0">
            <a:spAutoFit/>
          </a:bodyPr>
          <a:lstStyle/>
          <a:p>
            <a:pPr marL="26788">
              <a:spcBef>
                <a:spcPts val="91"/>
              </a:spcBef>
            </a:pPr>
            <a:r>
              <a:rPr sz="1512" b="1" dirty="0">
                <a:solidFill>
                  <a:srgbClr val="FFFFFF"/>
                </a:solidFill>
                <a:latin typeface="Arial"/>
                <a:cs typeface="Arial"/>
              </a:rPr>
              <a:t>2100</a:t>
            </a:r>
            <a:r>
              <a:rPr sz="1512" b="1" spc="91" dirty="0">
                <a:solidFill>
                  <a:srgbClr val="FFFFFF"/>
                </a:solidFill>
                <a:latin typeface="Arial"/>
                <a:cs typeface="Arial"/>
              </a:rPr>
              <a:t> </a:t>
            </a:r>
            <a:r>
              <a:rPr sz="1512" b="1" dirty="0">
                <a:solidFill>
                  <a:srgbClr val="FFFFFF"/>
                </a:solidFill>
                <a:latin typeface="Arial"/>
                <a:cs typeface="Arial"/>
              </a:rPr>
              <a:t>ft</a:t>
            </a:r>
            <a:r>
              <a:rPr sz="1582" b="1" baseline="24074" dirty="0">
                <a:solidFill>
                  <a:srgbClr val="FFFFFF"/>
                </a:solidFill>
                <a:latin typeface="Arial"/>
                <a:cs typeface="Arial"/>
              </a:rPr>
              <a:t>2</a:t>
            </a:r>
            <a:r>
              <a:rPr sz="1582" b="1" spc="243" baseline="24074" dirty="0">
                <a:solidFill>
                  <a:srgbClr val="FFFFFF"/>
                </a:solidFill>
                <a:latin typeface="Arial"/>
                <a:cs typeface="Arial"/>
              </a:rPr>
              <a:t> </a:t>
            </a:r>
            <a:r>
              <a:rPr sz="1512" b="1" dirty="0">
                <a:solidFill>
                  <a:srgbClr val="FFFFFF"/>
                </a:solidFill>
                <a:latin typeface="Arial"/>
                <a:cs typeface="Arial"/>
              </a:rPr>
              <a:t>Small</a:t>
            </a:r>
            <a:r>
              <a:rPr sz="1512" b="1" spc="42" dirty="0">
                <a:solidFill>
                  <a:srgbClr val="FFFFFF"/>
                </a:solidFill>
                <a:latin typeface="Arial"/>
                <a:cs typeface="Arial"/>
              </a:rPr>
              <a:t> </a:t>
            </a:r>
            <a:r>
              <a:rPr sz="1512" b="1" dirty="0">
                <a:solidFill>
                  <a:srgbClr val="FFFFFF"/>
                </a:solidFill>
                <a:latin typeface="Arial"/>
                <a:cs typeface="Arial"/>
              </a:rPr>
              <a:t>Single</a:t>
            </a:r>
            <a:r>
              <a:rPr sz="1512" b="1" spc="91" dirty="0">
                <a:solidFill>
                  <a:srgbClr val="FFFFFF"/>
                </a:solidFill>
                <a:latin typeface="Arial"/>
                <a:cs typeface="Arial"/>
              </a:rPr>
              <a:t> </a:t>
            </a:r>
            <a:r>
              <a:rPr sz="1512" b="1" spc="-7" dirty="0">
                <a:solidFill>
                  <a:srgbClr val="FFFFFF"/>
                </a:solidFill>
                <a:latin typeface="Arial"/>
                <a:cs typeface="Arial"/>
              </a:rPr>
              <a:t>Family</a:t>
            </a:r>
            <a:endParaRPr sz="1512">
              <a:latin typeface="Arial"/>
              <a:cs typeface="Arial"/>
            </a:endParaRPr>
          </a:p>
          <a:p>
            <a:pPr marL="26788">
              <a:spcBef>
                <a:spcPts val="35"/>
              </a:spcBef>
            </a:pPr>
            <a:r>
              <a:rPr sz="1512" b="1" dirty="0">
                <a:solidFill>
                  <a:srgbClr val="FFFFFF"/>
                </a:solidFill>
                <a:latin typeface="Arial"/>
                <a:cs typeface="Arial"/>
              </a:rPr>
              <a:t>3</a:t>
            </a:r>
            <a:r>
              <a:rPr sz="1512" b="1" spc="63" dirty="0">
                <a:solidFill>
                  <a:srgbClr val="FFFFFF"/>
                </a:solidFill>
                <a:latin typeface="Arial"/>
                <a:cs typeface="Arial"/>
              </a:rPr>
              <a:t> </a:t>
            </a:r>
            <a:r>
              <a:rPr sz="1512" b="1" dirty="0">
                <a:solidFill>
                  <a:srgbClr val="FFFFFF"/>
                </a:solidFill>
                <a:latin typeface="Arial"/>
                <a:cs typeface="Arial"/>
              </a:rPr>
              <a:t>Bedroom</a:t>
            </a:r>
            <a:r>
              <a:rPr sz="1512" b="1" spc="67" dirty="0">
                <a:solidFill>
                  <a:srgbClr val="FFFFFF"/>
                </a:solidFill>
                <a:latin typeface="Arial"/>
                <a:cs typeface="Arial"/>
              </a:rPr>
              <a:t> </a:t>
            </a:r>
            <a:r>
              <a:rPr sz="1512" b="1" dirty="0">
                <a:solidFill>
                  <a:srgbClr val="FFFFFF"/>
                </a:solidFill>
                <a:latin typeface="Arial"/>
                <a:cs typeface="Arial"/>
              </a:rPr>
              <a:t>-</a:t>
            </a:r>
            <a:r>
              <a:rPr sz="1512" b="1" spc="67" dirty="0">
                <a:solidFill>
                  <a:srgbClr val="FFFFFF"/>
                </a:solidFill>
                <a:latin typeface="Arial"/>
                <a:cs typeface="Arial"/>
              </a:rPr>
              <a:t> </a:t>
            </a:r>
            <a:r>
              <a:rPr sz="1512" b="1" dirty="0">
                <a:solidFill>
                  <a:srgbClr val="FFFFFF"/>
                </a:solidFill>
                <a:latin typeface="Arial"/>
                <a:cs typeface="Arial"/>
              </a:rPr>
              <a:t>Worcester,</a:t>
            </a:r>
            <a:r>
              <a:rPr sz="1512" b="1" spc="105" dirty="0">
                <a:solidFill>
                  <a:srgbClr val="FFFFFF"/>
                </a:solidFill>
                <a:latin typeface="Arial"/>
                <a:cs typeface="Arial"/>
              </a:rPr>
              <a:t> </a:t>
            </a:r>
            <a:r>
              <a:rPr sz="1512" b="1" spc="-18" dirty="0">
                <a:solidFill>
                  <a:srgbClr val="FFFFFF"/>
                </a:solidFill>
                <a:latin typeface="Arial"/>
                <a:cs typeface="Arial"/>
              </a:rPr>
              <a:t>MA</a:t>
            </a:r>
            <a:endParaRPr sz="1512">
              <a:latin typeface="Arial"/>
              <a:cs typeface="Arial"/>
            </a:endParaRPr>
          </a:p>
        </p:txBody>
      </p:sp>
      <p:sp>
        <p:nvSpPr>
          <p:cNvPr id="19" name="object 19"/>
          <p:cNvSpPr/>
          <p:nvPr/>
        </p:nvSpPr>
        <p:spPr>
          <a:xfrm>
            <a:off x="2451199" y="810547"/>
            <a:ext cx="2692301" cy="844302"/>
          </a:xfrm>
          <a:custGeom>
            <a:avLst/>
            <a:gdLst/>
            <a:ahLst/>
            <a:cxnLst/>
            <a:rect l="l" t="t" r="r" b="b"/>
            <a:pathLst>
              <a:path w="3829050" h="1200785">
                <a:moveTo>
                  <a:pt x="0" y="0"/>
                </a:moveTo>
                <a:lnTo>
                  <a:pt x="8636" y="1200530"/>
                </a:lnTo>
                <a:lnTo>
                  <a:pt x="3204209" y="1200530"/>
                </a:lnTo>
                <a:lnTo>
                  <a:pt x="3829050" y="11175"/>
                </a:lnTo>
                <a:lnTo>
                  <a:pt x="0" y="0"/>
                </a:lnTo>
                <a:close/>
              </a:path>
            </a:pathLst>
          </a:custGeom>
          <a:solidFill>
            <a:srgbClr val="00AFF0"/>
          </a:solidFill>
        </p:spPr>
        <p:txBody>
          <a:bodyPr wrap="square" lIns="0" tIns="0" rIns="0" bIns="0" rtlCol="0"/>
          <a:lstStyle/>
          <a:p>
            <a:endParaRPr sz="1687"/>
          </a:p>
        </p:txBody>
      </p:sp>
      <p:sp>
        <p:nvSpPr>
          <p:cNvPr id="20" name="object 20"/>
          <p:cNvSpPr txBox="1"/>
          <p:nvPr/>
        </p:nvSpPr>
        <p:spPr>
          <a:xfrm>
            <a:off x="3323898" y="915962"/>
            <a:ext cx="1127373" cy="171369"/>
          </a:xfrm>
          <a:prstGeom prst="rect">
            <a:avLst/>
          </a:prstGeom>
        </p:spPr>
        <p:txBody>
          <a:bodyPr vert="horz" wrap="square" lIns="0" tIns="8930" rIns="0" bIns="0" rtlCol="0">
            <a:spAutoFit/>
          </a:bodyPr>
          <a:lstStyle/>
          <a:p>
            <a:pPr marL="8929">
              <a:spcBef>
                <a:spcPts val="70"/>
              </a:spcBef>
            </a:pPr>
            <a:r>
              <a:rPr sz="1055" b="1" dirty="0">
                <a:solidFill>
                  <a:srgbClr val="FFFFFF"/>
                </a:solidFill>
                <a:latin typeface="Arial"/>
                <a:cs typeface="Arial"/>
              </a:rPr>
              <a:t>HERS</a:t>
            </a:r>
            <a:r>
              <a:rPr sz="1055" b="1" spc="-28" dirty="0">
                <a:solidFill>
                  <a:srgbClr val="FFFFFF"/>
                </a:solidFill>
                <a:latin typeface="Arial"/>
                <a:cs typeface="Arial"/>
              </a:rPr>
              <a:t> </a:t>
            </a:r>
            <a:r>
              <a:rPr sz="1055" b="1" dirty="0">
                <a:solidFill>
                  <a:srgbClr val="FFFFFF"/>
                </a:solidFill>
                <a:latin typeface="Arial"/>
                <a:cs typeface="Arial"/>
              </a:rPr>
              <a:t>Index</a:t>
            </a:r>
            <a:r>
              <a:rPr sz="1055" b="1" spc="-14" dirty="0">
                <a:solidFill>
                  <a:srgbClr val="FFFFFF"/>
                </a:solidFill>
                <a:latin typeface="Arial"/>
                <a:cs typeface="Arial"/>
              </a:rPr>
              <a:t> (ERI)</a:t>
            </a:r>
            <a:endParaRPr sz="1055">
              <a:latin typeface="Arial"/>
              <a:cs typeface="Arial"/>
            </a:endParaRPr>
          </a:p>
        </p:txBody>
      </p:sp>
      <p:sp>
        <p:nvSpPr>
          <p:cNvPr id="21" name="object 21"/>
          <p:cNvSpPr/>
          <p:nvPr/>
        </p:nvSpPr>
        <p:spPr>
          <a:xfrm>
            <a:off x="3828604" y="1169968"/>
            <a:ext cx="74563" cy="149572"/>
          </a:xfrm>
          <a:custGeom>
            <a:avLst/>
            <a:gdLst/>
            <a:ahLst/>
            <a:cxnLst/>
            <a:rect l="l" t="t" r="r" b="b"/>
            <a:pathLst>
              <a:path w="106045" h="212725">
                <a:moveTo>
                  <a:pt x="0" y="0"/>
                </a:moveTo>
                <a:lnTo>
                  <a:pt x="0" y="212217"/>
                </a:lnTo>
                <a:lnTo>
                  <a:pt x="106045" y="106045"/>
                </a:lnTo>
                <a:lnTo>
                  <a:pt x="0" y="0"/>
                </a:lnTo>
                <a:close/>
              </a:path>
            </a:pathLst>
          </a:custGeom>
          <a:solidFill>
            <a:srgbClr val="FFFFFF"/>
          </a:solidFill>
        </p:spPr>
        <p:txBody>
          <a:bodyPr wrap="square" lIns="0" tIns="0" rIns="0" bIns="0" rtlCol="0"/>
          <a:lstStyle/>
          <a:p>
            <a:endParaRPr sz="1687"/>
          </a:p>
        </p:txBody>
      </p:sp>
      <p:sp>
        <p:nvSpPr>
          <p:cNvPr id="22" name="object 22"/>
          <p:cNvSpPr txBox="1"/>
          <p:nvPr/>
        </p:nvSpPr>
        <p:spPr>
          <a:xfrm>
            <a:off x="3419177" y="1068437"/>
            <a:ext cx="919311" cy="432660"/>
          </a:xfrm>
          <a:prstGeom prst="rect">
            <a:avLst/>
          </a:prstGeom>
        </p:spPr>
        <p:txBody>
          <a:bodyPr vert="horz" wrap="square" lIns="0" tIns="9376" rIns="0" bIns="0" rtlCol="0">
            <a:spAutoFit/>
          </a:bodyPr>
          <a:lstStyle/>
          <a:p>
            <a:pPr marL="8929">
              <a:lnSpc>
                <a:spcPts val="2415"/>
              </a:lnSpc>
              <a:spcBef>
                <a:spcPts val="74"/>
              </a:spcBef>
              <a:tabLst>
                <a:tab pos="588445" algn="l"/>
              </a:tabLst>
            </a:pPr>
            <a:r>
              <a:rPr sz="2109" spc="-18" dirty="0">
                <a:solidFill>
                  <a:srgbClr val="FFFFFF"/>
                </a:solidFill>
                <a:latin typeface="Arial"/>
                <a:cs typeface="Arial"/>
              </a:rPr>
              <a:t>52</a:t>
            </a:r>
            <a:r>
              <a:rPr sz="2109" dirty="0">
                <a:solidFill>
                  <a:srgbClr val="FFFFFF"/>
                </a:solidFill>
                <a:latin typeface="Arial"/>
                <a:cs typeface="Arial"/>
              </a:rPr>
              <a:t>	</a:t>
            </a:r>
            <a:r>
              <a:rPr sz="2109" spc="-18" dirty="0">
                <a:solidFill>
                  <a:srgbClr val="FFFFFF"/>
                </a:solidFill>
                <a:latin typeface="Arial"/>
                <a:cs typeface="Arial"/>
              </a:rPr>
              <a:t>42</a:t>
            </a:r>
            <a:endParaRPr sz="2109">
              <a:latin typeface="Arial"/>
              <a:cs typeface="Arial"/>
            </a:endParaRPr>
          </a:p>
          <a:p>
            <a:pPr marL="31699">
              <a:lnSpc>
                <a:spcPts val="896"/>
              </a:lnSpc>
              <a:tabLst>
                <a:tab pos="569247" algn="l"/>
              </a:tabLst>
            </a:pPr>
            <a:r>
              <a:rPr sz="1266" spc="-21" baseline="2314" dirty="0">
                <a:solidFill>
                  <a:srgbClr val="FFFFFF"/>
                </a:solidFill>
                <a:latin typeface="Arial"/>
                <a:cs typeface="Arial"/>
              </a:rPr>
              <a:t>Base</a:t>
            </a:r>
            <a:r>
              <a:rPr sz="1266" baseline="2314" dirty="0">
                <a:solidFill>
                  <a:srgbClr val="FFFFFF"/>
                </a:solidFill>
                <a:latin typeface="Arial"/>
                <a:cs typeface="Arial"/>
              </a:rPr>
              <a:t>	</a:t>
            </a:r>
            <a:r>
              <a:rPr sz="844" spc="-7" dirty="0">
                <a:solidFill>
                  <a:srgbClr val="FFFFFF"/>
                </a:solidFill>
                <a:latin typeface="Arial"/>
                <a:cs typeface="Arial"/>
              </a:rPr>
              <a:t>Stretch</a:t>
            </a:r>
            <a:endParaRPr sz="844">
              <a:latin typeface="Arial"/>
              <a:cs typeface="Arial"/>
            </a:endParaRPr>
          </a:p>
        </p:txBody>
      </p:sp>
      <p:pic>
        <p:nvPicPr>
          <p:cNvPr id="23" name="object 23"/>
          <p:cNvPicPr/>
          <p:nvPr/>
        </p:nvPicPr>
        <p:blipFill>
          <a:blip r:embed="rId6" cstate="print"/>
          <a:stretch>
            <a:fillRect/>
          </a:stretch>
        </p:blipFill>
        <p:spPr>
          <a:xfrm>
            <a:off x="0" y="0"/>
            <a:ext cx="2946796" cy="164788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47C2-87CB-68A9-A986-69E779B1478A}"/>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561F1981-1B2A-3FE0-FF10-CDB534C92C18}"/>
              </a:ext>
            </a:extLst>
          </p:cNvPr>
          <p:cNvSpPr>
            <a:spLocks noGrp="1"/>
          </p:cNvSpPr>
          <p:nvPr>
            <p:ph type="body" sz="quarter" idx="10"/>
          </p:nvPr>
        </p:nvSpPr>
        <p:spPr>
          <a:prstGeom prst="rect">
            <a:avLst/>
          </a:prstGeom>
        </p:spPr>
        <p:txBody>
          <a:bodyPr>
            <a:normAutofit/>
          </a:bodyPr>
          <a:lstStyle/>
          <a:p>
            <a:r>
              <a:rPr lang="en-US" dirty="0">
                <a:solidFill>
                  <a:schemeClr val="bg1"/>
                </a:solidFill>
                <a:ea typeface="Open Sans" panose="020B0606030504020204" pitchFamily="34" charset="0"/>
                <a:cs typeface="Sora" pitchFamily="2" charset="0"/>
              </a:rPr>
              <a:t>Appendix C</a:t>
            </a:r>
          </a:p>
        </p:txBody>
      </p:sp>
      <p:sp>
        <p:nvSpPr>
          <p:cNvPr id="16" name="Text Placeholder 15">
            <a:extLst>
              <a:ext uri="{FF2B5EF4-FFF2-40B4-BE49-F238E27FC236}">
                <a16:creationId xmlns:a16="http://schemas.microsoft.com/office/drawing/2014/main" id="{481A9310-0469-7CD7-7A09-5367325AA633}"/>
              </a:ext>
            </a:extLst>
          </p:cNvPr>
          <p:cNvSpPr>
            <a:spLocks noGrp="1"/>
          </p:cNvSpPr>
          <p:nvPr>
            <p:ph type="body" sz="quarter" idx="11"/>
          </p:nvPr>
        </p:nvSpPr>
        <p:spPr>
          <a:prstGeom prst="rect">
            <a:avLst/>
          </a:prstGeom>
        </p:spPr>
        <p:txBody>
          <a:bodyPr vert="horz" wrap="square" lIns="68580" tIns="34290" rIns="68580" bIns="34290" numCol="1" rtlCol="0" anchor="t" anchorCtr="0" compatLnSpc="1">
            <a:prstTxWarp prst="textNoShape">
              <a:avLst/>
            </a:prstTxWarp>
            <a:normAutofit fontScale="70000" lnSpcReduction="20000"/>
          </a:bodyPr>
          <a:lstStyle/>
          <a:p>
            <a:r>
              <a:rPr lang="en-US" i="0" dirty="0">
                <a:effectLst/>
                <a:latin typeface="Avenir Next"/>
                <a:ea typeface="Open Sans"/>
                <a:cs typeface="Open Sans"/>
              </a:rPr>
              <a:t>Commercial Cost Analysis -Comparing the </a:t>
            </a:r>
            <a:r>
              <a:rPr lang="en-US" dirty="0">
                <a:latin typeface="Avenir Next"/>
                <a:ea typeface="Open Sans"/>
                <a:cs typeface="Open Sans"/>
              </a:rPr>
              <a:t>Base Code to</a:t>
            </a:r>
            <a:r>
              <a:rPr lang="en-US" i="0" dirty="0">
                <a:effectLst/>
                <a:latin typeface="Avenir Next"/>
                <a:ea typeface="Open Sans"/>
                <a:cs typeface="Open Sans"/>
              </a:rPr>
              <a:t> Stretch Energy </a:t>
            </a:r>
            <a:r>
              <a:rPr lang="en-US" dirty="0">
                <a:latin typeface="Avenir Next"/>
                <a:ea typeface="Open Sans"/>
                <a:cs typeface="Open Sans"/>
              </a:rPr>
              <a:t>Code</a:t>
            </a:r>
          </a:p>
        </p:txBody>
      </p:sp>
    </p:spTree>
    <p:extLst>
      <p:ext uri="{BB962C8B-B14F-4D97-AF65-F5344CB8AC3E}">
        <p14:creationId xmlns:p14="http://schemas.microsoft.com/office/powerpoint/2010/main" val="15629955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9DDEF-E24E-ACD5-F813-8EC3518697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443808-5491-DDCA-4CF9-6DA0A4FDEA4D}"/>
              </a:ext>
            </a:extLst>
          </p:cNvPr>
          <p:cNvSpPr>
            <a:spLocks noGrp="1"/>
          </p:cNvSpPr>
          <p:nvPr>
            <p:ph type="body" sz="quarter" idx="10"/>
          </p:nvPr>
        </p:nvSpPr>
        <p:spPr>
          <a:xfrm>
            <a:off x="2105011" y="1777995"/>
            <a:ext cx="5091698" cy="455325"/>
          </a:xfrm>
        </p:spPr>
        <p:txBody>
          <a:bodyPr>
            <a:normAutofit fontScale="92500" lnSpcReduction="20000"/>
          </a:bodyPr>
          <a:lstStyle/>
          <a:p>
            <a:r>
              <a:rPr lang="en-US"/>
              <a:t>Table of Contents</a:t>
            </a:r>
          </a:p>
        </p:txBody>
      </p:sp>
      <p:sp>
        <p:nvSpPr>
          <p:cNvPr id="11" name="Text Placeholder 10">
            <a:extLst>
              <a:ext uri="{FF2B5EF4-FFF2-40B4-BE49-F238E27FC236}">
                <a16:creationId xmlns:a16="http://schemas.microsoft.com/office/drawing/2014/main" id="{D6171648-4F1D-A943-1F76-1211531A4355}"/>
              </a:ext>
            </a:extLst>
          </p:cNvPr>
          <p:cNvSpPr>
            <a:spLocks noGrp="1"/>
          </p:cNvSpPr>
          <p:nvPr>
            <p:ph type="body" sz="quarter" idx="12"/>
          </p:nvPr>
        </p:nvSpPr>
        <p:spPr>
          <a:xfrm>
            <a:off x="2119918" y="2487251"/>
            <a:ext cx="5064539" cy="399835"/>
          </a:xfrm>
        </p:spPr>
        <p:txBody>
          <a:bodyPr>
            <a:normAutofit/>
          </a:bodyPr>
          <a:lstStyle/>
          <a:p>
            <a:r>
              <a:rPr lang="en-US" sz="1800"/>
              <a:t>Summary of 2023 Stretch Code</a:t>
            </a:r>
          </a:p>
        </p:txBody>
      </p:sp>
      <p:sp>
        <p:nvSpPr>
          <p:cNvPr id="13" name="Text Placeholder 12">
            <a:extLst>
              <a:ext uri="{FF2B5EF4-FFF2-40B4-BE49-F238E27FC236}">
                <a16:creationId xmlns:a16="http://schemas.microsoft.com/office/drawing/2014/main" id="{C16C0610-7803-42E3-F9F0-738CEAC36779}"/>
              </a:ext>
            </a:extLst>
          </p:cNvPr>
          <p:cNvSpPr>
            <a:spLocks noGrp="1"/>
          </p:cNvSpPr>
          <p:nvPr>
            <p:ph type="body" sz="quarter" idx="13"/>
          </p:nvPr>
        </p:nvSpPr>
        <p:spPr>
          <a:xfrm>
            <a:off x="2132170" y="3345650"/>
            <a:ext cx="5064539" cy="399835"/>
          </a:xfrm>
        </p:spPr>
        <p:txBody>
          <a:bodyPr>
            <a:noAutofit/>
          </a:bodyPr>
          <a:lstStyle/>
          <a:p>
            <a:r>
              <a:rPr lang="en-US" sz="1800"/>
              <a:t>Cost impacts by building type</a:t>
            </a:r>
          </a:p>
        </p:txBody>
      </p:sp>
      <p:sp>
        <p:nvSpPr>
          <p:cNvPr id="14" name="Text Placeholder 13">
            <a:extLst>
              <a:ext uri="{FF2B5EF4-FFF2-40B4-BE49-F238E27FC236}">
                <a16:creationId xmlns:a16="http://schemas.microsoft.com/office/drawing/2014/main" id="{5749366A-FA4B-9021-B73B-912ED6AD69BE}"/>
              </a:ext>
            </a:extLst>
          </p:cNvPr>
          <p:cNvSpPr>
            <a:spLocks noGrp="1"/>
          </p:cNvSpPr>
          <p:nvPr>
            <p:ph type="body" sz="quarter" idx="14"/>
          </p:nvPr>
        </p:nvSpPr>
        <p:spPr>
          <a:xfrm>
            <a:off x="2119918" y="4204050"/>
            <a:ext cx="5064539" cy="399835"/>
          </a:xfrm>
        </p:spPr>
        <p:txBody>
          <a:bodyPr>
            <a:normAutofit/>
          </a:bodyPr>
          <a:lstStyle/>
          <a:p>
            <a:r>
              <a:rPr lang="en-US" sz="1800"/>
              <a:t>Recent updates to the Stretch Energy Code</a:t>
            </a:r>
          </a:p>
        </p:txBody>
      </p:sp>
      <p:pic>
        <p:nvPicPr>
          <p:cNvPr id="3" name="Picture 2" descr="A blue circle with a building on it&#10;&#10;Description automatically generated">
            <a:extLst>
              <a:ext uri="{FF2B5EF4-FFF2-40B4-BE49-F238E27FC236}">
                <a16:creationId xmlns:a16="http://schemas.microsoft.com/office/drawing/2014/main" id="{A4728ED0-272D-C8A1-350E-A0496ADE2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5300" y="1263645"/>
            <a:ext cx="1028700" cy="1028700"/>
          </a:xfrm>
          <a:prstGeom prst="rect">
            <a:avLst/>
          </a:prstGeom>
        </p:spPr>
      </p:pic>
    </p:spTree>
    <p:extLst>
      <p:ext uri="{BB962C8B-B14F-4D97-AF65-F5344CB8AC3E}">
        <p14:creationId xmlns:p14="http://schemas.microsoft.com/office/powerpoint/2010/main" val="813088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4427AAC-9F76-5C45-9719-6F17CC0BE84B}"/>
              </a:ext>
            </a:extLst>
          </p:cNvPr>
          <p:cNvSpPr>
            <a:spLocks noGrp="1"/>
          </p:cNvSpPr>
          <p:nvPr>
            <p:ph type="body" sz="quarter" idx="11"/>
          </p:nvPr>
        </p:nvSpPr>
        <p:spPr/>
        <p:txBody>
          <a:bodyPr>
            <a:normAutofit/>
          </a:bodyPr>
          <a:lstStyle/>
          <a:p>
            <a:r>
              <a:rPr lang="en-US">
                <a:solidFill>
                  <a:srgbClr val="2E3690"/>
                </a:solidFill>
                <a:cs typeface="Calibri"/>
              </a:rPr>
              <a:t>Summary</a:t>
            </a:r>
            <a:endParaRPr lang="en-US">
              <a:solidFill>
                <a:srgbClr val="2E3690"/>
              </a:solidFill>
            </a:endParaRPr>
          </a:p>
        </p:txBody>
      </p:sp>
      <p:sp>
        <p:nvSpPr>
          <p:cNvPr id="15" name="Text Placeholder 14">
            <a:extLst>
              <a:ext uri="{FF2B5EF4-FFF2-40B4-BE49-F238E27FC236}">
                <a16:creationId xmlns:a16="http://schemas.microsoft.com/office/drawing/2014/main" id="{1A2D10E2-7E4D-25EA-63DD-CE0371C86257}"/>
              </a:ext>
            </a:extLst>
          </p:cNvPr>
          <p:cNvSpPr>
            <a:spLocks noGrp="1"/>
          </p:cNvSpPr>
          <p:nvPr>
            <p:ph type="body" sz="quarter" idx="12"/>
          </p:nvPr>
        </p:nvSpPr>
        <p:spPr>
          <a:xfrm>
            <a:off x="854035" y="1981200"/>
            <a:ext cx="7775615" cy="3371726"/>
          </a:xfrm>
        </p:spPr>
        <p:txBody>
          <a:bodyPr>
            <a:normAutofit lnSpcReduction="10000"/>
          </a:bodyPr>
          <a:lstStyle/>
          <a:p>
            <a:pPr marL="257175" indent="-257175">
              <a:buFont typeface="Arial" panose="020B0604020202020204" pitchFamily="34" charset="0"/>
              <a:buChar char="•"/>
            </a:pPr>
            <a:r>
              <a:rPr lang="en-US" sz="2400" dirty="0"/>
              <a:t>The 2023 Stretch Code is a </a:t>
            </a:r>
            <a:r>
              <a:rPr lang="en-US" sz="2400" i="1" dirty="0">
                <a:solidFill>
                  <a:srgbClr val="FF0000"/>
                </a:solidFill>
              </a:rPr>
              <a:t>thermal</a:t>
            </a:r>
            <a:r>
              <a:rPr lang="en-US" sz="2400" i="1" dirty="0"/>
              <a:t> </a:t>
            </a:r>
            <a:r>
              <a:rPr lang="en-US" sz="2400" dirty="0"/>
              <a:t>code </a:t>
            </a:r>
          </a:p>
          <a:p>
            <a:pPr marL="600075" lvl="1" indent="-257175">
              <a:buFont typeface="Arial" panose="020B0604020202020204" pitchFamily="34" charset="0"/>
              <a:buChar char="•"/>
            </a:pPr>
            <a:r>
              <a:rPr lang="en-US" sz="1800" dirty="0"/>
              <a:t>Focuses on minimizing heating demand</a:t>
            </a:r>
          </a:p>
          <a:p>
            <a:pPr marL="600075" lvl="1" indent="-257175">
              <a:buFont typeface="Arial" panose="020B0604020202020204" pitchFamily="34" charset="0"/>
              <a:buChar char="•"/>
            </a:pPr>
            <a:r>
              <a:rPr lang="en-US" sz="1800" dirty="0"/>
              <a:t>Results on large energy (and cost) savings</a:t>
            </a:r>
          </a:p>
          <a:p>
            <a:pPr marL="257175" indent="-257175">
              <a:buFont typeface="Arial" panose="020B0604020202020204" pitchFamily="34" charset="0"/>
              <a:buChar char="•"/>
            </a:pPr>
            <a:r>
              <a:rPr lang="en-US" sz="2400" dirty="0"/>
              <a:t>Energy savings mean lower life cycle costs</a:t>
            </a:r>
          </a:p>
          <a:p>
            <a:pPr marL="557213" lvl="1" indent="-214313">
              <a:buFont typeface="Arial" panose="020B0604020202020204" pitchFamily="34" charset="0"/>
              <a:buChar char="•"/>
            </a:pPr>
            <a:r>
              <a:rPr lang="en-US" sz="1800" dirty="0"/>
              <a:t>In some cases, first costs are LOWER than under the old stretch code</a:t>
            </a:r>
          </a:p>
          <a:p>
            <a:pPr marL="557213" lvl="1" indent="-214313">
              <a:buFont typeface="Arial" panose="020B0604020202020204" pitchFamily="34" charset="0"/>
              <a:buChar char="•"/>
            </a:pPr>
            <a:r>
              <a:rPr lang="en-US" sz="1800" dirty="0"/>
              <a:t>Incentives and low-cost financing drive down costs even further</a:t>
            </a:r>
          </a:p>
          <a:p>
            <a:pPr marL="257175" indent="-257175">
              <a:buFont typeface="Arial" panose="020B0604020202020204" pitchFamily="34" charset="0"/>
              <a:buChar char="•"/>
            </a:pPr>
            <a:r>
              <a:rPr lang="en-US" sz="2400" dirty="0"/>
              <a:t>Updates in February 2025 create more flexibility</a:t>
            </a:r>
          </a:p>
          <a:p>
            <a:pPr marL="557213" lvl="1" indent="-214313">
              <a:buFont typeface="Arial" panose="020B0604020202020204" pitchFamily="34" charset="0"/>
              <a:buChar char="•"/>
            </a:pPr>
            <a:r>
              <a:rPr lang="en-US" sz="1800" dirty="0"/>
              <a:t>Relaxed requirements for existing buildings</a:t>
            </a:r>
          </a:p>
          <a:p>
            <a:pPr marL="557213" lvl="1" indent="-214313">
              <a:buFont typeface="Arial" panose="020B0604020202020204" pitchFamily="34" charset="0"/>
              <a:buChar char="•"/>
            </a:pPr>
            <a:r>
              <a:rPr lang="en-US" sz="1800" dirty="0"/>
              <a:t>New low-carbon construction credit</a:t>
            </a:r>
          </a:p>
          <a:p>
            <a:endParaRPr lang="en-US" dirty="0"/>
          </a:p>
        </p:txBody>
      </p:sp>
      <p:pic>
        <p:nvPicPr>
          <p:cNvPr id="2" name="Picture 1" descr="A blue circle with a building on it&#10;&#10;Description automatically generated">
            <a:extLst>
              <a:ext uri="{FF2B5EF4-FFF2-40B4-BE49-F238E27FC236}">
                <a16:creationId xmlns:a16="http://schemas.microsoft.com/office/drawing/2014/main" id="{94EF6CC6-9A1E-68EB-E397-FC7A246C0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5300" y="1263645"/>
            <a:ext cx="1028700" cy="1028700"/>
          </a:xfrm>
          <a:prstGeom prst="rect">
            <a:avLst/>
          </a:prstGeom>
        </p:spPr>
      </p:pic>
    </p:spTree>
    <p:extLst>
      <p:ext uri="{BB962C8B-B14F-4D97-AF65-F5344CB8AC3E}">
        <p14:creationId xmlns:p14="http://schemas.microsoft.com/office/powerpoint/2010/main" val="2252186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2A0EB-43AE-E018-7402-9E8AA1953D2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D4D078D-4F07-59FA-BBA1-C550699C049E}"/>
              </a:ext>
            </a:extLst>
          </p:cNvPr>
          <p:cNvSpPr>
            <a:spLocks noGrp="1"/>
          </p:cNvSpPr>
          <p:nvPr>
            <p:ph type="body" sz="quarter" idx="11"/>
          </p:nvPr>
        </p:nvSpPr>
        <p:spPr>
          <a:xfrm>
            <a:off x="361519" y="1343906"/>
            <a:ext cx="7775615" cy="455325"/>
          </a:xfrm>
        </p:spPr>
        <p:txBody>
          <a:bodyPr>
            <a:normAutofit fontScale="85000" lnSpcReduction="20000"/>
          </a:bodyPr>
          <a:lstStyle/>
          <a:p>
            <a:r>
              <a:rPr lang="en-US"/>
              <a:t>Mid-rise multifamily (slab-on-grade)</a:t>
            </a:r>
            <a:endParaRPr lang="en-US">
              <a:solidFill>
                <a:srgbClr val="2E3690"/>
              </a:solidFill>
            </a:endParaRPr>
          </a:p>
        </p:txBody>
      </p:sp>
      <p:graphicFrame>
        <p:nvGraphicFramePr>
          <p:cNvPr id="4" name="Table 3">
            <a:extLst>
              <a:ext uri="{FF2B5EF4-FFF2-40B4-BE49-F238E27FC236}">
                <a16:creationId xmlns:a16="http://schemas.microsoft.com/office/drawing/2014/main" id="{DF6A54F3-114D-3CAE-F024-F15BA0DEE5AF}"/>
              </a:ext>
            </a:extLst>
          </p:cNvPr>
          <p:cNvGraphicFramePr>
            <a:graphicFrameLocks noGrp="1"/>
          </p:cNvGraphicFramePr>
          <p:nvPr/>
        </p:nvGraphicFramePr>
        <p:xfrm>
          <a:off x="366623" y="2140429"/>
          <a:ext cx="7738512" cy="2895807"/>
        </p:xfrm>
        <a:graphic>
          <a:graphicData uri="http://schemas.openxmlformats.org/drawingml/2006/table">
            <a:tbl>
              <a:tblPr firstRow="1" lastRow="1" bandRow="1">
                <a:tableStyleId>{125E5076-3810-47DD-B79F-674D7AD40C01}</a:tableStyleId>
              </a:tblPr>
              <a:tblGrid>
                <a:gridCol w="2926778">
                  <a:extLst>
                    <a:ext uri="{9D8B030D-6E8A-4147-A177-3AD203B41FA5}">
                      <a16:colId xmlns:a16="http://schemas.microsoft.com/office/drawing/2014/main" val="4227769818"/>
                    </a:ext>
                  </a:extLst>
                </a:gridCol>
                <a:gridCol w="2405867">
                  <a:extLst>
                    <a:ext uri="{9D8B030D-6E8A-4147-A177-3AD203B41FA5}">
                      <a16:colId xmlns:a16="http://schemas.microsoft.com/office/drawing/2014/main" val="1598284803"/>
                    </a:ext>
                  </a:extLst>
                </a:gridCol>
                <a:gridCol w="2405867">
                  <a:extLst>
                    <a:ext uri="{9D8B030D-6E8A-4147-A177-3AD203B41FA5}">
                      <a16:colId xmlns:a16="http://schemas.microsoft.com/office/drawing/2014/main" val="171640883"/>
                    </a:ext>
                  </a:extLst>
                </a:gridCol>
              </a:tblGrid>
              <a:tr h="1220229">
                <a:tc>
                  <a:txBody>
                    <a:bodyPr/>
                    <a:lstStyle/>
                    <a:p>
                      <a:pPr lvl="0" algn="ctr">
                        <a:buNone/>
                      </a:pPr>
                      <a:r>
                        <a:rPr lang="en-US" sz="1800" b="1">
                          <a:solidFill>
                            <a:schemeClr val="bg1"/>
                          </a:solidFill>
                        </a:rPr>
                        <a:t> Stretch Code cost compared to Base Code</a:t>
                      </a:r>
                    </a:p>
                    <a:p>
                      <a:pPr lvl="0" algn="ctr">
                        <a:buNone/>
                      </a:pPr>
                      <a:r>
                        <a:rPr lang="en-US" sz="1800" b="1">
                          <a:solidFill>
                            <a:schemeClr val="bg1"/>
                          </a:solidFill>
                        </a:rPr>
                        <a:t>(% difference)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First Cost</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50-year lifecycle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extLst>
                  <a:ext uri="{0D108BD9-81ED-4DB2-BD59-A6C34878D82A}">
                    <a16:rowId xmlns:a16="http://schemas.microsoft.com/office/drawing/2014/main" val="937150161"/>
                  </a:ext>
                </a:extLst>
              </a:tr>
              <a:tr h="837789">
                <a:tc>
                  <a:txBody>
                    <a:bodyPr/>
                    <a:lstStyle/>
                    <a:p>
                      <a:pPr algn="l"/>
                      <a:r>
                        <a:rPr lang="en-US" sz="1800" b="1">
                          <a:solidFill>
                            <a:schemeClr val="bg1"/>
                          </a:solidFill>
                        </a:rPr>
                        <a:t>Natural gas</a:t>
                      </a:r>
                      <a:endParaRPr lang="en-US" sz="18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algn="r"/>
                      <a:r>
                        <a:rPr lang="en-US" sz="1800" b="0"/>
                        <a:t>1.7%</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a:t>-2.2%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133270350"/>
                  </a:ext>
                </a:extLst>
              </a:tr>
              <a:tr h="8377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rPr>
                        <a:t>All-electric</a:t>
                      </a:r>
                      <a:endParaRPr lang="en-US" sz="14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algn="r"/>
                      <a:r>
                        <a:rPr lang="en-US" sz="1800" b="0"/>
                        <a:t>0.7%</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a:t>-5.6%</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3924333005"/>
                  </a:ext>
                </a:extLst>
              </a:tr>
            </a:tbl>
          </a:graphicData>
        </a:graphic>
      </p:graphicFrame>
      <p:pic>
        <p:nvPicPr>
          <p:cNvPr id="2" name="Picture 1" descr="A blue circle with white buildings and trees&#10;&#10;Description automatically generated">
            <a:extLst>
              <a:ext uri="{FF2B5EF4-FFF2-40B4-BE49-F238E27FC236}">
                <a16:creationId xmlns:a16="http://schemas.microsoft.com/office/drawing/2014/main" id="{785447BF-C086-F711-8C6F-0E5047704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1003303"/>
            <a:ext cx="1028700" cy="1028700"/>
          </a:xfrm>
          <a:prstGeom prst="rect">
            <a:avLst/>
          </a:prstGeom>
        </p:spPr>
      </p:pic>
    </p:spTree>
    <p:extLst>
      <p:ext uri="{BB962C8B-B14F-4D97-AF65-F5344CB8AC3E}">
        <p14:creationId xmlns:p14="http://schemas.microsoft.com/office/powerpoint/2010/main" val="4242327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B9494-9F7A-F6EC-E7EB-D34940AB093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4245EC7-D01C-5CB1-BCD0-A4F06C18367A}"/>
              </a:ext>
            </a:extLst>
          </p:cNvPr>
          <p:cNvSpPr>
            <a:spLocks noGrp="1"/>
          </p:cNvSpPr>
          <p:nvPr>
            <p:ph type="body" sz="quarter" idx="11"/>
          </p:nvPr>
        </p:nvSpPr>
        <p:spPr/>
        <p:txBody>
          <a:bodyPr vert="horz" wrap="square" lIns="68580" tIns="34290" rIns="68580" bIns="34290" numCol="1" rtlCol="0" anchor="t" anchorCtr="0" compatLnSpc="1">
            <a:prstTxWarp prst="textNoShape">
              <a:avLst/>
            </a:prstTxWarp>
            <a:noAutofit/>
          </a:bodyPr>
          <a:lstStyle/>
          <a:p>
            <a:r>
              <a:rPr lang="en-US">
                <a:latin typeface="Avenir Next"/>
              </a:rPr>
              <a:t>Mid-rise multifamily (podium)</a:t>
            </a:r>
            <a:endParaRPr lang="en-US" b="0">
              <a:latin typeface="Avenir Next"/>
            </a:endParaRPr>
          </a:p>
          <a:p>
            <a:endParaRPr lang="en-US"/>
          </a:p>
        </p:txBody>
      </p:sp>
      <p:graphicFrame>
        <p:nvGraphicFramePr>
          <p:cNvPr id="4" name="Table 3">
            <a:extLst>
              <a:ext uri="{FF2B5EF4-FFF2-40B4-BE49-F238E27FC236}">
                <a16:creationId xmlns:a16="http://schemas.microsoft.com/office/drawing/2014/main" id="{67444A78-B165-0071-9D81-6D216AEFAD72}"/>
              </a:ext>
            </a:extLst>
          </p:cNvPr>
          <p:cNvGraphicFramePr>
            <a:graphicFrameLocks noGrp="1"/>
          </p:cNvGraphicFramePr>
          <p:nvPr/>
        </p:nvGraphicFramePr>
        <p:xfrm>
          <a:off x="366623" y="2140429"/>
          <a:ext cx="7738513" cy="2895807"/>
        </p:xfrm>
        <a:graphic>
          <a:graphicData uri="http://schemas.openxmlformats.org/drawingml/2006/table">
            <a:tbl>
              <a:tblPr firstRow="1" lastRow="1" bandRow="1">
                <a:tableStyleId>{125E5076-3810-47DD-B79F-674D7AD40C01}</a:tableStyleId>
              </a:tblPr>
              <a:tblGrid>
                <a:gridCol w="2926778">
                  <a:extLst>
                    <a:ext uri="{9D8B030D-6E8A-4147-A177-3AD203B41FA5}">
                      <a16:colId xmlns:a16="http://schemas.microsoft.com/office/drawing/2014/main" val="4227769818"/>
                    </a:ext>
                  </a:extLst>
                </a:gridCol>
                <a:gridCol w="2405867">
                  <a:extLst>
                    <a:ext uri="{9D8B030D-6E8A-4147-A177-3AD203B41FA5}">
                      <a16:colId xmlns:a16="http://schemas.microsoft.com/office/drawing/2014/main" val="1598284803"/>
                    </a:ext>
                  </a:extLst>
                </a:gridCol>
                <a:gridCol w="2405867">
                  <a:extLst>
                    <a:ext uri="{9D8B030D-6E8A-4147-A177-3AD203B41FA5}">
                      <a16:colId xmlns:a16="http://schemas.microsoft.com/office/drawing/2014/main" val="171640883"/>
                    </a:ext>
                  </a:extLst>
                </a:gridCol>
              </a:tblGrid>
              <a:tr h="1220229">
                <a:tc>
                  <a:txBody>
                    <a:bodyPr/>
                    <a:lstStyle/>
                    <a:p>
                      <a:pPr lvl="0" algn="ctr">
                        <a:buNone/>
                      </a:pPr>
                      <a:r>
                        <a:rPr lang="en-US" sz="1800" b="1">
                          <a:solidFill>
                            <a:schemeClr val="bg1"/>
                          </a:solidFill>
                        </a:rPr>
                        <a:t> Stretch Code cost compared to Base Code</a:t>
                      </a:r>
                    </a:p>
                    <a:p>
                      <a:pPr lvl="0" algn="ctr">
                        <a:buNone/>
                      </a:pPr>
                      <a:r>
                        <a:rPr lang="en-US" sz="1800" b="1">
                          <a:solidFill>
                            <a:schemeClr val="bg1"/>
                          </a:solidFill>
                        </a:rPr>
                        <a:t>(% difference)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First Cost</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50-year lifecycle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extLst>
                  <a:ext uri="{0D108BD9-81ED-4DB2-BD59-A6C34878D82A}">
                    <a16:rowId xmlns:a16="http://schemas.microsoft.com/office/drawing/2014/main" val="937150161"/>
                  </a:ext>
                </a:extLst>
              </a:tr>
              <a:tr h="837789">
                <a:tc>
                  <a:txBody>
                    <a:bodyPr/>
                    <a:lstStyle/>
                    <a:p>
                      <a:pPr algn="l"/>
                      <a:r>
                        <a:rPr lang="en-US" sz="1800" b="1">
                          <a:solidFill>
                            <a:schemeClr val="bg1"/>
                          </a:solidFill>
                        </a:rPr>
                        <a:t>Natural gas</a:t>
                      </a:r>
                      <a:endParaRPr lang="en-US" sz="18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lvl="0" algn="r">
                        <a:buNone/>
                      </a:pPr>
                      <a:r>
                        <a:rPr lang="en-US" sz="1800" b="0"/>
                        <a:t>2.6%</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a:lnSpc>
                          <a:spcPct val="100000"/>
                        </a:lnSpc>
                        <a:spcBef>
                          <a:spcPts val="0"/>
                        </a:spcBef>
                        <a:spcAft>
                          <a:spcPts val="0"/>
                        </a:spcAft>
                        <a:buClrTx/>
                        <a:buSzTx/>
                        <a:buFontTx/>
                        <a:buNone/>
                        <a:tabLst/>
                        <a:defRPr/>
                      </a:pPr>
                      <a:r>
                        <a:rPr lang="en-US" sz="1800" b="0"/>
                        <a:t>-0.6%</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133270350"/>
                  </a:ext>
                </a:extLst>
              </a:tr>
              <a:tr h="8377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rPr>
                        <a:t>All-electric</a:t>
                      </a:r>
                      <a:endParaRPr lang="en-US" sz="14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lvl="0" algn="r">
                        <a:buNone/>
                      </a:pPr>
                      <a:r>
                        <a:rPr lang="en-US" sz="1800" b="0"/>
                        <a:t>3.2%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a:lnSpc>
                          <a:spcPct val="100000"/>
                        </a:lnSpc>
                        <a:spcBef>
                          <a:spcPts val="0"/>
                        </a:spcBef>
                        <a:spcAft>
                          <a:spcPts val="0"/>
                        </a:spcAft>
                        <a:buClrTx/>
                        <a:buSzTx/>
                        <a:buFontTx/>
                        <a:buNone/>
                        <a:tabLst/>
                        <a:defRPr/>
                      </a:pPr>
                      <a:r>
                        <a:rPr lang="en-US" sz="1800" b="0"/>
                        <a:t>-1.9%</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3924333005"/>
                  </a:ext>
                </a:extLst>
              </a:tr>
            </a:tbl>
          </a:graphicData>
        </a:graphic>
      </p:graphicFrame>
      <p:pic>
        <p:nvPicPr>
          <p:cNvPr id="2" name="Picture 1" descr="A blue circle with white buildings and trees&#10;&#10;Description automatically generated">
            <a:extLst>
              <a:ext uri="{FF2B5EF4-FFF2-40B4-BE49-F238E27FC236}">
                <a16:creationId xmlns:a16="http://schemas.microsoft.com/office/drawing/2014/main" id="{486AE646-9C61-49A2-F2F4-42F42AD62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1003303"/>
            <a:ext cx="1028700" cy="1028700"/>
          </a:xfrm>
          <a:prstGeom prst="rect">
            <a:avLst/>
          </a:prstGeom>
        </p:spPr>
      </p:pic>
    </p:spTree>
    <p:extLst>
      <p:ext uri="{BB962C8B-B14F-4D97-AF65-F5344CB8AC3E}">
        <p14:creationId xmlns:p14="http://schemas.microsoft.com/office/powerpoint/2010/main" val="1355111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B67593D-D260-E2C3-B7E5-7329F861C951}"/>
              </a:ext>
            </a:extLst>
          </p:cNvPr>
          <p:cNvSpPr>
            <a:spLocks noGrp="1"/>
          </p:cNvSpPr>
          <p:nvPr>
            <p:ph type="body" sz="quarter" idx="11"/>
          </p:nvPr>
        </p:nvSpPr>
        <p:spPr>
          <a:xfrm>
            <a:off x="854870" y="990600"/>
            <a:ext cx="4143104" cy="607100"/>
          </a:xfrm>
        </p:spPr>
        <p:txBody>
          <a:bodyPr>
            <a:normAutofit/>
          </a:bodyPr>
          <a:lstStyle/>
          <a:p>
            <a:r>
              <a:rPr lang="en-US" sz="3000" dirty="0">
                <a:latin typeface="Arial" panose="020B0604020202020204" pitchFamily="34" charset="0"/>
                <a:cs typeface="Arial" panose="020B0604020202020204" pitchFamily="34" charset="0"/>
              </a:rPr>
              <a:t>Climate Act 2021</a:t>
            </a:r>
            <a:endParaRPr lang="en-US" dirty="0">
              <a:solidFill>
                <a:srgbClr val="2E3690"/>
              </a:solidFill>
            </a:endParaRPr>
          </a:p>
        </p:txBody>
      </p:sp>
      <p:sp>
        <p:nvSpPr>
          <p:cNvPr id="6" name="Text Placeholder 5">
            <a:extLst>
              <a:ext uri="{FF2B5EF4-FFF2-40B4-BE49-F238E27FC236}">
                <a16:creationId xmlns:a16="http://schemas.microsoft.com/office/drawing/2014/main" id="{D018A0B3-1846-22CC-6831-FECCE5667E15}"/>
              </a:ext>
            </a:extLst>
          </p:cNvPr>
          <p:cNvSpPr>
            <a:spLocks noGrp="1"/>
          </p:cNvSpPr>
          <p:nvPr>
            <p:ph type="body" sz="quarter" idx="13"/>
          </p:nvPr>
        </p:nvSpPr>
        <p:spPr>
          <a:xfrm>
            <a:off x="781621" y="2367051"/>
            <a:ext cx="4289602" cy="3010829"/>
          </a:xfrm>
        </p:spPr>
        <p:txBody>
          <a:bodyPr>
            <a:normAutofit fontScale="62500" lnSpcReduction="20000"/>
          </a:bodyPr>
          <a:lstStyle/>
          <a:p>
            <a:r>
              <a:rPr lang="en-US" sz="2700" dirty="0"/>
              <a:t>The legislation signed into law updates the greenhouse gas emissions limits related to the 2008 Global Warming Solutions Act, commits Massachusetts to achieve </a:t>
            </a:r>
            <a:r>
              <a:rPr lang="en-US" sz="2700" b="1" dirty="0"/>
              <a:t>Net Zero emissions in 2050</a:t>
            </a:r>
            <a:r>
              <a:rPr lang="en-US" sz="2700" dirty="0"/>
              <a:t>, and authorizes the Secretary of Energy and Environmental Affairs (EEA) to establish an emissions limit of no less than </a:t>
            </a:r>
            <a:r>
              <a:rPr lang="en-US" sz="2700" b="1" dirty="0"/>
              <a:t>50% for 2030</a:t>
            </a:r>
            <a:r>
              <a:rPr lang="en-US" sz="2700" dirty="0"/>
              <a:t>, and no less than </a:t>
            </a:r>
            <a:r>
              <a:rPr lang="en-US" sz="2700" b="1" dirty="0"/>
              <a:t>75% for 2040</a:t>
            </a:r>
            <a:r>
              <a:rPr lang="en-US" sz="2700" dirty="0"/>
              <a:t>. </a:t>
            </a:r>
          </a:p>
        </p:txBody>
      </p:sp>
      <p:pic>
        <p:nvPicPr>
          <p:cNvPr id="4" name="Picture 3" descr="Mass. Governor Signs Climate Bill into Law - Conservation Law Foundation">
            <a:extLst>
              <a:ext uri="{FF2B5EF4-FFF2-40B4-BE49-F238E27FC236}">
                <a16:creationId xmlns:a16="http://schemas.microsoft.com/office/drawing/2014/main" id="{0578FE9A-7A38-ECA1-55E6-2C923396D7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99215" y="2176922"/>
            <a:ext cx="3552239" cy="3391088"/>
          </a:xfrm>
          <a:prstGeom prst="rect">
            <a:avLst/>
          </a:prstGeom>
        </p:spPr>
      </p:pic>
      <p:sp>
        <p:nvSpPr>
          <p:cNvPr id="2" name="TextBox 1">
            <a:extLst>
              <a:ext uri="{FF2B5EF4-FFF2-40B4-BE49-F238E27FC236}">
                <a16:creationId xmlns:a16="http://schemas.microsoft.com/office/drawing/2014/main" id="{0DE31684-871C-AADB-D044-BC974E59508C}"/>
              </a:ext>
            </a:extLst>
          </p:cNvPr>
          <p:cNvSpPr txBox="1"/>
          <p:nvPr/>
        </p:nvSpPr>
        <p:spPr>
          <a:xfrm>
            <a:off x="990600" y="228600"/>
            <a:ext cx="4080623" cy="461665"/>
          </a:xfrm>
          <a:prstGeom prst="rect">
            <a:avLst/>
          </a:prstGeom>
          <a:noFill/>
        </p:spPr>
        <p:txBody>
          <a:bodyPr wrap="square" rtlCol="0">
            <a:spAutoFit/>
          </a:bodyPr>
          <a:lstStyle/>
          <a:p>
            <a:r>
              <a:rPr lang="en-US" dirty="0"/>
              <a:t>POLICY BACKGROUND</a:t>
            </a:r>
          </a:p>
        </p:txBody>
      </p:sp>
    </p:spTree>
    <p:extLst>
      <p:ext uri="{BB962C8B-B14F-4D97-AF65-F5344CB8AC3E}">
        <p14:creationId xmlns:p14="http://schemas.microsoft.com/office/powerpoint/2010/main" val="4234649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3C7AA-7348-A0E3-953E-0141C87765A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6BFFBD2-8AD3-EB7D-5B03-2E130956E540}"/>
              </a:ext>
            </a:extLst>
          </p:cNvPr>
          <p:cNvSpPr>
            <a:spLocks noGrp="1"/>
          </p:cNvSpPr>
          <p:nvPr>
            <p:ph type="body" sz="quarter" idx="11"/>
          </p:nvPr>
        </p:nvSpPr>
        <p:spPr/>
        <p:txBody>
          <a:bodyPr vert="horz" wrap="square" lIns="68580" tIns="34290" rIns="68580" bIns="34290" numCol="1" rtlCol="0" anchor="t" anchorCtr="0" compatLnSpc="1">
            <a:prstTxWarp prst="textNoShape">
              <a:avLst/>
            </a:prstTxWarp>
            <a:noAutofit/>
          </a:bodyPr>
          <a:lstStyle/>
          <a:p>
            <a:r>
              <a:rPr lang="en-US">
                <a:latin typeface="Avenir Next"/>
              </a:rPr>
              <a:t>High-rise multifamily </a:t>
            </a:r>
            <a:endParaRPr lang="en-US" b="0">
              <a:latin typeface="Avenir Next"/>
            </a:endParaRPr>
          </a:p>
          <a:p>
            <a:endParaRPr lang="en-US">
              <a:latin typeface="Avenir Next"/>
            </a:endParaRPr>
          </a:p>
          <a:p>
            <a:endParaRPr lang="en-US"/>
          </a:p>
        </p:txBody>
      </p:sp>
      <p:graphicFrame>
        <p:nvGraphicFramePr>
          <p:cNvPr id="4" name="Table 3">
            <a:extLst>
              <a:ext uri="{FF2B5EF4-FFF2-40B4-BE49-F238E27FC236}">
                <a16:creationId xmlns:a16="http://schemas.microsoft.com/office/drawing/2014/main" id="{01027B5D-514D-850D-E803-9DA4FC3060CE}"/>
              </a:ext>
            </a:extLst>
          </p:cNvPr>
          <p:cNvGraphicFramePr>
            <a:graphicFrameLocks noGrp="1"/>
          </p:cNvGraphicFramePr>
          <p:nvPr/>
        </p:nvGraphicFramePr>
        <p:xfrm>
          <a:off x="366623" y="2140429"/>
          <a:ext cx="7738513" cy="2895807"/>
        </p:xfrm>
        <a:graphic>
          <a:graphicData uri="http://schemas.openxmlformats.org/drawingml/2006/table">
            <a:tbl>
              <a:tblPr firstRow="1" lastRow="1" bandRow="1">
                <a:tableStyleId>{125E5076-3810-47DD-B79F-674D7AD40C01}</a:tableStyleId>
              </a:tblPr>
              <a:tblGrid>
                <a:gridCol w="2926778">
                  <a:extLst>
                    <a:ext uri="{9D8B030D-6E8A-4147-A177-3AD203B41FA5}">
                      <a16:colId xmlns:a16="http://schemas.microsoft.com/office/drawing/2014/main" val="4227769818"/>
                    </a:ext>
                  </a:extLst>
                </a:gridCol>
                <a:gridCol w="2405867">
                  <a:extLst>
                    <a:ext uri="{9D8B030D-6E8A-4147-A177-3AD203B41FA5}">
                      <a16:colId xmlns:a16="http://schemas.microsoft.com/office/drawing/2014/main" val="1598284803"/>
                    </a:ext>
                  </a:extLst>
                </a:gridCol>
                <a:gridCol w="2405867">
                  <a:extLst>
                    <a:ext uri="{9D8B030D-6E8A-4147-A177-3AD203B41FA5}">
                      <a16:colId xmlns:a16="http://schemas.microsoft.com/office/drawing/2014/main" val="171640883"/>
                    </a:ext>
                  </a:extLst>
                </a:gridCol>
              </a:tblGrid>
              <a:tr h="1220229">
                <a:tc>
                  <a:txBody>
                    <a:bodyPr/>
                    <a:lstStyle/>
                    <a:p>
                      <a:pPr lvl="0" algn="ctr">
                        <a:buNone/>
                      </a:pPr>
                      <a:r>
                        <a:rPr lang="en-US" sz="1800" b="1">
                          <a:solidFill>
                            <a:schemeClr val="bg1"/>
                          </a:solidFill>
                        </a:rPr>
                        <a:t> Stretch Code cost compared to Base Code</a:t>
                      </a:r>
                    </a:p>
                    <a:p>
                      <a:pPr lvl="0" algn="ctr">
                        <a:buNone/>
                      </a:pPr>
                      <a:r>
                        <a:rPr lang="en-US" sz="1800" b="1">
                          <a:solidFill>
                            <a:schemeClr val="bg1"/>
                          </a:solidFill>
                        </a:rPr>
                        <a:t>(% difference)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First Cost</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50-year lifecycle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extLst>
                  <a:ext uri="{0D108BD9-81ED-4DB2-BD59-A6C34878D82A}">
                    <a16:rowId xmlns:a16="http://schemas.microsoft.com/office/drawing/2014/main" val="937150161"/>
                  </a:ext>
                </a:extLst>
              </a:tr>
              <a:tr h="837789">
                <a:tc>
                  <a:txBody>
                    <a:bodyPr/>
                    <a:lstStyle/>
                    <a:p>
                      <a:pPr algn="l"/>
                      <a:r>
                        <a:rPr lang="en-US" sz="1800" b="1">
                          <a:solidFill>
                            <a:schemeClr val="bg1"/>
                          </a:solidFill>
                        </a:rPr>
                        <a:t>Natural gas</a:t>
                      </a:r>
                      <a:endParaRPr lang="en-US" sz="18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lvl="0" algn="r">
                        <a:buNone/>
                      </a:pPr>
                      <a:r>
                        <a:rPr lang="en-US" sz="1800" b="0"/>
                        <a:t>3.9%</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a:lnSpc>
                          <a:spcPct val="100000"/>
                        </a:lnSpc>
                        <a:spcBef>
                          <a:spcPts val="0"/>
                        </a:spcBef>
                        <a:spcAft>
                          <a:spcPts val="0"/>
                        </a:spcAft>
                        <a:buClrTx/>
                        <a:buSzTx/>
                        <a:buFontTx/>
                        <a:buNone/>
                        <a:tabLst/>
                        <a:defRPr/>
                      </a:pPr>
                      <a:r>
                        <a:rPr lang="en-US" sz="1800" b="0"/>
                        <a:t>-2.0%</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133270350"/>
                  </a:ext>
                </a:extLst>
              </a:tr>
              <a:tr h="837789">
                <a:tc>
                  <a:txBody>
                    <a:bodyPr/>
                    <a:lstStyle/>
                    <a:p>
                      <a:pPr marL="0" marR="0" lvl="0" indent="0" algn="l" defTabSz="914400">
                        <a:lnSpc>
                          <a:spcPct val="100000"/>
                        </a:lnSpc>
                        <a:spcBef>
                          <a:spcPts val="0"/>
                        </a:spcBef>
                        <a:spcAft>
                          <a:spcPts val="0"/>
                        </a:spcAft>
                        <a:buNone/>
                        <a:tabLst/>
                        <a:defRPr/>
                      </a:pPr>
                      <a:r>
                        <a:rPr lang="en-US" sz="1800" b="1">
                          <a:solidFill>
                            <a:schemeClr val="bg1"/>
                          </a:solidFill>
                        </a:rPr>
                        <a:t>All-electric</a:t>
                      </a:r>
                      <a:endParaRPr lang="en-US" sz="14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lvl="0" algn="r">
                        <a:buNone/>
                      </a:pPr>
                      <a:r>
                        <a:rPr lang="en-US" sz="1800" b="0"/>
                        <a:t>4.2%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a:lnSpc>
                          <a:spcPct val="100000"/>
                        </a:lnSpc>
                        <a:spcBef>
                          <a:spcPts val="0"/>
                        </a:spcBef>
                        <a:spcAft>
                          <a:spcPts val="0"/>
                        </a:spcAft>
                        <a:buClrTx/>
                        <a:buSzTx/>
                        <a:buFontTx/>
                        <a:buNone/>
                        <a:tabLst/>
                        <a:defRPr/>
                      </a:pPr>
                      <a:r>
                        <a:rPr lang="en-US" sz="1800" b="0"/>
                        <a:t>-1.7%</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3924333005"/>
                  </a:ext>
                </a:extLst>
              </a:tr>
            </a:tbl>
          </a:graphicData>
        </a:graphic>
      </p:graphicFrame>
      <p:pic>
        <p:nvPicPr>
          <p:cNvPr id="2" name="Picture 1" descr="A blue circle with white buildings and trees&#10;&#10;Description automatically generated">
            <a:extLst>
              <a:ext uri="{FF2B5EF4-FFF2-40B4-BE49-F238E27FC236}">
                <a16:creationId xmlns:a16="http://schemas.microsoft.com/office/drawing/2014/main" id="{30EBEB64-6110-FD47-D50C-C798CFD3E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1003303"/>
            <a:ext cx="1028700" cy="1028700"/>
          </a:xfrm>
          <a:prstGeom prst="rect">
            <a:avLst/>
          </a:prstGeom>
        </p:spPr>
      </p:pic>
    </p:spTree>
    <p:extLst>
      <p:ext uri="{BB962C8B-B14F-4D97-AF65-F5344CB8AC3E}">
        <p14:creationId xmlns:p14="http://schemas.microsoft.com/office/powerpoint/2010/main" val="3039750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F8AF9-8273-EC24-EC93-3C82C4BBE23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76AA96B-A5CD-630F-265E-53A9F4B9F44B}"/>
              </a:ext>
            </a:extLst>
          </p:cNvPr>
          <p:cNvSpPr>
            <a:spLocks noGrp="1"/>
          </p:cNvSpPr>
          <p:nvPr>
            <p:ph type="body" sz="quarter" idx="11"/>
          </p:nvPr>
        </p:nvSpPr>
        <p:spPr/>
        <p:txBody>
          <a:bodyPr vert="horz" wrap="square" lIns="68580" tIns="34290" rIns="68580" bIns="34290" numCol="1" rtlCol="0" anchor="t" anchorCtr="0" compatLnSpc="1">
            <a:prstTxWarp prst="textNoShape">
              <a:avLst/>
            </a:prstTxWarp>
            <a:noAutofit/>
          </a:bodyPr>
          <a:lstStyle/>
          <a:p>
            <a:r>
              <a:rPr lang="en-US">
                <a:latin typeface="Avenir Next"/>
              </a:rPr>
              <a:t>Small office </a:t>
            </a:r>
            <a:endParaRPr lang="en-US" b="0">
              <a:latin typeface="Avenir Next"/>
            </a:endParaRPr>
          </a:p>
          <a:p>
            <a:endParaRPr lang="en-US">
              <a:latin typeface="Avenir Next"/>
            </a:endParaRPr>
          </a:p>
          <a:p>
            <a:endParaRPr lang="en-US">
              <a:latin typeface="Avenir Next"/>
            </a:endParaRPr>
          </a:p>
          <a:p>
            <a:endParaRPr lang="en-US"/>
          </a:p>
        </p:txBody>
      </p:sp>
      <p:graphicFrame>
        <p:nvGraphicFramePr>
          <p:cNvPr id="4" name="Table 3">
            <a:extLst>
              <a:ext uri="{FF2B5EF4-FFF2-40B4-BE49-F238E27FC236}">
                <a16:creationId xmlns:a16="http://schemas.microsoft.com/office/drawing/2014/main" id="{849EE2AF-4E48-68AB-5204-C0B78D2ADE34}"/>
              </a:ext>
            </a:extLst>
          </p:cNvPr>
          <p:cNvGraphicFramePr>
            <a:graphicFrameLocks noGrp="1"/>
          </p:cNvGraphicFramePr>
          <p:nvPr/>
        </p:nvGraphicFramePr>
        <p:xfrm>
          <a:off x="366623" y="2140429"/>
          <a:ext cx="7738513" cy="2895807"/>
        </p:xfrm>
        <a:graphic>
          <a:graphicData uri="http://schemas.openxmlformats.org/drawingml/2006/table">
            <a:tbl>
              <a:tblPr firstRow="1" lastRow="1" bandRow="1">
                <a:tableStyleId>{125E5076-3810-47DD-B79F-674D7AD40C01}</a:tableStyleId>
              </a:tblPr>
              <a:tblGrid>
                <a:gridCol w="2926778">
                  <a:extLst>
                    <a:ext uri="{9D8B030D-6E8A-4147-A177-3AD203B41FA5}">
                      <a16:colId xmlns:a16="http://schemas.microsoft.com/office/drawing/2014/main" val="4227769818"/>
                    </a:ext>
                  </a:extLst>
                </a:gridCol>
                <a:gridCol w="2405867">
                  <a:extLst>
                    <a:ext uri="{9D8B030D-6E8A-4147-A177-3AD203B41FA5}">
                      <a16:colId xmlns:a16="http://schemas.microsoft.com/office/drawing/2014/main" val="1598284803"/>
                    </a:ext>
                  </a:extLst>
                </a:gridCol>
                <a:gridCol w="2405867">
                  <a:extLst>
                    <a:ext uri="{9D8B030D-6E8A-4147-A177-3AD203B41FA5}">
                      <a16:colId xmlns:a16="http://schemas.microsoft.com/office/drawing/2014/main" val="171640883"/>
                    </a:ext>
                  </a:extLst>
                </a:gridCol>
              </a:tblGrid>
              <a:tr h="1220229">
                <a:tc>
                  <a:txBody>
                    <a:bodyPr/>
                    <a:lstStyle/>
                    <a:p>
                      <a:pPr lvl="0" algn="ctr">
                        <a:buNone/>
                      </a:pPr>
                      <a:r>
                        <a:rPr lang="en-US" sz="1800" b="1">
                          <a:solidFill>
                            <a:schemeClr val="bg1"/>
                          </a:solidFill>
                        </a:rPr>
                        <a:t> Stretch Code cost compared to Base Code</a:t>
                      </a:r>
                    </a:p>
                    <a:p>
                      <a:pPr lvl="0" algn="ctr">
                        <a:buNone/>
                      </a:pPr>
                      <a:r>
                        <a:rPr lang="en-US" sz="1800" b="1">
                          <a:solidFill>
                            <a:schemeClr val="bg1"/>
                          </a:solidFill>
                        </a:rPr>
                        <a:t>(% difference)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First Cost</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50-year lifecycle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extLst>
                  <a:ext uri="{0D108BD9-81ED-4DB2-BD59-A6C34878D82A}">
                    <a16:rowId xmlns:a16="http://schemas.microsoft.com/office/drawing/2014/main" val="937150161"/>
                  </a:ext>
                </a:extLst>
              </a:tr>
              <a:tr h="837789">
                <a:tc>
                  <a:txBody>
                    <a:bodyPr/>
                    <a:lstStyle/>
                    <a:p>
                      <a:pPr algn="l"/>
                      <a:r>
                        <a:rPr lang="en-US" sz="1800" b="1">
                          <a:solidFill>
                            <a:schemeClr val="bg1"/>
                          </a:solidFill>
                        </a:rPr>
                        <a:t>Natural gas</a:t>
                      </a:r>
                      <a:endParaRPr lang="en-US" sz="18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lvl="0" algn="r">
                        <a:buNone/>
                      </a:pPr>
                      <a:r>
                        <a:rPr lang="en-US" sz="1800" b="0"/>
                        <a:t>3.3%</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a:lnSpc>
                          <a:spcPct val="100000"/>
                        </a:lnSpc>
                        <a:spcBef>
                          <a:spcPts val="0"/>
                        </a:spcBef>
                        <a:spcAft>
                          <a:spcPts val="0"/>
                        </a:spcAft>
                        <a:buClrTx/>
                        <a:buSzTx/>
                        <a:buFontTx/>
                        <a:buNone/>
                        <a:tabLst/>
                        <a:defRPr/>
                      </a:pPr>
                      <a:r>
                        <a:rPr lang="en-US" sz="1800" b="0"/>
                        <a:t>-0.7%</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133270350"/>
                  </a:ext>
                </a:extLst>
              </a:tr>
              <a:tr h="8377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rPr>
                        <a:t>All-electric</a:t>
                      </a:r>
                      <a:endParaRPr lang="en-US" sz="14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lvl="0" algn="r">
                        <a:buNone/>
                      </a:pPr>
                      <a:r>
                        <a:rPr lang="en-US" sz="1800" b="0"/>
                        <a:t>4.5%</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a:lnSpc>
                          <a:spcPct val="100000"/>
                        </a:lnSpc>
                        <a:spcBef>
                          <a:spcPts val="0"/>
                        </a:spcBef>
                        <a:spcAft>
                          <a:spcPts val="0"/>
                        </a:spcAft>
                        <a:buClrTx/>
                        <a:buSzTx/>
                        <a:buFontTx/>
                        <a:buNone/>
                        <a:tabLst/>
                        <a:defRPr/>
                      </a:pPr>
                      <a:r>
                        <a:rPr lang="en-US" sz="1800" b="0"/>
                        <a:t>-0.2%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3924333005"/>
                  </a:ext>
                </a:extLst>
              </a:tr>
            </a:tbl>
          </a:graphicData>
        </a:graphic>
      </p:graphicFrame>
      <p:pic>
        <p:nvPicPr>
          <p:cNvPr id="6" name="Picture 5" descr="A logo of a city&#10;&#10;Description automatically generated">
            <a:extLst>
              <a:ext uri="{FF2B5EF4-FFF2-40B4-BE49-F238E27FC236}">
                <a16:creationId xmlns:a16="http://schemas.microsoft.com/office/drawing/2014/main" id="{B2CB0A04-D470-5B93-5223-97ABC735C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1003303"/>
            <a:ext cx="1028700" cy="1028700"/>
          </a:xfrm>
          <a:prstGeom prst="rect">
            <a:avLst/>
          </a:prstGeom>
        </p:spPr>
      </p:pic>
    </p:spTree>
    <p:extLst>
      <p:ext uri="{BB962C8B-B14F-4D97-AF65-F5344CB8AC3E}">
        <p14:creationId xmlns:p14="http://schemas.microsoft.com/office/powerpoint/2010/main" val="2802118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EB886-794A-70DF-4560-A62BD24A625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5C85657-33D5-5883-E720-BB3DF33B953C}"/>
              </a:ext>
            </a:extLst>
          </p:cNvPr>
          <p:cNvSpPr>
            <a:spLocks noGrp="1"/>
          </p:cNvSpPr>
          <p:nvPr>
            <p:ph type="body" sz="quarter" idx="11"/>
          </p:nvPr>
        </p:nvSpPr>
        <p:spPr/>
        <p:txBody>
          <a:bodyPr vert="horz" wrap="square" lIns="68580" tIns="34290" rIns="68580" bIns="34290" numCol="1" rtlCol="0" anchor="t" anchorCtr="0" compatLnSpc="1">
            <a:prstTxWarp prst="textNoShape">
              <a:avLst/>
            </a:prstTxWarp>
            <a:noAutofit/>
          </a:bodyPr>
          <a:lstStyle/>
          <a:p>
            <a:r>
              <a:rPr lang="en-US">
                <a:latin typeface="Avenir Next"/>
              </a:rPr>
              <a:t>Large office </a:t>
            </a:r>
            <a:endParaRPr lang="en-US" b="0">
              <a:latin typeface="Avenir Next"/>
            </a:endParaRPr>
          </a:p>
          <a:p>
            <a:endParaRPr lang="en-US">
              <a:latin typeface="Avenir Next"/>
            </a:endParaRPr>
          </a:p>
          <a:p>
            <a:endParaRPr lang="en-US">
              <a:latin typeface="Avenir Next"/>
            </a:endParaRPr>
          </a:p>
          <a:p>
            <a:endParaRPr lang="en-US">
              <a:latin typeface="Avenir Next"/>
            </a:endParaRPr>
          </a:p>
          <a:p>
            <a:endParaRPr lang="en-US"/>
          </a:p>
        </p:txBody>
      </p:sp>
      <p:graphicFrame>
        <p:nvGraphicFramePr>
          <p:cNvPr id="4" name="Table 3">
            <a:extLst>
              <a:ext uri="{FF2B5EF4-FFF2-40B4-BE49-F238E27FC236}">
                <a16:creationId xmlns:a16="http://schemas.microsoft.com/office/drawing/2014/main" id="{1A5A945F-F974-1542-F6C7-43D8D1370A9B}"/>
              </a:ext>
            </a:extLst>
          </p:cNvPr>
          <p:cNvGraphicFramePr>
            <a:graphicFrameLocks noGrp="1"/>
          </p:cNvGraphicFramePr>
          <p:nvPr/>
        </p:nvGraphicFramePr>
        <p:xfrm>
          <a:off x="366623" y="2140429"/>
          <a:ext cx="7738513" cy="2895807"/>
        </p:xfrm>
        <a:graphic>
          <a:graphicData uri="http://schemas.openxmlformats.org/drawingml/2006/table">
            <a:tbl>
              <a:tblPr firstRow="1" lastRow="1" bandRow="1">
                <a:tableStyleId>{125E5076-3810-47DD-B79F-674D7AD40C01}</a:tableStyleId>
              </a:tblPr>
              <a:tblGrid>
                <a:gridCol w="2926778">
                  <a:extLst>
                    <a:ext uri="{9D8B030D-6E8A-4147-A177-3AD203B41FA5}">
                      <a16:colId xmlns:a16="http://schemas.microsoft.com/office/drawing/2014/main" val="4227769818"/>
                    </a:ext>
                  </a:extLst>
                </a:gridCol>
                <a:gridCol w="2405867">
                  <a:extLst>
                    <a:ext uri="{9D8B030D-6E8A-4147-A177-3AD203B41FA5}">
                      <a16:colId xmlns:a16="http://schemas.microsoft.com/office/drawing/2014/main" val="1598284803"/>
                    </a:ext>
                  </a:extLst>
                </a:gridCol>
                <a:gridCol w="2405867">
                  <a:extLst>
                    <a:ext uri="{9D8B030D-6E8A-4147-A177-3AD203B41FA5}">
                      <a16:colId xmlns:a16="http://schemas.microsoft.com/office/drawing/2014/main" val="171640883"/>
                    </a:ext>
                  </a:extLst>
                </a:gridCol>
              </a:tblGrid>
              <a:tr h="1220229">
                <a:tc>
                  <a:txBody>
                    <a:bodyPr/>
                    <a:lstStyle/>
                    <a:p>
                      <a:pPr lvl="0" algn="ctr">
                        <a:buNone/>
                      </a:pPr>
                      <a:r>
                        <a:rPr lang="en-US" sz="1800" b="1">
                          <a:solidFill>
                            <a:schemeClr val="bg1"/>
                          </a:solidFill>
                        </a:rPr>
                        <a:t> Stretch Code cost compared to Base Code</a:t>
                      </a:r>
                    </a:p>
                    <a:p>
                      <a:pPr lvl="0" algn="ctr">
                        <a:buNone/>
                      </a:pPr>
                      <a:r>
                        <a:rPr lang="en-US" sz="1800" b="1">
                          <a:solidFill>
                            <a:schemeClr val="bg1"/>
                          </a:solidFill>
                        </a:rPr>
                        <a:t>(% difference)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First Cost</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50-year lifecycle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extLst>
                  <a:ext uri="{0D108BD9-81ED-4DB2-BD59-A6C34878D82A}">
                    <a16:rowId xmlns:a16="http://schemas.microsoft.com/office/drawing/2014/main" val="937150161"/>
                  </a:ext>
                </a:extLst>
              </a:tr>
              <a:tr h="837789">
                <a:tc>
                  <a:txBody>
                    <a:bodyPr/>
                    <a:lstStyle/>
                    <a:p>
                      <a:pPr algn="l"/>
                      <a:r>
                        <a:rPr lang="en-US" sz="1800" b="1">
                          <a:solidFill>
                            <a:schemeClr val="bg1"/>
                          </a:solidFill>
                        </a:rPr>
                        <a:t>Natural gas</a:t>
                      </a:r>
                      <a:endParaRPr lang="en-US" sz="18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lvl="0" algn="r">
                        <a:buNone/>
                      </a:pPr>
                      <a:r>
                        <a:rPr lang="en-US" sz="1800" b="0"/>
                        <a:t>-4.6%</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a:lnSpc>
                          <a:spcPct val="100000"/>
                        </a:lnSpc>
                        <a:spcBef>
                          <a:spcPts val="0"/>
                        </a:spcBef>
                        <a:spcAft>
                          <a:spcPts val="0"/>
                        </a:spcAft>
                        <a:buClrTx/>
                        <a:buSzTx/>
                        <a:buFontTx/>
                        <a:buNone/>
                        <a:tabLst/>
                        <a:defRPr/>
                      </a:pPr>
                      <a:r>
                        <a:rPr lang="en-US" sz="1800" b="0"/>
                        <a:t>-8.7%</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133270350"/>
                  </a:ext>
                </a:extLst>
              </a:tr>
              <a:tr h="8377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rPr>
                        <a:t>All-electric</a:t>
                      </a:r>
                      <a:endParaRPr lang="en-US" sz="14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lvl="0" algn="r">
                        <a:buNone/>
                      </a:pPr>
                      <a:r>
                        <a:rPr lang="en-US" sz="1800" b="0"/>
                        <a:t>-4.0%</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a:lnSpc>
                          <a:spcPct val="100000"/>
                        </a:lnSpc>
                        <a:spcBef>
                          <a:spcPts val="0"/>
                        </a:spcBef>
                        <a:spcAft>
                          <a:spcPts val="0"/>
                        </a:spcAft>
                        <a:buClrTx/>
                        <a:buSzTx/>
                        <a:buFontTx/>
                        <a:buNone/>
                        <a:tabLst/>
                        <a:defRPr/>
                      </a:pPr>
                      <a:r>
                        <a:rPr lang="en-US" sz="1800" b="0"/>
                        <a:t>-8.3%</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3924333005"/>
                  </a:ext>
                </a:extLst>
              </a:tr>
            </a:tbl>
          </a:graphicData>
        </a:graphic>
      </p:graphicFrame>
      <p:pic>
        <p:nvPicPr>
          <p:cNvPr id="6" name="Picture 5" descr="A logo of a city&#10;&#10;Description automatically generated">
            <a:extLst>
              <a:ext uri="{FF2B5EF4-FFF2-40B4-BE49-F238E27FC236}">
                <a16:creationId xmlns:a16="http://schemas.microsoft.com/office/drawing/2014/main" id="{E195B8E9-C25F-2FC1-50DE-D91CC789E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1003303"/>
            <a:ext cx="1028700" cy="1028700"/>
          </a:xfrm>
          <a:prstGeom prst="rect">
            <a:avLst/>
          </a:prstGeom>
        </p:spPr>
      </p:pic>
    </p:spTree>
    <p:extLst>
      <p:ext uri="{BB962C8B-B14F-4D97-AF65-F5344CB8AC3E}">
        <p14:creationId xmlns:p14="http://schemas.microsoft.com/office/powerpoint/2010/main" val="27512283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4010-ED9D-70C7-C8C6-C1FE9AF6E12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1C9F43A-3264-6041-FD65-F32526652DF3}"/>
              </a:ext>
            </a:extLst>
          </p:cNvPr>
          <p:cNvSpPr>
            <a:spLocks noGrp="1"/>
          </p:cNvSpPr>
          <p:nvPr>
            <p:ph type="body" sz="quarter" idx="11"/>
          </p:nvPr>
        </p:nvSpPr>
        <p:spPr/>
        <p:txBody>
          <a:bodyPr vert="horz" wrap="square" lIns="68580" tIns="34290" rIns="68580" bIns="34290" numCol="1" rtlCol="0" anchor="t" anchorCtr="0" compatLnSpc="1">
            <a:prstTxWarp prst="textNoShape">
              <a:avLst/>
            </a:prstTxWarp>
            <a:noAutofit/>
          </a:bodyPr>
          <a:lstStyle/>
          <a:p>
            <a:r>
              <a:rPr lang="en-US">
                <a:latin typeface="Avenir Next"/>
              </a:rPr>
              <a:t>Office and lab</a:t>
            </a:r>
            <a:endParaRPr lang="en-US" b="0">
              <a:latin typeface="Avenir Next"/>
            </a:endParaRPr>
          </a:p>
          <a:p>
            <a:endParaRPr lang="en-US">
              <a:latin typeface="Avenir Next"/>
            </a:endParaRPr>
          </a:p>
          <a:p>
            <a:endParaRPr lang="en-US">
              <a:latin typeface="Avenir Next"/>
            </a:endParaRPr>
          </a:p>
          <a:p>
            <a:endParaRPr lang="en-US">
              <a:latin typeface="Avenir Next"/>
            </a:endParaRPr>
          </a:p>
          <a:p>
            <a:endParaRPr lang="en-US">
              <a:latin typeface="Avenir Next"/>
            </a:endParaRPr>
          </a:p>
          <a:p>
            <a:endParaRPr lang="en-US"/>
          </a:p>
        </p:txBody>
      </p:sp>
      <p:graphicFrame>
        <p:nvGraphicFramePr>
          <p:cNvPr id="4" name="Table 3">
            <a:extLst>
              <a:ext uri="{FF2B5EF4-FFF2-40B4-BE49-F238E27FC236}">
                <a16:creationId xmlns:a16="http://schemas.microsoft.com/office/drawing/2014/main" id="{0ADA16B7-5588-C8D3-F951-B3D1915EB34B}"/>
              </a:ext>
            </a:extLst>
          </p:cNvPr>
          <p:cNvGraphicFramePr>
            <a:graphicFrameLocks noGrp="1"/>
          </p:cNvGraphicFramePr>
          <p:nvPr/>
        </p:nvGraphicFramePr>
        <p:xfrm>
          <a:off x="366623" y="2140429"/>
          <a:ext cx="7738512" cy="2895807"/>
        </p:xfrm>
        <a:graphic>
          <a:graphicData uri="http://schemas.openxmlformats.org/drawingml/2006/table">
            <a:tbl>
              <a:tblPr firstRow="1" lastRow="1" bandRow="1">
                <a:tableStyleId>{125E5076-3810-47DD-B79F-674D7AD40C01}</a:tableStyleId>
              </a:tblPr>
              <a:tblGrid>
                <a:gridCol w="2926778">
                  <a:extLst>
                    <a:ext uri="{9D8B030D-6E8A-4147-A177-3AD203B41FA5}">
                      <a16:colId xmlns:a16="http://schemas.microsoft.com/office/drawing/2014/main" val="4227769818"/>
                    </a:ext>
                  </a:extLst>
                </a:gridCol>
                <a:gridCol w="2405867">
                  <a:extLst>
                    <a:ext uri="{9D8B030D-6E8A-4147-A177-3AD203B41FA5}">
                      <a16:colId xmlns:a16="http://schemas.microsoft.com/office/drawing/2014/main" val="1598284803"/>
                    </a:ext>
                  </a:extLst>
                </a:gridCol>
                <a:gridCol w="2405867">
                  <a:extLst>
                    <a:ext uri="{9D8B030D-6E8A-4147-A177-3AD203B41FA5}">
                      <a16:colId xmlns:a16="http://schemas.microsoft.com/office/drawing/2014/main" val="171640883"/>
                    </a:ext>
                  </a:extLst>
                </a:gridCol>
              </a:tblGrid>
              <a:tr h="1220229">
                <a:tc>
                  <a:txBody>
                    <a:bodyPr/>
                    <a:lstStyle/>
                    <a:p>
                      <a:pPr lvl="0" algn="ctr">
                        <a:buNone/>
                      </a:pPr>
                      <a:r>
                        <a:rPr lang="en-US" sz="1800" b="1">
                          <a:solidFill>
                            <a:schemeClr val="bg1"/>
                          </a:solidFill>
                        </a:rPr>
                        <a:t> Stretch Code cost compared to Base Code</a:t>
                      </a:r>
                    </a:p>
                    <a:p>
                      <a:pPr lvl="0" algn="ctr">
                        <a:buNone/>
                      </a:pPr>
                      <a:r>
                        <a:rPr lang="en-US" sz="1800" b="1">
                          <a:solidFill>
                            <a:schemeClr val="bg1"/>
                          </a:solidFill>
                        </a:rPr>
                        <a:t>(% difference)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First Cost</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50-year lifecycle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extLst>
                  <a:ext uri="{0D108BD9-81ED-4DB2-BD59-A6C34878D82A}">
                    <a16:rowId xmlns:a16="http://schemas.microsoft.com/office/drawing/2014/main" val="937150161"/>
                  </a:ext>
                </a:extLst>
              </a:tr>
              <a:tr h="837789">
                <a:tc>
                  <a:txBody>
                    <a:bodyPr/>
                    <a:lstStyle/>
                    <a:p>
                      <a:pPr algn="l"/>
                      <a:r>
                        <a:rPr lang="en-US" sz="1800" b="1">
                          <a:solidFill>
                            <a:schemeClr val="bg1"/>
                          </a:solidFill>
                        </a:rPr>
                        <a:t>Natural gas</a:t>
                      </a:r>
                      <a:endParaRPr lang="en-US" sz="18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lvl="0" algn="r">
                        <a:buNone/>
                      </a:pPr>
                      <a:r>
                        <a:rPr lang="en-US" sz="1800" b="0"/>
                        <a:t>-1.1%</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a:lnSpc>
                          <a:spcPct val="100000"/>
                        </a:lnSpc>
                        <a:spcBef>
                          <a:spcPts val="0"/>
                        </a:spcBef>
                        <a:spcAft>
                          <a:spcPts val="0"/>
                        </a:spcAft>
                        <a:buClrTx/>
                        <a:buSzTx/>
                        <a:buFontTx/>
                        <a:buNone/>
                        <a:tabLst/>
                        <a:defRPr/>
                      </a:pPr>
                      <a:r>
                        <a:rPr lang="en-US" sz="1800" b="0"/>
                        <a:t>-6.0%</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133270350"/>
                  </a:ext>
                </a:extLst>
              </a:tr>
              <a:tr h="8377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rPr>
                        <a:t>All-electric</a:t>
                      </a:r>
                      <a:endParaRPr lang="en-US" sz="14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lvl="0" algn="r">
                        <a:buNone/>
                      </a:pPr>
                      <a:r>
                        <a:rPr lang="en-US" sz="1800" b="0"/>
                        <a:t>-0.6%</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a:lnSpc>
                          <a:spcPct val="100000"/>
                        </a:lnSpc>
                        <a:spcBef>
                          <a:spcPts val="0"/>
                        </a:spcBef>
                        <a:spcAft>
                          <a:spcPts val="0"/>
                        </a:spcAft>
                        <a:buClrTx/>
                        <a:buSzTx/>
                        <a:buFontTx/>
                        <a:buNone/>
                        <a:tabLst/>
                        <a:defRPr/>
                      </a:pPr>
                      <a:r>
                        <a:rPr lang="en-US" sz="1800" b="0"/>
                        <a:t>-6.3%</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3924333005"/>
                  </a:ext>
                </a:extLst>
              </a:tr>
            </a:tbl>
          </a:graphicData>
        </a:graphic>
      </p:graphicFrame>
      <p:pic>
        <p:nvPicPr>
          <p:cNvPr id="6" name="Picture 5" descr="A logo of a city&#10;&#10;Description automatically generated">
            <a:extLst>
              <a:ext uri="{FF2B5EF4-FFF2-40B4-BE49-F238E27FC236}">
                <a16:creationId xmlns:a16="http://schemas.microsoft.com/office/drawing/2014/main" id="{588137C1-90FD-3FF6-1953-74A3D392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1003303"/>
            <a:ext cx="1028700" cy="1028700"/>
          </a:xfrm>
          <a:prstGeom prst="rect">
            <a:avLst/>
          </a:prstGeom>
        </p:spPr>
      </p:pic>
    </p:spTree>
    <p:extLst>
      <p:ext uri="{BB962C8B-B14F-4D97-AF65-F5344CB8AC3E}">
        <p14:creationId xmlns:p14="http://schemas.microsoft.com/office/powerpoint/2010/main" val="4262458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37551-9179-6CAF-A935-0E57438A51F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453AE8F-46CB-2F1B-F51A-AA04251DBDF3}"/>
              </a:ext>
            </a:extLst>
          </p:cNvPr>
          <p:cNvSpPr>
            <a:spLocks noGrp="1"/>
          </p:cNvSpPr>
          <p:nvPr>
            <p:ph type="body" sz="quarter" idx="11"/>
          </p:nvPr>
        </p:nvSpPr>
        <p:spPr/>
        <p:txBody>
          <a:bodyPr vert="horz" wrap="square" lIns="68580" tIns="34290" rIns="68580" bIns="34290" numCol="1" rtlCol="0" anchor="t" anchorCtr="0" compatLnSpc="1">
            <a:prstTxWarp prst="textNoShape">
              <a:avLst/>
            </a:prstTxWarp>
            <a:noAutofit/>
          </a:bodyPr>
          <a:lstStyle/>
          <a:p>
            <a:r>
              <a:rPr lang="en-US">
                <a:latin typeface="Avenir Next"/>
              </a:rPr>
              <a:t>Elementary school</a:t>
            </a:r>
            <a:endParaRPr lang="en-US" b="0">
              <a:latin typeface="Avenir Next"/>
            </a:endParaRPr>
          </a:p>
          <a:p>
            <a:endParaRPr lang="en-US">
              <a:latin typeface="Avenir Next"/>
            </a:endParaRPr>
          </a:p>
          <a:p>
            <a:endParaRPr lang="en-US">
              <a:latin typeface="Avenir Next"/>
            </a:endParaRPr>
          </a:p>
          <a:p>
            <a:endParaRPr lang="en-US">
              <a:latin typeface="Avenir Next"/>
            </a:endParaRPr>
          </a:p>
          <a:p>
            <a:endParaRPr lang="en-US">
              <a:latin typeface="Avenir Next"/>
            </a:endParaRPr>
          </a:p>
          <a:p>
            <a:endParaRPr lang="en-US">
              <a:latin typeface="Avenir Next"/>
            </a:endParaRPr>
          </a:p>
          <a:p>
            <a:endParaRPr lang="en-US"/>
          </a:p>
        </p:txBody>
      </p:sp>
      <p:graphicFrame>
        <p:nvGraphicFramePr>
          <p:cNvPr id="4" name="Table 3">
            <a:extLst>
              <a:ext uri="{FF2B5EF4-FFF2-40B4-BE49-F238E27FC236}">
                <a16:creationId xmlns:a16="http://schemas.microsoft.com/office/drawing/2014/main" id="{67B61065-5ACD-A3B4-9C81-B29F287727FD}"/>
              </a:ext>
            </a:extLst>
          </p:cNvPr>
          <p:cNvGraphicFramePr>
            <a:graphicFrameLocks noGrp="1"/>
          </p:cNvGraphicFramePr>
          <p:nvPr/>
        </p:nvGraphicFramePr>
        <p:xfrm>
          <a:off x="366623" y="2140429"/>
          <a:ext cx="7738513" cy="2895807"/>
        </p:xfrm>
        <a:graphic>
          <a:graphicData uri="http://schemas.openxmlformats.org/drawingml/2006/table">
            <a:tbl>
              <a:tblPr firstRow="1" lastRow="1" bandRow="1">
                <a:tableStyleId>{125E5076-3810-47DD-B79F-674D7AD40C01}</a:tableStyleId>
              </a:tblPr>
              <a:tblGrid>
                <a:gridCol w="2926778">
                  <a:extLst>
                    <a:ext uri="{9D8B030D-6E8A-4147-A177-3AD203B41FA5}">
                      <a16:colId xmlns:a16="http://schemas.microsoft.com/office/drawing/2014/main" val="4227769818"/>
                    </a:ext>
                  </a:extLst>
                </a:gridCol>
                <a:gridCol w="2405867">
                  <a:extLst>
                    <a:ext uri="{9D8B030D-6E8A-4147-A177-3AD203B41FA5}">
                      <a16:colId xmlns:a16="http://schemas.microsoft.com/office/drawing/2014/main" val="1598284803"/>
                    </a:ext>
                  </a:extLst>
                </a:gridCol>
                <a:gridCol w="2405867">
                  <a:extLst>
                    <a:ext uri="{9D8B030D-6E8A-4147-A177-3AD203B41FA5}">
                      <a16:colId xmlns:a16="http://schemas.microsoft.com/office/drawing/2014/main" val="171640883"/>
                    </a:ext>
                  </a:extLst>
                </a:gridCol>
              </a:tblGrid>
              <a:tr h="1220229">
                <a:tc>
                  <a:txBody>
                    <a:bodyPr/>
                    <a:lstStyle/>
                    <a:p>
                      <a:pPr lvl="0" algn="ctr">
                        <a:buNone/>
                      </a:pPr>
                      <a:r>
                        <a:rPr lang="en-US" sz="1800" b="1">
                          <a:solidFill>
                            <a:schemeClr val="bg1"/>
                          </a:solidFill>
                        </a:rPr>
                        <a:t> Stretch Code cost compared to Base Code</a:t>
                      </a:r>
                    </a:p>
                    <a:p>
                      <a:pPr lvl="0" algn="ctr">
                        <a:buNone/>
                      </a:pPr>
                      <a:r>
                        <a:rPr lang="en-US" sz="1800" b="1">
                          <a:solidFill>
                            <a:schemeClr val="bg1"/>
                          </a:solidFill>
                        </a:rPr>
                        <a:t>(% difference)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First Cost</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50-year lifecycle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extLst>
                  <a:ext uri="{0D108BD9-81ED-4DB2-BD59-A6C34878D82A}">
                    <a16:rowId xmlns:a16="http://schemas.microsoft.com/office/drawing/2014/main" val="937150161"/>
                  </a:ext>
                </a:extLst>
              </a:tr>
              <a:tr h="837789">
                <a:tc>
                  <a:txBody>
                    <a:bodyPr/>
                    <a:lstStyle/>
                    <a:p>
                      <a:pPr algn="l"/>
                      <a:r>
                        <a:rPr lang="en-US" sz="1800" b="1">
                          <a:solidFill>
                            <a:schemeClr val="bg1"/>
                          </a:solidFill>
                        </a:rPr>
                        <a:t>Natural gas</a:t>
                      </a:r>
                      <a:r>
                        <a:rPr lang="en-US" sz="1800"/>
                        <a:t> </a:t>
                      </a:r>
                      <a:endParaRPr lang="en-US" sz="14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lvl="0" algn="r">
                        <a:buNone/>
                      </a:pPr>
                      <a:r>
                        <a:rPr lang="en-US" sz="1800" b="0"/>
                        <a:t>0.2%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a:lnSpc>
                          <a:spcPct val="100000"/>
                        </a:lnSpc>
                        <a:spcBef>
                          <a:spcPts val="0"/>
                        </a:spcBef>
                        <a:spcAft>
                          <a:spcPts val="0"/>
                        </a:spcAft>
                        <a:buClrTx/>
                        <a:buSzTx/>
                        <a:buFontTx/>
                        <a:buNone/>
                        <a:tabLst/>
                        <a:defRPr/>
                      </a:pPr>
                      <a:r>
                        <a:rPr lang="en-US" sz="1800" b="0"/>
                        <a:t>-1.4%</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133270350"/>
                  </a:ext>
                </a:extLst>
              </a:tr>
              <a:tr h="837789">
                <a:tc>
                  <a:txBody>
                    <a:bodyPr/>
                    <a:lstStyle/>
                    <a:p>
                      <a:pPr marL="0" marR="0" lvl="0" indent="0" algn="l" rtl="0" eaLnBrk="1" fontAlgn="auto" latinLnBrk="0" hangingPunct="1">
                        <a:lnSpc>
                          <a:spcPct val="100000"/>
                        </a:lnSpc>
                        <a:spcBef>
                          <a:spcPts val="0"/>
                        </a:spcBef>
                        <a:spcAft>
                          <a:spcPts val="0"/>
                        </a:spcAft>
                        <a:buClrTx/>
                        <a:buSzTx/>
                        <a:buFontTx/>
                        <a:buNone/>
                      </a:pPr>
                      <a:r>
                        <a:rPr lang="en-US" sz="1800" b="1">
                          <a:solidFill>
                            <a:schemeClr val="bg1"/>
                          </a:solidFill>
                        </a:rPr>
                        <a:t>Electric + NG hot water</a:t>
                      </a:r>
                      <a:endParaRPr lang="en-US" sz="14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lvl="0" algn="r">
                        <a:buNone/>
                      </a:pPr>
                      <a:r>
                        <a:rPr lang="en-US" sz="1800" b="0"/>
                        <a:t>0.8%</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a:lnSpc>
                          <a:spcPct val="100000"/>
                        </a:lnSpc>
                        <a:spcBef>
                          <a:spcPts val="0"/>
                        </a:spcBef>
                        <a:spcAft>
                          <a:spcPts val="0"/>
                        </a:spcAft>
                        <a:buClrTx/>
                        <a:buSzTx/>
                        <a:buFontTx/>
                        <a:buNone/>
                        <a:tabLst/>
                        <a:defRPr/>
                      </a:pPr>
                      <a:r>
                        <a:rPr lang="en-US" sz="1800" b="0"/>
                        <a:t>-1.9%</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3924333005"/>
                  </a:ext>
                </a:extLst>
              </a:tr>
            </a:tbl>
          </a:graphicData>
        </a:graphic>
      </p:graphicFrame>
      <p:pic>
        <p:nvPicPr>
          <p:cNvPr id="3" name="Picture 2" descr="A white line drawing of a building&#10;&#10;Description automatically generated">
            <a:extLst>
              <a:ext uri="{FF2B5EF4-FFF2-40B4-BE49-F238E27FC236}">
                <a16:creationId xmlns:a16="http://schemas.microsoft.com/office/drawing/2014/main" id="{393AE556-ABD3-2AD4-0DD0-3F81F32B7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1003303"/>
            <a:ext cx="1028700" cy="1028700"/>
          </a:xfrm>
          <a:prstGeom prst="rect">
            <a:avLst/>
          </a:prstGeom>
        </p:spPr>
      </p:pic>
    </p:spTree>
    <p:extLst>
      <p:ext uri="{BB962C8B-B14F-4D97-AF65-F5344CB8AC3E}">
        <p14:creationId xmlns:p14="http://schemas.microsoft.com/office/powerpoint/2010/main" val="24506215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9BD38-A832-96BA-7069-FDD4AEF4D1B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03F9246-2556-98D6-4E2A-C15C183C445D}"/>
              </a:ext>
            </a:extLst>
          </p:cNvPr>
          <p:cNvSpPr>
            <a:spLocks noGrp="1"/>
          </p:cNvSpPr>
          <p:nvPr>
            <p:ph type="body" sz="quarter" idx="11"/>
          </p:nvPr>
        </p:nvSpPr>
        <p:spPr/>
        <p:txBody>
          <a:bodyPr vert="horz" wrap="square" lIns="68580" tIns="34290" rIns="68580" bIns="34290" numCol="1" rtlCol="0" anchor="t" anchorCtr="0" compatLnSpc="1">
            <a:prstTxWarp prst="textNoShape">
              <a:avLst/>
            </a:prstTxWarp>
            <a:noAutofit/>
          </a:bodyPr>
          <a:lstStyle/>
          <a:p>
            <a:r>
              <a:rPr lang="en-US">
                <a:latin typeface="Avenir Next"/>
              </a:rPr>
              <a:t>Middle/High school</a:t>
            </a:r>
            <a:endParaRPr lang="en-US" b="0">
              <a:latin typeface="Avenir Next"/>
            </a:endParaRPr>
          </a:p>
        </p:txBody>
      </p:sp>
      <p:graphicFrame>
        <p:nvGraphicFramePr>
          <p:cNvPr id="4" name="Table 3">
            <a:extLst>
              <a:ext uri="{FF2B5EF4-FFF2-40B4-BE49-F238E27FC236}">
                <a16:creationId xmlns:a16="http://schemas.microsoft.com/office/drawing/2014/main" id="{B4B6B9B9-CBF0-882E-FE34-130866B9A22C}"/>
              </a:ext>
            </a:extLst>
          </p:cNvPr>
          <p:cNvGraphicFramePr>
            <a:graphicFrameLocks noGrp="1"/>
          </p:cNvGraphicFramePr>
          <p:nvPr/>
        </p:nvGraphicFramePr>
        <p:xfrm>
          <a:off x="366623" y="2140429"/>
          <a:ext cx="7738512" cy="2895807"/>
        </p:xfrm>
        <a:graphic>
          <a:graphicData uri="http://schemas.openxmlformats.org/drawingml/2006/table">
            <a:tbl>
              <a:tblPr firstRow="1" lastRow="1" bandRow="1">
                <a:tableStyleId>{125E5076-3810-47DD-B79F-674D7AD40C01}</a:tableStyleId>
              </a:tblPr>
              <a:tblGrid>
                <a:gridCol w="2926778">
                  <a:extLst>
                    <a:ext uri="{9D8B030D-6E8A-4147-A177-3AD203B41FA5}">
                      <a16:colId xmlns:a16="http://schemas.microsoft.com/office/drawing/2014/main" val="4227769818"/>
                    </a:ext>
                  </a:extLst>
                </a:gridCol>
                <a:gridCol w="2405867">
                  <a:extLst>
                    <a:ext uri="{9D8B030D-6E8A-4147-A177-3AD203B41FA5}">
                      <a16:colId xmlns:a16="http://schemas.microsoft.com/office/drawing/2014/main" val="1598284803"/>
                    </a:ext>
                  </a:extLst>
                </a:gridCol>
                <a:gridCol w="2405867">
                  <a:extLst>
                    <a:ext uri="{9D8B030D-6E8A-4147-A177-3AD203B41FA5}">
                      <a16:colId xmlns:a16="http://schemas.microsoft.com/office/drawing/2014/main" val="171640883"/>
                    </a:ext>
                  </a:extLst>
                </a:gridCol>
              </a:tblGrid>
              <a:tr h="1220229">
                <a:tc>
                  <a:txBody>
                    <a:bodyPr/>
                    <a:lstStyle/>
                    <a:p>
                      <a:pPr lvl="0" algn="ctr">
                        <a:buNone/>
                      </a:pPr>
                      <a:r>
                        <a:rPr lang="en-US" sz="1800" b="1">
                          <a:solidFill>
                            <a:schemeClr val="bg1"/>
                          </a:solidFill>
                        </a:rPr>
                        <a:t> Stretch Code cost compared to Base Code</a:t>
                      </a:r>
                    </a:p>
                    <a:p>
                      <a:pPr lvl="0" algn="ctr">
                        <a:buNone/>
                      </a:pPr>
                      <a:r>
                        <a:rPr lang="en-US" sz="1800" b="1">
                          <a:solidFill>
                            <a:schemeClr val="bg1"/>
                          </a:solidFill>
                        </a:rPr>
                        <a:t>(% difference)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First Cost</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tc>
                  <a:txBody>
                    <a:bodyPr/>
                    <a:lstStyle/>
                    <a:p>
                      <a:pPr marL="0" lvl="0" indent="0" algn="ctr">
                        <a:lnSpc>
                          <a:spcPct val="100000"/>
                        </a:lnSpc>
                        <a:spcBef>
                          <a:spcPts val="0"/>
                        </a:spcBef>
                        <a:spcAft>
                          <a:spcPts val="0"/>
                        </a:spcAft>
                        <a:buNone/>
                      </a:pPr>
                      <a:r>
                        <a:rPr lang="en-US" sz="1800" b="1" kern="1200" noProof="0">
                          <a:solidFill>
                            <a:schemeClr val="bg1"/>
                          </a:solidFill>
                          <a:latin typeface="+mn-lt"/>
                          <a:ea typeface="+mn-ea"/>
                          <a:cs typeface="+mn-cs"/>
                        </a:rPr>
                        <a:t>50-year lifecycle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C31F"/>
                    </a:solidFill>
                  </a:tcPr>
                </a:tc>
                <a:extLst>
                  <a:ext uri="{0D108BD9-81ED-4DB2-BD59-A6C34878D82A}">
                    <a16:rowId xmlns:a16="http://schemas.microsoft.com/office/drawing/2014/main" val="937150161"/>
                  </a:ext>
                </a:extLst>
              </a:tr>
              <a:tr h="837789">
                <a:tc>
                  <a:txBody>
                    <a:bodyPr/>
                    <a:lstStyle/>
                    <a:p>
                      <a:pPr lvl="0" algn="l">
                        <a:buNone/>
                      </a:pPr>
                      <a:r>
                        <a:rPr lang="en-US" sz="1800" b="1">
                          <a:solidFill>
                            <a:schemeClr val="bg1"/>
                          </a:solidFill>
                        </a:rPr>
                        <a:t>Natural gas</a:t>
                      </a:r>
                      <a:r>
                        <a:rPr lang="en-US" sz="1800"/>
                        <a:t> </a:t>
                      </a:r>
                      <a:endParaRPr lang="en-US" sz="14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lvl="0" algn="r">
                        <a:buNone/>
                      </a:pPr>
                      <a:r>
                        <a:rPr lang="en-US" sz="1800" b="0"/>
                        <a:t>0.2%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a:lnSpc>
                          <a:spcPct val="100000"/>
                        </a:lnSpc>
                        <a:spcBef>
                          <a:spcPts val="0"/>
                        </a:spcBef>
                        <a:spcAft>
                          <a:spcPts val="0"/>
                        </a:spcAft>
                        <a:buClrTx/>
                        <a:buSzTx/>
                        <a:buFontTx/>
                        <a:buNone/>
                        <a:tabLst/>
                        <a:defRPr/>
                      </a:pPr>
                      <a:r>
                        <a:rPr lang="en-US" sz="1800" b="0"/>
                        <a:t>-2.3%</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133270350"/>
                  </a:ext>
                </a:extLst>
              </a:tr>
              <a:tr h="837789">
                <a:tc>
                  <a:txBody>
                    <a:bodyPr/>
                    <a:lstStyle/>
                    <a:p>
                      <a:pPr marL="0" marR="0" lvl="0" indent="0" algn="l">
                        <a:lnSpc>
                          <a:spcPct val="100000"/>
                        </a:lnSpc>
                        <a:spcBef>
                          <a:spcPts val="0"/>
                        </a:spcBef>
                        <a:spcAft>
                          <a:spcPts val="0"/>
                        </a:spcAft>
                        <a:buNone/>
                      </a:pPr>
                      <a:r>
                        <a:rPr lang="en-US" sz="1800" b="1">
                          <a:solidFill>
                            <a:schemeClr val="bg1"/>
                          </a:solidFill>
                        </a:rPr>
                        <a:t>Electric + NG hot water</a:t>
                      </a:r>
                      <a:endParaRPr lang="en-US" sz="1400"/>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lvl="0" algn="r">
                        <a:buNone/>
                      </a:pPr>
                      <a:r>
                        <a:rPr lang="en-US" sz="1800" b="0"/>
                        <a:t>0.8%</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0" marR="0" lvl="0" indent="0" algn="r" defTabSz="914400" rtl="0">
                        <a:lnSpc>
                          <a:spcPct val="100000"/>
                        </a:lnSpc>
                        <a:spcBef>
                          <a:spcPts val="0"/>
                        </a:spcBef>
                        <a:spcAft>
                          <a:spcPts val="0"/>
                        </a:spcAft>
                        <a:buClrTx/>
                        <a:buSzTx/>
                        <a:buFontTx/>
                        <a:buNone/>
                        <a:tabLst/>
                        <a:defRPr/>
                      </a:pPr>
                      <a:r>
                        <a:rPr lang="en-US" sz="1800" b="0"/>
                        <a:t>-2.5%</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extLst>
                  <a:ext uri="{0D108BD9-81ED-4DB2-BD59-A6C34878D82A}">
                    <a16:rowId xmlns:a16="http://schemas.microsoft.com/office/drawing/2014/main" val="3924333005"/>
                  </a:ext>
                </a:extLst>
              </a:tr>
            </a:tbl>
          </a:graphicData>
        </a:graphic>
      </p:graphicFrame>
      <p:pic>
        <p:nvPicPr>
          <p:cNvPr id="8" name="Picture 7" descr="A blue circle with white buildings and a black background&#10;&#10;Description automatically generated">
            <a:extLst>
              <a:ext uri="{FF2B5EF4-FFF2-40B4-BE49-F238E27FC236}">
                <a16:creationId xmlns:a16="http://schemas.microsoft.com/office/drawing/2014/main" id="{68DC7BA7-88E6-BF54-A693-76232CFE1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1003303"/>
            <a:ext cx="1028700" cy="1028700"/>
          </a:xfrm>
          <a:prstGeom prst="rect">
            <a:avLst/>
          </a:prstGeom>
        </p:spPr>
      </p:pic>
    </p:spTree>
    <p:extLst>
      <p:ext uri="{BB962C8B-B14F-4D97-AF65-F5344CB8AC3E}">
        <p14:creationId xmlns:p14="http://schemas.microsoft.com/office/powerpoint/2010/main" val="17600146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21BF74-4D6F-F631-1D46-0192FC7F7D3C}"/>
              </a:ext>
            </a:extLst>
          </p:cNvPr>
          <p:cNvSpPr txBox="1"/>
          <p:nvPr/>
        </p:nvSpPr>
        <p:spPr>
          <a:xfrm>
            <a:off x="762000" y="4800600"/>
            <a:ext cx="7620000" cy="1920526"/>
          </a:xfrm>
          <a:prstGeom prst="rect">
            <a:avLst/>
          </a:prstGeom>
          <a:noFill/>
        </p:spPr>
        <p:txBody>
          <a:bodyPr wrap="square" rtlCol="0">
            <a:spAutoFit/>
          </a:bodyPr>
          <a:lstStyle/>
          <a:p>
            <a:pPr algn="ctr"/>
            <a:r>
              <a:rPr lang="en-US" sz="1400" i="1" dirty="0">
                <a:solidFill>
                  <a:schemeClr val="bg1"/>
                </a:solidFill>
                <a:latin typeface="Century Gothic" panose="020B0502020202020204" pitchFamily="34" charset="0"/>
              </a:rPr>
              <a:t>Lisa Sullivan</a:t>
            </a:r>
          </a:p>
          <a:p>
            <a:pPr algn="ctr"/>
            <a:r>
              <a:rPr lang="en-US" sz="1400" i="1" dirty="0">
                <a:solidFill>
                  <a:schemeClr val="bg1"/>
                </a:solidFill>
                <a:latin typeface="Century Gothic" panose="020B0502020202020204" pitchFamily="34" charset="0"/>
              </a:rPr>
              <a:t>Green Communities</a:t>
            </a:r>
          </a:p>
          <a:p>
            <a:pPr algn="ctr"/>
            <a:r>
              <a:rPr lang="en-US" sz="1400" i="1" dirty="0">
                <a:solidFill>
                  <a:schemeClr val="bg1"/>
                </a:solidFill>
                <a:latin typeface="Century Gothic" panose="020B0502020202020204" pitchFamily="34" charset="0"/>
              </a:rPr>
              <a:t>Southeast Regional Coordinator</a:t>
            </a:r>
          </a:p>
          <a:p>
            <a:pPr marL="57150" indent="-50800" algn="ctr">
              <a:lnSpc>
                <a:spcPct val="90000"/>
              </a:lnSpc>
              <a:spcAft>
                <a:spcPts val="600"/>
              </a:spcAft>
              <a:buFont typeface="Wingdings" pitchFamily="2" charset="2"/>
              <a:buNone/>
              <a:defRPr/>
            </a:pPr>
            <a:r>
              <a:rPr lang="en-US" sz="1400" i="1" dirty="0">
                <a:solidFill>
                  <a:schemeClr val="bg1"/>
                </a:solidFill>
                <a:latin typeface="Century Gothic" panose="020B0502020202020204" pitchFamily="34" charset="0"/>
              </a:rPr>
              <a:t>Cell:  </a:t>
            </a:r>
            <a:r>
              <a:rPr lang="en-US" sz="1400" dirty="0">
                <a:solidFill>
                  <a:schemeClr val="bg1"/>
                </a:solidFill>
                <a:latin typeface="Century Gothic" panose="020B0502020202020204" pitchFamily="34" charset="0"/>
              </a:rPr>
              <a:t>(617)312-4018</a:t>
            </a:r>
          </a:p>
          <a:p>
            <a:pPr marL="57150" indent="-50800" algn="ctr">
              <a:lnSpc>
                <a:spcPct val="90000"/>
              </a:lnSpc>
              <a:spcAft>
                <a:spcPts val="600"/>
              </a:spcAft>
              <a:buFont typeface="Wingdings" pitchFamily="2" charset="2"/>
              <a:buNone/>
              <a:defRPr/>
            </a:pPr>
            <a:r>
              <a:rPr lang="en-US" sz="1400" dirty="0">
                <a:solidFill>
                  <a:schemeClr val="bg1"/>
                </a:solidFill>
                <a:latin typeface="Century Gothic" panose="020B0502020202020204" pitchFamily="34" charset="0"/>
                <a:hlinkClick r:id="rId2">
                  <a:extLst>
                    <a:ext uri="{A12FA001-AC4F-418D-AE19-62706E023703}">
                      <ahyp:hlinkClr xmlns:ahyp="http://schemas.microsoft.com/office/drawing/2018/hyperlinkcolor" val="tx"/>
                    </a:ext>
                  </a:extLst>
                </a:hlinkClick>
              </a:rPr>
              <a:t>Email:  Lisa.m.sullivan@mass.gov</a:t>
            </a:r>
            <a:endParaRPr lang="en-US" sz="1400" dirty="0">
              <a:solidFill>
                <a:schemeClr val="bg1"/>
              </a:solidFill>
              <a:latin typeface="Century Gothic" panose="020B0502020202020204" pitchFamily="34" charset="0"/>
            </a:endParaRPr>
          </a:p>
          <a:p>
            <a:pPr marL="57150" indent="-50800" algn="ctr">
              <a:lnSpc>
                <a:spcPct val="90000"/>
              </a:lnSpc>
              <a:spcAft>
                <a:spcPts val="600"/>
              </a:spcAft>
              <a:buNone/>
              <a:defRPr/>
            </a:pPr>
            <a:r>
              <a:rPr lang="en-US" sz="1400" dirty="0">
                <a:solidFill>
                  <a:schemeClr val="bg1"/>
                </a:solidFill>
                <a:latin typeface="Century Gothic" panose="020B0502020202020204" pitchFamily="34" charset="0"/>
                <a:hlinkClick r:id="rId3">
                  <a:extLst>
                    <a:ext uri="{A12FA001-AC4F-418D-AE19-62706E023703}">
                      <ahyp:hlinkClr xmlns:ahyp="http://schemas.microsoft.com/office/drawing/2018/hyperlinkcolor" val="tx"/>
                    </a:ext>
                  </a:extLst>
                </a:hlinkClick>
              </a:rPr>
              <a:t>www.mass.gov/orgs/green-communities-division</a:t>
            </a:r>
            <a:endParaRPr lang="en-US" sz="1400" dirty="0">
              <a:solidFill>
                <a:schemeClr val="bg1"/>
              </a:solidFill>
              <a:latin typeface="Century Gothic" panose="020B0502020202020204" pitchFamily="34" charset="0"/>
            </a:endParaRPr>
          </a:p>
          <a:p>
            <a:endParaRPr lang="en-US" dirty="0"/>
          </a:p>
        </p:txBody>
      </p:sp>
    </p:spTree>
    <p:extLst>
      <p:ext uri="{BB962C8B-B14F-4D97-AF65-F5344CB8AC3E}">
        <p14:creationId xmlns:p14="http://schemas.microsoft.com/office/powerpoint/2010/main" val="2488889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C2AD6-1660-DF03-8FB1-3A1C582630BA}"/>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AB5350FB-5FAA-49A0-D22D-55063375807F}"/>
              </a:ext>
            </a:extLst>
          </p:cNvPr>
          <p:cNvSpPr>
            <a:spLocks noGrp="1"/>
          </p:cNvSpPr>
          <p:nvPr>
            <p:ph type="body" sz="quarter" idx="11"/>
          </p:nvPr>
        </p:nvSpPr>
        <p:spPr>
          <a:xfrm>
            <a:off x="965971" y="418365"/>
            <a:ext cx="3951836" cy="607100"/>
          </a:xfrm>
        </p:spPr>
        <p:txBody>
          <a:bodyPr>
            <a:normAutofit/>
          </a:bodyPr>
          <a:lstStyle/>
          <a:p>
            <a:r>
              <a:rPr lang="en-US" dirty="0">
                <a:solidFill>
                  <a:srgbClr val="2E3690"/>
                </a:solidFill>
              </a:rPr>
              <a:t>2020</a:t>
            </a:r>
          </a:p>
        </p:txBody>
      </p:sp>
      <p:sp>
        <p:nvSpPr>
          <p:cNvPr id="29" name="Text Placeholder 28">
            <a:extLst>
              <a:ext uri="{FF2B5EF4-FFF2-40B4-BE49-F238E27FC236}">
                <a16:creationId xmlns:a16="http://schemas.microsoft.com/office/drawing/2014/main" id="{F9AF8858-991F-5542-6708-B9D20904CCB8}"/>
              </a:ext>
            </a:extLst>
          </p:cNvPr>
          <p:cNvSpPr>
            <a:spLocks noGrp="1"/>
          </p:cNvSpPr>
          <p:nvPr>
            <p:ph type="body" sz="quarter" idx="17"/>
          </p:nvPr>
        </p:nvSpPr>
        <p:spPr>
          <a:xfrm>
            <a:off x="361518" y="1708656"/>
            <a:ext cx="3590317" cy="436741"/>
          </a:xfrm>
        </p:spPr>
        <p:txBody>
          <a:bodyPr>
            <a:normAutofit fontScale="92500"/>
          </a:bodyPr>
          <a:lstStyle/>
          <a:p>
            <a:r>
              <a:rPr lang="en-US" dirty="0"/>
              <a:t>Current grid emissions: ~</a:t>
            </a:r>
            <a:r>
              <a:rPr lang="en-US" dirty="0">
                <a:solidFill>
                  <a:srgbClr val="FF0000"/>
                </a:solidFill>
              </a:rPr>
              <a:t>680</a:t>
            </a:r>
            <a:r>
              <a:rPr lang="en-US" dirty="0"/>
              <a:t> lbs./MWh</a:t>
            </a:r>
          </a:p>
        </p:txBody>
      </p:sp>
      <p:grpSp>
        <p:nvGrpSpPr>
          <p:cNvPr id="93" name="Group 92">
            <a:extLst>
              <a:ext uri="{FF2B5EF4-FFF2-40B4-BE49-F238E27FC236}">
                <a16:creationId xmlns:a16="http://schemas.microsoft.com/office/drawing/2014/main" id="{4756FF9C-62D7-30FA-DC4E-13F6CC8F52DD}"/>
              </a:ext>
            </a:extLst>
          </p:cNvPr>
          <p:cNvGrpSpPr/>
          <p:nvPr/>
        </p:nvGrpSpPr>
        <p:grpSpPr>
          <a:xfrm>
            <a:off x="65313" y="2090058"/>
            <a:ext cx="9013372" cy="3957067"/>
            <a:chOff x="1734010" y="954708"/>
            <a:chExt cx="8906881" cy="5656618"/>
          </a:xfrm>
        </p:grpSpPr>
        <p:sp>
          <p:nvSpPr>
            <p:cNvPr id="94" name="Rectangle: Rounded Corners 93">
              <a:extLst>
                <a:ext uri="{FF2B5EF4-FFF2-40B4-BE49-F238E27FC236}">
                  <a16:creationId xmlns:a16="http://schemas.microsoft.com/office/drawing/2014/main" id="{A8DF3885-1741-AAC1-021E-CFE1F7281CB1}"/>
                </a:ext>
              </a:extLst>
            </p:cNvPr>
            <p:cNvSpPr/>
            <p:nvPr/>
          </p:nvSpPr>
          <p:spPr>
            <a:xfrm>
              <a:off x="1734010" y="954708"/>
              <a:ext cx="1409351" cy="482262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5" name="Rectangle: Rounded Corners 94">
              <a:extLst>
                <a:ext uri="{FF2B5EF4-FFF2-40B4-BE49-F238E27FC236}">
                  <a16:creationId xmlns:a16="http://schemas.microsoft.com/office/drawing/2014/main" id="{94A6228C-D14C-8DBD-1CF7-715B8F65D10E}"/>
                </a:ext>
              </a:extLst>
            </p:cNvPr>
            <p:cNvSpPr/>
            <p:nvPr/>
          </p:nvSpPr>
          <p:spPr>
            <a:xfrm>
              <a:off x="3239223" y="954708"/>
              <a:ext cx="1409351" cy="482262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96" name="Picture 95">
              <a:extLst>
                <a:ext uri="{FF2B5EF4-FFF2-40B4-BE49-F238E27FC236}">
                  <a16:creationId xmlns:a16="http://schemas.microsoft.com/office/drawing/2014/main" id="{B120D325-859A-1013-CA05-923A0F148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4116" y="2313785"/>
              <a:ext cx="1306884" cy="653442"/>
            </a:xfrm>
            <a:prstGeom prst="rect">
              <a:avLst/>
            </a:prstGeom>
          </p:spPr>
        </p:pic>
        <p:sp>
          <p:nvSpPr>
            <p:cNvPr id="97" name="TextBox 96">
              <a:extLst>
                <a:ext uri="{FF2B5EF4-FFF2-40B4-BE49-F238E27FC236}">
                  <a16:creationId xmlns:a16="http://schemas.microsoft.com/office/drawing/2014/main" id="{CC73C7CF-B214-FC1D-CE07-9BF322E5E7A0}"/>
                </a:ext>
              </a:extLst>
            </p:cNvPr>
            <p:cNvSpPr txBox="1"/>
            <p:nvPr/>
          </p:nvSpPr>
          <p:spPr>
            <a:xfrm>
              <a:off x="3252300" y="1201814"/>
              <a:ext cx="1409351" cy="527959"/>
            </a:xfrm>
            <a:prstGeom prst="rect">
              <a:avLst/>
            </a:prstGeom>
            <a:noFill/>
          </p:spPr>
          <p:txBody>
            <a:bodyPr wrap="square" rtlCol="0">
              <a:spAutoFit/>
            </a:bodyPr>
            <a:lstStyle/>
            <a:p>
              <a:pPr algn="ctr"/>
              <a:r>
                <a:rPr lang="en-US" sz="1800" b="1" dirty="0"/>
                <a:t>PROPANE</a:t>
              </a:r>
            </a:p>
          </p:txBody>
        </p:sp>
        <p:sp>
          <p:nvSpPr>
            <p:cNvPr id="99" name="TextBox 98">
              <a:extLst>
                <a:ext uri="{FF2B5EF4-FFF2-40B4-BE49-F238E27FC236}">
                  <a16:creationId xmlns:a16="http://schemas.microsoft.com/office/drawing/2014/main" id="{7CD4B2D3-C159-0171-18B0-5FE498169036}"/>
                </a:ext>
              </a:extLst>
            </p:cNvPr>
            <p:cNvSpPr txBox="1"/>
            <p:nvPr/>
          </p:nvSpPr>
          <p:spPr>
            <a:xfrm>
              <a:off x="1833461" y="1201815"/>
              <a:ext cx="1210450" cy="527959"/>
            </a:xfrm>
            <a:prstGeom prst="rect">
              <a:avLst/>
            </a:prstGeom>
            <a:noFill/>
          </p:spPr>
          <p:txBody>
            <a:bodyPr wrap="square" rtlCol="0">
              <a:spAutoFit/>
            </a:bodyPr>
            <a:lstStyle/>
            <a:p>
              <a:pPr algn="ctr"/>
              <a:r>
                <a:rPr lang="en-US" sz="1800" b="1" dirty="0"/>
                <a:t>OIL</a:t>
              </a:r>
            </a:p>
          </p:txBody>
        </p:sp>
        <p:sp>
          <p:nvSpPr>
            <p:cNvPr id="100" name="Rectangle: Rounded Corners 99">
              <a:extLst>
                <a:ext uri="{FF2B5EF4-FFF2-40B4-BE49-F238E27FC236}">
                  <a16:creationId xmlns:a16="http://schemas.microsoft.com/office/drawing/2014/main" id="{DB9175F7-58F7-27B3-589A-9A6A16A57345}"/>
                </a:ext>
              </a:extLst>
            </p:cNvPr>
            <p:cNvSpPr/>
            <p:nvPr/>
          </p:nvSpPr>
          <p:spPr>
            <a:xfrm>
              <a:off x="4722637" y="954708"/>
              <a:ext cx="1409351" cy="482262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1" name="Rectangle: Rounded Corners 100">
              <a:extLst>
                <a:ext uri="{FF2B5EF4-FFF2-40B4-BE49-F238E27FC236}">
                  <a16:creationId xmlns:a16="http://schemas.microsoft.com/office/drawing/2014/main" id="{270BFDC7-849A-A435-F691-9167DD3312D7}"/>
                </a:ext>
              </a:extLst>
            </p:cNvPr>
            <p:cNvSpPr/>
            <p:nvPr/>
          </p:nvSpPr>
          <p:spPr>
            <a:xfrm>
              <a:off x="6192974" y="954708"/>
              <a:ext cx="1409351" cy="482262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2" name="Rectangle: Rounded Corners 101">
              <a:extLst>
                <a:ext uri="{FF2B5EF4-FFF2-40B4-BE49-F238E27FC236}">
                  <a16:creationId xmlns:a16="http://schemas.microsoft.com/office/drawing/2014/main" id="{13921EBC-780D-1A43-CB89-22EBD1859C26}"/>
                </a:ext>
              </a:extLst>
            </p:cNvPr>
            <p:cNvSpPr/>
            <p:nvPr/>
          </p:nvSpPr>
          <p:spPr>
            <a:xfrm>
              <a:off x="7663312" y="954708"/>
              <a:ext cx="1409351" cy="482262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3" name="Rectangle: Rounded Corners 102">
              <a:extLst>
                <a:ext uri="{FF2B5EF4-FFF2-40B4-BE49-F238E27FC236}">
                  <a16:creationId xmlns:a16="http://schemas.microsoft.com/office/drawing/2014/main" id="{DD236C92-3EF0-13C7-9102-C24ED67B3DC7}"/>
                </a:ext>
              </a:extLst>
            </p:cNvPr>
            <p:cNvSpPr/>
            <p:nvPr/>
          </p:nvSpPr>
          <p:spPr>
            <a:xfrm>
              <a:off x="9133650" y="954708"/>
              <a:ext cx="1409351" cy="482262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04" name="Picture 103">
              <a:extLst>
                <a:ext uri="{FF2B5EF4-FFF2-40B4-BE49-F238E27FC236}">
                  <a16:creationId xmlns:a16="http://schemas.microsoft.com/office/drawing/2014/main" id="{F9D1B456-3A4C-4109-D491-7CE3822F65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487" b="7974"/>
            <a:stretch/>
          </p:blipFill>
          <p:spPr>
            <a:xfrm>
              <a:off x="4722638" y="2148229"/>
              <a:ext cx="1409350" cy="784412"/>
            </a:xfrm>
            <a:prstGeom prst="rect">
              <a:avLst/>
            </a:prstGeom>
          </p:spPr>
        </p:pic>
        <p:sp>
          <p:nvSpPr>
            <p:cNvPr id="105" name="Rectangle: Rounded Corners 104">
              <a:extLst>
                <a:ext uri="{FF2B5EF4-FFF2-40B4-BE49-F238E27FC236}">
                  <a16:creationId xmlns:a16="http://schemas.microsoft.com/office/drawing/2014/main" id="{8610F2F3-E3BB-FF4B-B3C9-0024AF19415F}"/>
                </a:ext>
              </a:extLst>
            </p:cNvPr>
            <p:cNvSpPr/>
            <p:nvPr/>
          </p:nvSpPr>
          <p:spPr>
            <a:xfrm rot="16200000">
              <a:off x="5669830" y="-654739"/>
              <a:ext cx="1032290" cy="8761040"/>
            </a:xfrm>
            <a:prstGeom prst="roundRect">
              <a:avLst/>
            </a:prstGeom>
            <a:solidFill>
              <a:schemeClr val="bg1">
                <a:lumMod val="6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6" name="TextBox 105">
              <a:extLst>
                <a:ext uri="{FF2B5EF4-FFF2-40B4-BE49-F238E27FC236}">
                  <a16:creationId xmlns:a16="http://schemas.microsoft.com/office/drawing/2014/main" id="{B2BB4A1E-8967-0312-9C65-4B3B411ED657}"/>
                </a:ext>
              </a:extLst>
            </p:cNvPr>
            <p:cNvSpPr txBox="1"/>
            <p:nvPr/>
          </p:nvSpPr>
          <p:spPr>
            <a:xfrm>
              <a:off x="4822088" y="1201815"/>
              <a:ext cx="1210450" cy="527959"/>
            </a:xfrm>
            <a:prstGeom prst="rect">
              <a:avLst/>
            </a:prstGeom>
            <a:noFill/>
          </p:spPr>
          <p:txBody>
            <a:bodyPr wrap="square" rtlCol="0">
              <a:spAutoFit/>
            </a:bodyPr>
            <a:lstStyle/>
            <a:p>
              <a:pPr algn="ctr"/>
              <a:r>
                <a:rPr lang="en-US" sz="1800" b="1" dirty="0"/>
                <a:t>GAS</a:t>
              </a:r>
            </a:p>
          </p:txBody>
        </p:sp>
        <p:sp>
          <p:nvSpPr>
            <p:cNvPr id="107" name="TextBox 106">
              <a:extLst>
                <a:ext uri="{FF2B5EF4-FFF2-40B4-BE49-F238E27FC236}">
                  <a16:creationId xmlns:a16="http://schemas.microsoft.com/office/drawing/2014/main" id="{7D1ED829-FCA9-DBC0-8700-81D1B09D1530}"/>
                </a:ext>
              </a:extLst>
            </p:cNvPr>
            <p:cNvSpPr txBox="1"/>
            <p:nvPr/>
          </p:nvSpPr>
          <p:spPr>
            <a:xfrm>
              <a:off x="6131989" y="1201815"/>
              <a:ext cx="1507829" cy="701289"/>
            </a:xfrm>
            <a:prstGeom prst="rect">
              <a:avLst/>
            </a:prstGeom>
            <a:noFill/>
          </p:spPr>
          <p:txBody>
            <a:bodyPr wrap="square" rtlCol="0">
              <a:spAutoFit/>
            </a:bodyPr>
            <a:lstStyle/>
            <a:p>
              <a:pPr algn="ctr"/>
              <a:r>
                <a:rPr lang="en-US" sz="1800" b="1" dirty="0"/>
                <a:t>ELECTRIC</a:t>
              </a:r>
            </a:p>
            <a:p>
              <a:pPr algn="ctr"/>
              <a:r>
                <a:rPr lang="en-US" sz="788" b="1" dirty="0"/>
                <a:t>RESISTANCE</a:t>
              </a:r>
            </a:p>
          </p:txBody>
        </p:sp>
        <p:sp>
          <p:nvSpPr>
            <p:cNvPr id="108" name="TextBox 107">
              <a:extLst>
                <a:ext uri="{FF2B5EF4-FFF2-40B4-BE49-F238E27FC236}">
                  <a16:creationId xmlns:a16="http://schemas.microsoft.com/office/drawing/2014/main" id="{CD989049-EA27-5189-BB42-A958076DD2A5}"/>
                </a:ext>
              </a:extLst>
            </p:cNvPr>
            <p:cNvSpPr txBox="1"/>
            <p:nvPr/>
          </p:nvSpPr>
          <p:spPr>
            <a:xfrm>
              <a:off x="7625818" y="1201814"/>
              <a:ext cx="1507829" cy="1047945"/>
            </a:xfrm>
            <a:prstGeom prst="rect">
              <a:avLst/>
            </a:prstGeom>
            <a:noFill/>
          </p:spPr>
          <p:txBody>
            <a:bodyPr wrap="square" rtlCol="0">
              <a:spAutoFit/>
            </a:bodyPr>
            <a:lstStyle/>
            <a:p>
              <a:pPr algn="ctr"/>
              <a:r>
                <a:rPr lang="en-US" sz="1800" b="1" dirty="0"/>
                <a:t>ELECTRIC</a:t>
              </a:r>
            </a:p>
            <a:p>
              <a:pPr algn="ctr"/>
              <a:r>
                <a:rPr lang="en-US" sz="788" b="1" dirty="0"/>
                <a:t>COLD CLIMATE</a:t>
              </a:r>
            </a:p>
            <a:p>
              <a:pPr algn="ctr"/>
              <a:r>
                <a:rPr lang="en-US" sz="788" b="1" dirty="0"/>
                <a:t>AIR SOURCE</a:t>
              </a:r>
            </a:p>
            <a:p>
              <a:pPr algn="ctr"/>
              <a:r>
                <a:rPr lang="en-US" sz="788" b="1" dirty="0"/>
                <a:t>HEAT PUMP</a:t>
              </a:r>
            </a:p>
          </p:txBody>
        </p:sp>
        <p:sp>
          <p:nvSpPr>
            <p:cNvPr id="109" name="TextBox 108">
              <a:extLst>
                <a:ext uri="{FF2B5EF4-FFF2-40B4-BE49-F238E27FC236}">
                  <a16:creationId xmlns:a16="http://schemas.microsoft.com/office/drawing/2014/main" id="{8073DF0F-BFE3-758F-FDE3-1F9FBA59CDE5}"/>
                </a:ext>
              </a:extLst>
            </p:cNvPr>
            <p:cNvSpPr txBox="1"/>
            <p:nvPr/>
          </p:nvSpPr>
          <p:spPr>
            <a:xfrm>
              <a:off x="9072661" y="1160080"/>
              <a:ext cx="1568230" cy="1270585"/>
            </a:xfrm>
            <a:prstGeom prst="rect">
              <a:avLst/>
            </a:prstGeom>
            <a:noFill/>
          </p:spPr>
          <p:txBody>
            <a:bodyPr wrap="square" rtlCol="0">
              <a:spAutoFit/>
            </a:bodyPr>
            <a:lstStyle/>
            <a:p>
              <a:pPr algn="ctr"/>
              <a:r>
                <a:rPr lang="en-US" sz="1800" b="1" dirty="0"/>
                <a:t>ELECTRIC </a:t>
              </a:r>
              <a:r>
                <a:rPr lang="en-US" sz="1013" b="1" dirty="0"/>
                <a:t> </a:t>
              </a:r>
              <a:endParaRPr lang="en-US" sz="788" b="1" dirty="0"/>
            </a:p>
            <a:p>
              <a:pPr algn="ctr"/>
              <a:r>
                <a:rPr lang="en-US" sz="788" b="1" dirty="0"/>
                <a:t>GROUND SOURCE</a:t>
              </a:r>
            </a:p>
            <a:p>
              <a:pPr algn="ctr"/>
              <a:r>
                <a:rPr lang="en-US" sz="788" b="1" dirty="0"/>
                <a:t>HEAT PUMP</a:t>
              </a:r>
            </a:p>
            <a:p>
              <a:pPr algn="ctr"/>
              <a:endParaRPr lang="en-US" sz="1800" b="1" dirty="0"/>
            </a:p>
          </p:txBody>
        </p:sp>
        <p:sp>
          <p:nvSpPr>
            <p:cNvPr id="110" name="Rectangle 109">
              <a:extLst>
                <a:ext uri="{FF2B5EF4-FFF2-40B4-BE49-F238E27FC236}">
                  <a16:creationId xmlns:a16="http://schemas.microsoft.com/office/drawing/2014/main" id="{A5F14FA4-3347-96EF-8F40-9CF33EBF3608}"/>
                </a:ext>
              </a:extLst>
            </p:cNvPr>
            <p:cNvSpPr/>
            <p:nvPr/>
          </p:nvSpPr>
          <p:spPr>
            <a:xfrm>
              <a:off x="6192975" y="2148229"/>
              <a:ext cx="1409350" cy="784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11" name="Picture 110">
              <a:extLst>
                <a:ext uri="{FF2B5EF4-FFF2-40B4-BE49-F238E27FC236}">
                  <a16:creationId xmlns:a16="http://schemas.microsoft.com/office/drawing/2014/main" id="{A1ADBD9E-62BC-0D37-3744-6313503DAA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699" y="2215333"/>
              <a:ext cx="1309900" cy="566822"/>
            </a:xfrm>
            <a:prstGeom prst="rect">
              <a:avLst/>
            </a:prstGeom>
          </p:spPr>
        </p:pic>
        <p:pic>
          <p:nvPicPr>
            <p:cNvPr id="113" name="Picture 112">
              <a:extLst>
                <a:ext uri="{FF2B5EF4-FFF2-40B4-BE49-F238E27FC236}">
                  <a16:creationId xmlns:a16="http://schemas.microsoft.com/office/drawing/2014/main" id="{03108717-F684-440D-9F86-5C4CC46B572B}"/>
                </a:ext>
              </a:extLst>
            </p:cNvPr>
            <p:cNvPicPr>
              <a:picLocks noChangeAspect="1"/>
            </p:cNvPicPr>
            <p:nvPr/>
          </p:nvPicPr>
          <p:blipFill rotWithShape="1">
            <a:blip r:embed="rId6">
              <a:extLst>
                <a:ext uri="{28A0092B-C50C-407E-A947-70E740481C1C}">
                  <a14:useLocalDpi xmlns:a14="http://schemas.microsoft.com/office/drawing/2010/main" val="0"/>
                </a:ext>
              </a:extLst>
            </a:blip>
            <a:srcRect l="38058" t="56742" r="31435" b="7458"/>
            <a:stretch/>
          </p:blipFill>
          <p:spPr>
            <a:xfrm>
              <a:off x="9133652" y="2148229"/>
              <a:ext cx="1409349" cy="784411"/>
            </a:xfrm>
            <a:prstGeom prst="rect">
              <a:avLst/>
            </a:prstGeom>
          </p:spPr>
        </p:pic>
        <p:sp>
          <p:nvSpPr>
            <p:cNvPr id="114" name="TextBox 113">
              <a:extLst>
                <a:ext uri="{FF2B5EF4-FFF2-40B4-BE49-F238E27FC236}">
                  <a16:creationId xmlns:a16="http://schemas.microsoft.com/office/drawing/2014/main" id="{34272617-C51D-0B17-BD72-CFAEB70CEF06}"/>
                </a:ext>
              </a:extLst>
            </p:cNvPr>
            <p:cNvSpPr txBox="1"/>
            <p:nvPr/>
          </p:nvSpPr>
          <p:spPr>
            <a:xfrm>
              <a:off x="2264617" y="3299722"/>
              <a:ext cx="7662766" cy="593953"/>
            </a:xfrm>
            <a:prstGeom prst="rect">
              <a:avLst/>
            </a:prstGeom>
            <a:noFill/>
          </p:spPr>
          <p:txBody>
            <a:bodyPr wrap="square" rtlCol="0">
              <a:spAutoFit/>
            </a:bodyPr>
            <a:lstStyle/>
            <a:p>
              <a:pPr algn="ctr"/>
              <a:r>
                <a:rPr lang="en-US" sz="2100" b="1" dirty="0">
                  <a:solidFill>
                    <a:schemeClr val="bg1"/>
                  </a:solidFill>
                </a:rPr>
                <a:t>Pounds of emissions to deliver 1 MMBtu of heat</a:t>
              </a:r>
            </a:p>
          </p:txBody>
        </p:sp>
        <p:sp>
          <p:nvSpPr>
            <p:cNvPr id="115" name="TextBox 114">
              <a:extLst>
                <a:ext uri="{FF2B5EF4-FFF2-40B4-BE49-F238E27FC236}">
                  <a16:creationId xmlns:a16="http://schemas.microsoft.com/office/drawing/2014/main" id="{8C2D717F-EF1D-3213-B5BC-0B116800CFFE}"/>
                </a:ext>
              </a:extLst>
            </p:cNvPr>
            <p:cNvSpPr txBox="1"/>
            <p:nvPr/>
          </p:nvSpPr>
          <p:spPr>
            <a:xfrm>
              <a:off x="3317254" y="4443423"/>
              <a:ext cx="1259346" cy="791939"/>
            </a:xfrm>
            <a:prstGeom prst="rect">
              <a:avLst/>
            </a:prstGeom>
            <a:noFill/>
          </p:spPr>
          <p:txBody>
            <a:bodyPr wrap="square" rtlCol="0">
              <a:spAutoFit/>
            </a:bodyPr>
            <a:lstStyle/>
            <a:p>
              <a:pPr algn="ctr"/>
              <a:r>
                <a:rPr lang="en-US" sz="3000" b="1" dirty="0">
                  <a:solidFill>
                    <a:schemeClr val="bg1"/>
                  </a:solidFill>
                </a:rPr>
                <a:t>145</a:t>
              </a:r>
            </a:p>
          </p:txBody>
        </p:sp>
        <p:sp>
          <p:nvSpPr>
            <p:cNvPr id="116" name="TextBox 115">
              <a:extLst>
                <a:ext uri="{FF2B5EF4-FFF2-40B4-BE49-F238E27FC236}">
                  <a16:creationId xmlns:a16="http://schemas.microsoft.com/office/drawing/2014/main" id="{EC7EE476-8AD6-9E6D-DFB8-594D1B2C361B}"/>
                </a:ext>
              </a:extLst>
            </p:cNvPr>
            <p:cNvSpPr txBox="1"/>
            <p:nvPr/>
          </p:nvSpPr>
          <p:spPr>
            <a:xfrm>
              <a:off x="1811435" y="4443423"/>
              <a:ext cx="1259346" cy="791939"/>
            </a:xfrm>
            <a:prstGeom prst="rect">
              <a:avLst/>
            </a:prstGeom>
            <a:noFill/>
          </p:spPr>
          <p:txBody>
            <a:bodyPr wrap="square" rtlCol="0">
              <a:spAutoFit/>
            </a:bodyPr>
            <a:lstStyle/>
            <a:p>
              <a:pPr algn="ctr"/>
              <a:r>
                <a:rPr lang="en-US" sz="3000" b="1" dirty="0">
                  <a:solidFill>
                    <a:schemeClr val="bg1"/>
                  </a:solidFill>
                </a:rPr>
                <a:t>170</a:t>
              </a:r>
            </a:p>
          </p:txBody>
        </p:sp>
        <p:sp>
          <p:nvSpPr>
            <p:cNvPr id="117" name="TextBox 116">
              <a:extLst>
                <a:ext uri="{FF2B5EF4-FFF2-40B4-BE49-F238E27FC236}">
                  <a16:creationId xmlns:a16="http://schemas.microsoft.com/office/drawing/2014/main" id="{5741E7F2-AECF-41FC-01EF-397DD514233A}"/>
                </a:ext>
              </a:extLst>
            </p:cNvPr>
            <p:cNvSpPr txBox="1"/>
            <p:nvPr/>
          </p:nvSpPr>
          <p:spPr>
            <a:xfrm>
              <a:off x="4799456" y="4443423"/>
              <a:ext cx="1259346" cy="791939"/>
            </a:xfrm>
            <a:prstGeom prst="rect">
              <a:avLst/>
            </a:prstGeom>
            <a:noFill/>
          </p:spPr>
          <p:txBody>
            <a:bodyPr wrap="square" rtlCol="0">
              <a:spAutoFit/>
            </a:bodyPr>
            <a:lstStyle/>
            <a:p>
              <a:pPr algn="ctr"/>
              <a:r>
                <a:rPr lang="en-US" sz="3000" b="1" dirty="0">
                  <a:solidFill>
                    <a:schemeClr val="bg1"/>
                  </a:solidFill>
                </a:rPr>
                <a:t>120</a:t>
              </a:r>
            </a:p>
          </p:txBody>
        </p:sp>
        <p:sp>
          <p:nvSpPr>
            <p:cNvPr id="118" name="TextBox 117">
              <a:extLst>
                <a:ext uri="{FF2B5EF4-FFF2-40B4-BE49-F238E27FC236}">
                  <a16:creationId xmlns:a16="http://schemas.microsoft.com/office/drawing/2014/main" id="{74A2A203-A7EF-D015-98DA-46200AA80814}"/>
                </a:ext>
              </a:extLst>
            </p:cNvPr>
            <p:cNvSpPr txBox="1"/>
            <p:nvPr/>
          </p:nvSpPr>
          <p:spPr>
            <a:xfrm>
              <a:off x="6269187" y="4443423"/>
              <a:ext cx="1259346" cy="791939"/>
            </a:xfrm>
            <a:prstGeom prst="rect">
              <a:avLst/>
            </a:prstGeom>
            <a:noFill/>
          </p:spPr>
          <p:txBody>
            <a:bodyPr wrap="square" rtlCol="0">
              <a:spAutoFit/>
            </a:bodyPr>
            <a:lstStyle/>
            <a:p>
              <a:pPr algn="ctr"/>
              <a:r>
                <a:rPr lang="en-US" sz="3000" b="1" dirty="0">
                  <a:solidFill>
                    <a:schemeClr val="bg1"/>
                  </a:solidFill>
                </a:rPr>
                <a:t>205</a:t>
              </a:r>
            </a:p>
          </p:txBody>
        </p:sp>
        <p:sp>
          <p:nvSpPr>
            <p:cNvPr id="119" name="TextBox 118">
              <a:extLst>
                <a:ext uri="{FF2B5EF4-FFF2-40B4-BE49-F238E27FC236}">
                  <a16:creationId xmlns:a16="http://schemas.microsoft.com/office/drawing/2014/main" id="{32233D3B-6598-5E72-6558-AB7C65AFB580}"/>
                </a:ext>
              </a:extLst>
            </p:cNvPr>
            <p:cNvSpPr txBox="1"/>
            <p:nvPr/>
          </p:nvSpPr>
          <p:spPr>
            <a:xfrm>
              <a:off x="7738919" y="4443423"/>
              <a:ext cx="1259346" cy="791939"/>
            </a:xfrm>
            <a:prstGeom prst="rect">
              <a:avLst/>
            </a:prstGeom>
            <a:noFill/>
          </p:spPr>
          <p:txBody>
            <a:bodyPr wrap="square" rtlCol="0">
              <a:spAutoFit/>
            </a:bodyPr>
            <a:lstStyle/>
            <a:p>
              <a:pPr algn="ctr"/>
              <a:r>
                <a:rPr lang="en-US" sz="3000" b="1" dirty="0">
                  <a:solidFill>
                    <a:srgbClr val="C00000"/>
                  </a:solidFill>
                </a:rPr>
                <a:t>65</a:t>
              </a:r>
            </a:p>
          </p:txBody>
        </p:sp>
        <p:sp>
          <p:nvSpPr>
            <p:cNvPr id="120" name="TextBox 119">
              <a:extLst>
                <a:ext uri="{FF2B5EF4-FFF2-40B4-BE49-F238E27FC236}">
                  <a16:creationId xmlns:a16="http://schemas.microsoft.com/office/drawing/2014/main" id="{0D783850-DA6F-569F-AD49-BA9DB795FD75}"/>
                </a:ext>
              </a:extLst>
            </p:cNvPr>
            <p:cNvSpPr txBox="1"/>
            <p:nvPr/>
          </p:nvSpPr>
          <p:spPr>
            <a:xfrm>
              <a:off x="9208651" y="4443423"/>
              <a:ext cx="1259346" cy="791939"/>
            </a:xfrm>
            <a:prstGeom prst="rect">
              <a:avLst/>
            </a:prstGeom>
            <a:noFill/>
          </p:spPr>
          <p:txBody>
            <a:bodyPr wrap="square" rtlCol="0">
              <a:spAutoFit/>
            </a:bodyPr>
            <a:lstStyle/>
            <a:p>
              <a:pPr algn="ctr"/>
              <a:r>
                <a:rPr lang="en-US" sz="3000" b="1" dirty="0">
                  <a:solidFill>
                    <a:srgbClr val="C00000"/>
                  </a:solidFill>
                </a:rPr>
                <a:t>45</a:t>
              </a:r>
            </a:p>
          </p:txBody>
        </p:sp>
        <p:cxnSp>
          <p:nvCxnSpPr>
            <p:cNvPr id="121" name="Straight Arrow Connector 120">
              <a:extLst>
                <a:ext uri="{FF2B5EF4-FFF2-40B4-BE49-F238E27FC236}">
                  <a16:creationId xmlns:a16="http://schemas.microsoft.com/office/drawing/2014/main" id="{4F42CF5D-57E5-CC8C-B997-45D53B5BBA03}"/>
                </a:ext>
              </a:extLst>
            </p:cNvPr>
            <p:cNvCxnSpPr/>
            <p:nvPr/>
          </p:nvCxnSpPr>
          <p:spPr>
            <a:xfrm>
              <a:off x="5437964" y="6098796"/>
              <a:ext cx="2926080" cy="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6EF578DA-F3EB-4D98-1BF3-9260E0C6B477}"/>
                </a:ext>
              </a:extLst>
            </p:cNvPr>
            <p:cNvCxnSpPr>
              <a:cxnSpLocks/>
            </p:cNvCxnSpPr>
            <p:nvPr/>
          </p:nvCxnSpPr>
          <p:spPr>
            <a:xfrm rot="5400000">
              <a:off x="8238289" y="5961636"/>
              <a:ext cx="274320" cy="0"/>
            </a:xfrm>
            <a:prstGeom prst="straightConnector1">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3201E515-2775-3CE4-55AC-55F4ADDFBFE0}"/>
                </a:ext>
              </a:extLst>
            </p:cNvPr>
            <p:cNvCxnSpPr>
              <a:cxnSpLocks/>
            </p:cNvCxnSpPr>
            <p:nvPr/>
          </p:nvCxnSpPr>
          <p:spPr>
            <a:xfrm rot="5400000">
              <a:off x="5300804" y="5961636"/>
              <a:ext cx="274320" cy="0"/>
            </a:xfrm>
            <a:prstGeom prst="straightConnector1">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52334C51-15E4-A90E-E993-C299A72C8062}"/>
                </a:ext>
              </a:extLst>
            </p:cNvPr>
            <p:cNvSpPr txBox="1"/>
            <p:nvPr/>
          </p:nvSpPr>
          <p:spPr>
            <a:xfrm>
              <a:off x="5304401" y="6083367"/>
              <a:ext cx="3186495" cy="527959"/>
            </a:xfrm>
            <a:prstGeom prst="rect">
              <a:avLst/>
            </a:prstGeom>
            <a:noFill/>
          </p:spPr>
          <p:txBody>
            <a:bodyPr wrap="square" rtlCol="0">
              <a:spAutoFit/>
            </a:bodyPr>
            <a:lstStyle/>
            <a:p>
              <a:pPr algn="ctr"/>
              <a:r>
                <a:rPr lang="en-US" sz="1800" b="1" dirty="0">
                  <a:solidFill>
                    <a:srgbClr val="C00000"/>
                  </a:solidFill>
                </a:rPr>
                <a:t>45% Less</a:t>
              </a:r>
            </a:p>
          </p:txBody>
        </p:sp>
      </p:grpSp>
      <p:pic>
        <p:nvPicPr>
          <p:cNvPr id="125" name="Picture 124">
            <a:extLst>
              <a:ext uri="{FF2B5EF4-FFF2-40B4-BE49-F238E27FC236}">
                <a16:creationId xmlns:a16="http://schemas.microsoft.com/office/drawing/2014/main" id="{E1D8E44D-ACA5-78E1-F2AD-32733BA2C5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13331" y="2545894"/>
            <a:ext cx="1342225" cy="1342225"/>
          </a:xfrm>
          <a:prstGeom prst="rect">
            <a:avLst/>
          </a:prstGeom>
        </p:spPr>
      </p:pic>
      <p:pic>
        <p:nvPicPr>
          <p:cNvPr id="127" name="Graphic 126" descr="Oil Rig with solid fill">
            <a:extLst>
              <a:ext uri="{FF2B5EF4-FFF2-40B4-BE49-F238E27FC236}">
                <a16:creationId xmlns:a16="http://schemas.microsoft.com/office/drawing/2014/main" id="{788F125D-D67B-2BCD-E0C1-21D16CE465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8023" y="2653627"/>
            <a:ext cx="940780" cy="940780"/>
          </a:xfrm>
          <a:prstGeom prst="rect">
            <a:avLst/>
          </a:prstGeom>
        </p:spPr>
      </p:pic>
    </p:spTree>
    <p:extLst>
      <p:ext uri="{BB962C8B-B14F-4D97-AF65-F5344CB8AC3E}">
        <p14:creationId xmlns:p14="http://schemas.microsoft.com/office/powerpoint/2010/main" val="3779825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77D80-0851-A6DF-CCC3-FBF8DFAB8897}"/>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AA337FCE-B50C-6078-C012-DC0607BC17B1}"/>
              </a:ext>
            </a:extLst>
          </p:cNvPr>
          <p:cNvSpPr>
            <a:spLocks noGrp="1"/>
          </p:cNvSpPr>
          <p:nvPr>
            <p:ph type="body" sz="quarter" idx="11"/>
          </p:nvPr>
        </p:nvSpPr>
        <p:spPr/>
        <p:txBody>
          <a:bodyPr>
            <a:normAutofit/>
          </a:bodyPr>
          <a:lstStyle/>
          <a:p>
            <a:r>
              <a:rPr lang="en-US" dirty="0">
                <a:solidFill>
                  <a:srgbClr val="2E3690"/>
                </a:solidFill>
              </a:rPr>
              <a:t>2050</a:t>
            </a:r>
          </a:p>
        </p:txBody>
      </p:sp>
      <p:sp>
        <p:nvSpPr>
          <p:cNvPr id="29" name="Text Placeholder 28">
            <a:extLst>
              <a:ext uri="{FF2B5EF4-FFF2-40B4-BE49-F238E27FC236}">
                <a16:creationId xmlns:a16="http://schemas.microsoft.com/office/drawing/2014/main" id="{0E2FBC3B-802D-5A5D-0007-5E2F6E5500F6}"/>
              </a:ext>
            </a:extLst>
          </p:cNvPr>
          <p:cNvSpPr>
            <a:spLocks noGrp="1"/>
          </p:cNvSpPr>
          <p:nvPr>
            <p:ph type="body" sz="quarter" idx="17"/>
          </p:nvPr>
        </p:nvSpPr>
        <p:spPr>
          <a:xfrm>
            <a:off x="361518" y="1708656"/>
            <a:ext cx="3590317" cy="436741"/>
          </a:xfrm>
        </p:spPr>
        <p:txBody>
          <a:bodyPr>
            <a:normAutofit fontScale="92500"/>
          </a:bodyPr>
          <a:lstStyle/>
          <a:p>
            <a:r>
              <a:rPr lang="en-US" dirty="0"/>
              <a:t>Future grid emissions: ~</a:t>
            </a:r>
            <a:r>
              <a:rPr lang="en-US" dirty="0">
                <a:solidFill>
                  <a:schemeClr val="accent6"/>
                </a:solidFill>
              </a:rPr>
              <a:t>200</a:t>
            </a:r>
            <a:r>
              <a:rPr lang="en-US" dirty="0"/>
              <a:t> lbs./MWh</a:t>
            </a:r>
          </a:p>
        </p:txBody>
      </p:sp>
      <p:grpSp>
        <p:nvGrpSpPr>
          <p:cNvPr id="93" name="Group 92">
            <a:extLst>
              <a:ext uri="{FF2B5EF4-FFF2-40B4-BE49-F238E27FC236}">
                <a16:creationId xmlns:a16="http://schemas.microsoft.com/office/drawing/2014/main" id="{92D08B46-B3D9-E9CB-0819-6B358DCA1094}"/>
              </a:ext>
            </a:extLst>
          </p:cNvPr>
          <p:cNvGrpSpPr/>
          <p:nvPr/>
        </p:nvGrpSpPr>
        <p:grpSpPr>
          <a:xfrm>
            <a:off x="65313" y="2090058"/>
            <a:ext cx="9013372" cy="3957067"/>
            <a:chOff x="1734010" y="954708"/>
            <a:chExt cx="8906881" cy="5656618"/>
          </a:xfrm>
        </p:grpSpPr>
        <p:sp>
          <p:nvSpPr>
            <p:cNvPr id="94" name="Rectangle: Rounded Corners 93">
              <a:extLst>
                <a:ext uri="{FF2B5EF4-FFF2-40B4-BE49-F238E27FC236}">
                  <a16:creationId xmlns:a16="http://schemas.microsoft.com/office/drawing/2014/main" id="{E04DF2EF-95F4-953B-452B-B8F4E298619F}"/>
                </a:ext>
              </a:extLst>
            </p:cNvPr>
            <p:cNvSpPr/>
            <p:nvPr/>
          </p:nvSpPr>
          <p:spPr>
            <a:xfrm>
              <a:off x="1734010" y="954708"/>
              <a:ext cx="1409351" cy="482262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5" name="Rectangle: Rounded Corners 94">
              <a:extLst>
                <a:ext uri="{FF2B5EF4-FFF2-40B4-BE49-F238E27FC236}">
                  <a16:creationId xmlns:a16="http://schemas.microsoft.com/office/drawing/2014/main" id="{B5CC2235-79A9-FB33-5C33-11DD17C669B0}"/>
                </a:ext>
              </a:extLst>
            </p:cNvPr>
            <p:cNvSpPr/>
            <p:nvPr/>
          </p:nvSpPr>
          <p:spPr>
            <a:xfrm>
              <a:off x="3239223" y="954708"/>
              <a:ext cx="1409351" cy="482262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96" name="Picture 95">
              <a:extLst>
                <a:ext uri="{FF2B5EF4-FFF2-40B4-BE49-F238E27FC236}">
                  <a16:creationId xmlns:a16="http://schemas.microsoft.com/office/drawing/2014/main" id="{5888C73B-BE24-B566-E773-E12F3E9F29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4116" y="2313785"/>
              <a:ext cx="1306884" cy="653442"/>
            </a:xfrm>
            <a:prstGeom prst="rect">
              <a:avLst/>
            </a:prstGeom>
          </p:spPr>
        </p:pic>
        <p:sp>
          <p:nvSpPr>
            <p:cNvPr id="97" name="TextBox 96">
              <a:extLst>
                <a:ext uri="{FF2B5EF4-FFF2-40B4-BE49-F238E27FC236}">
                  <a16:creationId xmlns:a16="http://schemas.microsoft.com/office/drawing/2014/main" id="{CB2592D1-D10F-0FC7-D1F6-D77EDC7D3363}"/>
                </a:ext>
              </a:extLst>
            </p:cNvPr>
            <p:cNvSpPr txBox="1"/>
            <p:nvPr/>
          </p:nvSpPr>
          <p:spPr>
            <a:xfrm>
              <a:off x="3252300" y="1201814"/>
              <a:ext cx="1409351" cy="527959"/>
            </a:xfrm>
            <a:prstGeom prst="rect">
              <a:avLst/>
            </a:prstGeom>
            <a:noFill/>
          </p:spPr>
          <p:txBody>
            <a:bodyPr wrap="square" rtlCol="0">
              <a:spAutoFit/>
            </a:bodyPr>
            <a:lstStyle/>
            <a:p>
              <a:pPr algn="ctr"/>
              <a:r>
                <a:rPr lang="en-US" sz="1800" b="1" dirty="0"/>
                <a:t>PROPANE</a:t>
              </a:r>
            </a:p>
          </p:txBody>
        </p:sp>
        <p:sp>
          <p:nvSpPr>
            <p:cNvPr id="99" name="TextBox 98">
              <a:extLst>
                <a:ext uri="{FF2B5EF4-FFF2-40B4-BE49-F238E27FC236}">
                  <a16:creationId xmlns:a16="http://schemas.microsoft.com/office/drawing/2014/main" id="{B01FA333-7944-FEDB-2B6C-FB080919D820}"/>
                </a:ext>
              </a:extLst>
            </p:cNvPr>
            <p:cNvSpPr txBox="1"/>
            <p:nvPr/>
          </p:nvSpPr>
          <p:spPr>
            <a:xfrm>
              <a:off x="1833461" y="1201815"/>
              <a:ext cx="1210450" cy="527959"/>
            </a:xfrm>
            <a:prstGeom prst="rect">
              <a:avLst/>
            </a:prstGeom>
            <a:noFill/>
          </p:spPr>
          <p:txBody>
            <a:bodyPr wrap="square" rtlCol="0">
              <a:spAutoFit/>
            </a:bodyPr>
            <a:lstStyle/>
            <a:p>
              <a:pPr algn="ctr"/>
              <a:r>
                <a:rPr lang="en-US" sz="1800" b="1" dirty="0"/>
                <a:t>OIL</a:t>
              </a:r>
            </a:p>
          </p:txBody>
        </p:sp>
        <p:sp>
          <p:nvSpPr>
            <p:cNvPr id="100" name="Rectangle: Rounded Corners 99">
              <a:extLst>
                <a:ext uri="{FF2B5EF4-FFF2-40B4-BE49-F238E27FC236}">
                  <a16:creationId xmlns:a16="http://schemas.microsoft.com/office/drawing/2014/main" id="{4BBF5C9A-0567-BA8D-F7DB-4363E23A1E8A}"/>
                </a:ext>
              </a:extLst>
            </p:cNvPr>
            <p:cNvSpPr/>
            <p:nvPr/>
          </p:nvSpPr>
          <p:spPr>
            <a:xfrm>
              <a:off x="4722637" y="954708"/>
              <a:ext cx="1409351" cy="482262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1" name="Rectangle: Rounded Corners 100">
              <a:extLst>
                <a:ext uri="{FF2B5EF4-FFF2-40B4-BE49-F238E27FC236}">
                  <a16:creationId xmlns:a16="http://schemas.microsoft.com/office/drawing/2014/main" id="{8CFAD6D7-87F3-95AF-F252-D0E708BB5D8F}"/>
                </a:ext>
              </a:extLst>
            </p:cNvPr>
            <p:cNvSpPr/>
            <p:nvPr/>
          </p:nvSpPr>
          <p:spPr>
            <a:xfrm>
              <a:off x="6192974" y="954708"/>
              <a:ext cx="1409351" cy="482262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2" name="Rectangle: Rounded Corners 101">
              <a:extLst>
                <a:ext uri="{FF2B5EF4-FFF2-40B4-BE49-F238E27FC236}">
                  <a16:creationId xmlns:a16="http://schemas.microsoft.com/office/drawing/2014/main" id="{552EECD8-E26B-1FF3-C0DA-9AAA7220851D}"/>
                </a:ext>
              </a:extLst>
            </p:cNvPr>
            <p:cNvSpPr/>
            <p:nvPr/>
          </p:nvSpPr>
          <p:spPr>
            <a:xfrm>
              <a:off x="7663312" y="954708"/>
              <a:ext cx="1409351" cy="482262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3" name="Rectangle: Rounded Corners 102">
              <a:extLst>
                <a:ext uri="{FF2B5EF4-FFF2-40B4-BE49-F238E27FC236}">
                  <a16:creationId xmlns:a16="http://schemas.microsoft.com/office/drawing/2014/main" id="{81D0A7CF-E5F8-10B9-E81B-34DD662158F2}"/>
                </a:ext>
              </a:extLst>
            </p:cNvPr>
            <p:cNvSpPr/>
            <p:nvPr/>
          </p:nvSpPr>
          <p:spPr>
            <a:xfrm>
              <a:off x="9133650" y="954708"/>
              <a:ext cx="1409351" cy="482262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04" name="Picture 103">
              <a:extLst>
                <a:ext uri="{FF2B5EF4-FFF2-40B4-BE49-F238E27FC236}">
                  <a16:creationId xmlns:a16="http://schemas.microsoft.com/office/drawing/2014/main" id="{22C5E806-7149-BDF4-E9F6-5DF61A26E3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487" b="7974"/>
            <a:stretch/>
          </p:blipFill>
          <p:spPr>
            <a:xfrm>
              <a:off x="4722638" y="2148229"/>
              <a:ext cx="1409350" cy="784412"/>
            </a:xfrm>
            <a:prstGeom prst="rect">
              <a:avLst/>
            </a:prstGeom>
          </p:spPr>
        </p:pic>
        <p:sp>
          <p:nvSpPr>
            <p:cNvPr id="105" name="Rectangle: Rounded Corners 104">
              <a:extLst>
                <a:ext uri="{FF2B5EF4-FFF2-40B4-BE49-F238E27FC236}">
                  <a16:creationId xmlns:a16="http://schemas.microsoft.com/office/drawing/2014/main" id="{4616EE9E-87A2-9A62-113F-FFF09BFB738D}"/>
                </a:ext>
              </a:extLst>
            </p:cNvPr>
            <p:cNvSpPr/>
            <p:nvPr/>
          </p:nvSpPr>
          <p:spPr>
            <a:xfrm rot="16200000">
              <a:off x="5669830" y="-654739"/>
              <a:ext cx="1032290" cy="8761040"/>
            </a:xfrm>
            <a:prstGeom prst="roundRect">
              <a:avLst/>
            </a:prstGeom>
            <a:solidFill>
              <a:schemeClr val="bg1">
                <a:lumMod val="6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6" name="TextBox 105">
              <a:extLst>
                <a:ext uri="{FF2B5EF4-FFF2-40B4-BE49-F238E27FC236}">
                  <a16:creationId xmlns:a16="http://schemas.microsoft.com/office/drawing/2014/main" id="{0EB646DA-3116-BA70-C033-12A0386DB163}"/>
                </a:ext>
              </a:extLst>
            </p:cNvPr>
            <p:cNvSpPr txBox="1"/>
            <p:nvPr/>
          </p:nvSpPr>
          <p:spPr>
            <a:xfrm>
              <a:off x="4822088" y="1201815"/>
              <a:ext cx="1210450" cy="527959"/>
            </a:xfrm>
            <a:prstGeom prst="rect">
              <a:avLst/>
            </a:prstGeom>
            <a:noFill/>
          </p:spPr>
          <p:txBody>
            <a:bodyPr wrap="square" rtlCol="0">
              <a:spAutoFit/>
            </a:bodyPr>
            <a:lstStyle/>
            <a:p>
              <a:pPr algn="ctr"/>
              <a:r>
                <a:rPr lang="en-US" sz="1800" b="1" dirty="0"/>
                <a:t>GAS</a:t>
              </a:r>
            </a:p>
          </p:txBody>
        </p:sp>
        <p:sp>
          <p:nvSpPr>
            <p:cNvPr id="107" name="TextBox 106">
              <a:extLst>
                <a:ext uri="{FF2B5EF4-FFF2-40B4-BE49-F238E27FC236}">
                  <a16:creationId xmlns:a16="http://schemas.microsoft.com/office/drawing/2014/main" id="{1C4BD449-128D-AE3D-D008-BCC6F9BA537F}"/>
                </a:ext>
              </a:extLst>
            </p:cNvPr>
            <p:cNvSpPr txBox="1"/>
            <p:nvPr/>
          </p:nvSpPr>
          <p:spPr>
            <a:xfrm>
              <a:off x="6131989" y="1201815"/>
              <a:ext cx="1507829" cy="701289"/>
            </a:xfrm>
            <a:prstGeom prst="rect">
              <a:avLst/>
            </a:prstGeom>
            <a:noFill/>
          </p:spPr>
          <p:txBody>
            <a:bodyPr wrap="square" rtlCol="0">
              <a:spAutoFit/>
            </a:bodyPr>
            <a:lstStyle/>
            <a:p>
              <a:pPr algn="ctr"/>
              <a:r>
                <a:rPr lang="en-US" sz="1800" b="1" dirty="0"/>
                <a:t>ELECTRIC</a:t>
              </a:r>
            </a:p>
            <a:p>
              <a:pPr algn="ctr"/>
              <a:r>
                <a:rPr lang="en-US" sz="788" b="1" dirty="0"/>
                <a:t>RESISTANCE</a:t>
              </a:r>
            </a:p>
          </p:txBody>
        </p:sp>
        <p:sp>
          <p:nvSpPr>
            <p:cNvPr id="108" name="TextBox 107">
              <a:extLst>
                <a:ext uri="{FF2B5EF4-FFF2-40B4-BE49-F238E27FC236}">
                  <a16:creationId xmlns:a16="http://schemas.microsoft.com/office/drawing/2014/main" id="{7DF08BF0-9E50-D546-06E9-18F6976F2BCF}"/>
                </a:ext>
              </a:extLst>
            </p:cNvPr>
            <p:cNvSpPr txBox="1"/>
            <p:nvPr/>
          </p:nvSpPr>
          <p:spPr>
            <a:xfrm>
              <a:off x="7625818" y="1201814"/>
              <a:ext cx="1507829" cy="1047945"/>
            </a:xfrm>
            <a:prstGeom prst="rect">
              <a:avLst/>
            </a:prstGeom>
            <a:noFill/>
          </p:spPr>
          <p:txBody>
            <a:bodyPr wrap="square" rtlCol="0">
              <a:spAutoFit/>
            </a:bodyPr>
            <a:lstStyle/>
            <a:p>
              <a:pPr algn="ctr"/>
              <a:r>
                <a:rPr lang="en-US" sz="1800" b="1" dirty="0"/>
                <a:t>ELECTRIC</a:t>
              </a:r>
            </a:p>
            <a:p>
              <a:pPr algn="ctr"/>
              <a:r>
                <a:rPr lang="en-US" sz="788" b="1" dirty="0"/>
                <a:t>COLD CLIMATE</a:t>
              </a:r>
            </a:p>
            <a:p>
              <a:pPr algn="ctr"/>
              <a:r>
                <a:rPr lang="en-US" sz="788" b="1" dirty="0"/>
                <a:t>AIR SOURCE</a:t>
              </a:r>
            </a:p>
            <a:p>
              <a:pPr algn="ctr"/>
              <a:r>
                <a:rPr lang="en-US" sz="788" b="1" dirty="0"/>
                <a:t>HEAT PUMP</a:t>
              </a:r>
            </a:p>
          </p:txBody>
        </p:sp>
        <p:sp>
          <p:nvSpPr>
            <p:cNvPr id="109" name="TextBox 108">
              <a:extLst>
                <a:ext uri="{FF2B5EF4-FFF2-40B4-BE49-F238E27FC236}">
                  <a16:creationId xmlns:a16="http://schemas.microsoft.com/office/drawing/2014/main" id="{5125D24A-25D7-21FD-A2C7-7DBDC4D9F07C}"/>
                </a:ext>
              </a:extLst>
            </p:cNvPr>
            <p:cNvSpPr txBox="1"/>
            <p:nvPr/>
          </p:nvSpPr>
          <p:spPr>
            <a:xfrm>
              <a:off x="9072661" y="1160080"/>
              <a:ext cx="1568230" cy="1270585"/>
            </a:xfrm>
            <a:prstGeom prst="rect">
              <a:avLst/>
            </a:prstGeom>
            <a:noFill/>
          </p:spPr>
          <p:txBody>
            <a:bodyPr wrap="square" rtlCol="0">
              <a:spAutoFit/>
            </a:bodyPr>
            <a:lstStyle/>
            <a:p>
              <a:pPr algn="ctr"/>
              <a:r>
                <a:rPr lang="en-US" sz="1800" b="1" dirty="0"/>
                <a:t>ELECTRIC </a:t>
              </a:r>
              <a:r>
                <a:rPr lang="en-US" sz="1013" b="1" dirty="0"/>
                <a:t> </a:t>
              </a:r>
              <a:endParaRPr lang="en-US" sz="788" b="1" dirty="0"/>
            </a:p>
            <a:p>
              <a:pPr algn="ctr"/>
              <a:r>
                <a:rPr lang="en-US" sz="788" b="1" dirty="0"/>
                <a:t>GROUND SOURCE</a:t>
              </a:r>
            </a:p>
            <a:p>
              <a:pPr algn="ctr"/>
              <a:r>
                <a:rPr lang="en-US" sz="788" b="1" dirty="0"/>
                <a:t>HEAT PUMP</a:t>
              </a:r>
            </a:p>
            <a:p>
              <a:pPr algn="ctr"/>
              <a:endParaRPr lang="en-US" sz="1800" b="1" dirty="0"/>
            </a:p>
          </p:txBody>
        </p:sp>
        <p:sp>
          <p:nvSpPr>
            <p:cNvPr id="110" name="Rectangle 109">
              <a:extLst>
                <a:ext uri="{FF2B5EF4-FFF2-40B4-BE49-F238E27FC236}">
                  <a16:creationId xmlns:a16="http://schemas.microsoft.com/office/drawing/2014/main" id="{2B08C130-9E07-C462-E0A6-6EC7FFFE508E}"/>
                </a:ext>
              </a:extLst>
            </p:cNvPr>
            <p:cNvSpPr/>
            <p:nvPr/>
          </p:nvSpPr>
          <p:spPr>
            <a:xfrm>
              <a:off x="6192975" y="2148229"/>
              <a:ext cx="1409350" cy="784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11" name="Picture 110">
              <a:extLst>
                <a:ext uri="{FF2B5EF4-FFF2-40B4-BE49-F238E27FC236}">
                  <a16:creationId xmlns:a16="http://schemas.microsoft.com/office/drawing/2014/main" id="{48450E2A-C09A-8B01-2991-4705DCF806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699" y="2215333"/>
              <a:ext cx="1309900" cy="566822"/>
            </a:xfrm>
            <a:prstGeom prst="rect">
              <a:avLst/>
            </a:prstGeom>
          </p:spPr>
        </p:pic>
        <p:pic>
          <p:nvPicPr>
            <p:cNvPr id="113" name="Picture 112">
              <a:extLst>
                <a:ext uri="{FF2B5EF4-FFF2-40B4-BE49-F238E27FC236}">
                  <a16:creationId xmlns:a16="http://schemas.microsoft.com/office/drawing/2014/main" id="{BB150058-0A86-175F-0F9E-45ED0294DF31}"/>
                </a:ext>
              </a:extLst>
            </p:cNvPr>
            <p:cNvPicPr>
              <a:picLocks noChangeAspect="1"/>
            </p:cNvPicPr>
            <p:nvPr/>
          </p:nvPicPr>
          <p:blipFill rotWithShape="1">
            <a:blip r:embed="rId6">
              <a:extLst>
                <a:ext uri="{28A0092B-C50C-407E-A947-70E740481C1C}">
                  <a14:useLocalDpi xmlns:a14="http://schemas.microsoft.com/office/drawing/2010/main" val="0"/>
                </a:ext>
              </a:extLst>
            </a:blip>
            <a:srcRect l="38058" t="56742" r="31435" b="7458"/>
            <a:stretch/>
          </p:blipFill>
          <p:spPr>
            <a:xfrm>
              <a:off x="9133652" y="2148229"/>
              <a:ext cx="1409349" cy="784411"/>
            </a:xfrm>
            <a:prstGeom prst="rect">
              <a:avLst/>
            </a:prstGeom>
          </p:spPr>
        </p:pic>
        <p:sp>
          <p:nvSpPr>
            <p:cNvPr id="114" name="TextBox 113">
              <a:extLst>
                <a:ext uri="{FF2B5EF4-FFF2-40B4-BE49-F238E27FC236}">
                  <a16:creationId xmlns:a16="http://schemas.microsoft.com/office/drawing/2014/main" id="{6CBAECC9-8115-3D49-E3AE-71972ABBA8BD}"/>
                </a:ext>
              </a:extLst>
            </p:cNvPr>
            <p:cNvSpPr txBox="1"/>
            <p:nvPr/>
          </p:nvSpPr>
          <p:spPr>
            <a:xfrm>
              <a:off x="2264617" y="3299722"/>
              <a:ext cx="7662766" cy="593953"/>
            </a:xfrm>
            <a:prstGeom prst="rect">
              <a:avLst/>
            </a:prstGeom>
            <a:noFill/>
          </p:spPr>
          <p:txBody>
            <a:bodyPr wrap="square" rtlCol="0">
              <a:spAutoFit/>
            </a:bodyPr>
            <a:lstStyle/>
            <a:p>
              <a:pPr algn="ctr"/>
              <a:r>
                <a:rPr lang="en-US" sz="2100" b="1" dirty="0">
                  <a:solidFill>
                    <a:schemeClr val="bg1"/>
                  </a:solidFill>
                </a:rPr>
                <a:t>Pounds of emissions to deliver 1 MMBtu of heat</a:t>
              </a:r>
            </a:p>
          </p:txBody>
        </p:sp>
        <p:sp>
          <p:nvSpPr>
            <p:cNvPr id="115" name="TextBox 114">
              <a:extLst>
                <a:ext uri="{FF2B5EF4-FFF2-40B4-BE49-F238E27FC236}">
                  <a16:creationId xmlns:a16="http://schemas.microsoft.com/office/drawing/2014/main" id="{4A435661-91DC-21EB-B488-F6E2363F9F13}"/>
                </a:ext>
              </a:extLst>
            </p:cNvPr>
            <p:cNvSpPr txBox="1"/>
            <p:nvPr/>
          </p:nvSpPr>
          <p:spPr>
            <a:xfrm>
              <a:off x="3317254" y="4443423"/>
              <a:ext cx="1259346" cy="791939"/>
            </a:xfrm>
            <a:prstGeom prst="rect">
              <a:avLst/>
            </a:prstGeom>
            <a:noFill/>
          </p:spPr>
          <p:txBody>
            <a:bodyPr wrap="square" rtlCol="0">
              <a:spAutoFit/>
            </a:bodyPr>
            <a:lstStyle/>
            <a:p>
              <a:pPr algn="ctr"/>
              <a:r>
                <a:rPr lang="en-US" sz="3000" b="1" dirty="0">
                  <a:solidFill>
                    <a:schemeClr val="bg1"/>
                  </a:solidFill>
                </a:rPr>
                <a:t>145</a:t>
              </a:r>
            </a:p>
          </p:txBody>
        </p:sp>
        <p:sp>
          <p:nvSpPr>
            <p:cNvPr id="116" name="TextBox 115">
              <a:extLst>
                <a:ext uri="{FF2B5EF4-FFF2-40B4-BE49-F238E27FC236}">
                  <a16:creationId xmlns:a16="http://schemas.microsoft.com/office/drawing/2014/main" id="{9971799A-E7B7-91D1-7DAF-058A363C3591}"/>
                </a:ext>
              </a:extLst>
            </p:cNvPr>
            <p:cNvSpPr txBox="1"/>
            <p:nvPr/>
          </p:nvSpPr>
          <p:spPr>
            <a:xfrm>
              <a:off x="1811435" y="4443423"/>
              <a:ext cx="1259346" cy="791939"/>
            </a:xfrm>
            <a:prstGeom prst="rect">
              <a:avLst/>
            </a:prstGeom>
            <a:noFill/>
          </p:spPr>
          <p:txBody>
            <a:bodyPr wrap="square" rtlCol="0">
              <a:spAutoFit/>
            </a:bodyPr>
            <a:lstStyle/>
            <a:p>
              <a:pPr algn="ctr"/>
              <a:r>
                <a:rPr lang="en-US" sz="3000" b="1" dirty="0">
                  <a:solidFill>
                    <a:schemeClr val="bg1"/>
                  </a:solidFill>
                </a:rPr>
                <a:t>170</a:t>
              </a:r>
            </a:p>
          </p:txBody>
        </p:sp>
        <p:sp>
          <p:nvSpPr>
            <p:cNvPr id="117" name="TextBox 116">
              <a:extLst>
                <a:ext uri="{FF2B5EF4-FFF2-40B4-BE49-F238E27FC236}">
                  <a16:creationId xmlns:a16="http://schemas.microsoft.com/office/drawing/2014/main" id="{977F59DE-8A26-238F-6309-CF772A502698}"/>
                </a:ext>
              </a:extLst>
            </p:cNvPr>
            <p:cNvSpPr txBox="1"/>
            <p:nvPr/>
          </p:nvSpPr>
          <p:spPr>
            <a:xfrm>
              <a:off x="4799456" y="4443423"/>
              <a:ext cx="1259346" cy="791939"/>
            </a:xfrm>
            <a:prstGeom prst="rect">
              <a:avLst/>
            </a:prstGeom>
            <a:noFill/>
          </p:spPr>
          <p:txBody>
            <a:bodyPr wrap="square" rtlCol="0">
              <a:spAutoFit/>
            </a:bodyPr>
            <a:lstStyle/>
            <a:p>
              <a:pPr algn="ctr"/>
              <a:r>
                <a:rPr lang="en-US" sz="3000" b="1" dirty="0">
                  <a:solidFill>
                    <a:schemeClr val="bg1"/>
                  </a:solidFill>
                </a:rPr>
                <a:t>120</a:t>
              </a:r>
            </a:p>
          </p:txBody>
        </p:sp>
        <p:sp>
          <p:nvSpPr>
            <p:cNvPr id="118" name="TextBox 117">
              <a:extLst>
                <a:ext uri="{FF2B5EF4-FFF2-40B4-BE49-F238E27FC236}">
                  <a16:creationId xmlns:a16="http://schemas.microsoft.com/office/drawing/2014/main" id="{D7A9EA6C-2DE8-6E28-7BCD-98A99CFB0272}"/>
                </a:ext>
              </a:extLst>
            </p:cNvPr>
            <p:cNvSpPr txBox="1"/>
            <p:nvPr/>
          </p:nvSpPr>
          <p:spPr>
            <a:xfrm>
              <a:off x="6269187" y="4443423"/>
              <a:ext cx="1259346" cy="1451888"/>
            </a:xfrm>
            <a:prstGeom prst="rect">
              <a:avLst/>
            </a:prstGeom>
            <a:noFill/>
          </p:spPr>
          <p:txBody>
            <a:bodyPr wrap="square" rtlCol="0">
              <a:spAutoFit/>
            </a:bodyPr>
            <a:lstStyle/>
            <a:p>
              <a:pPr algn="ctr"/>
              <a:r>
                <a:rPr lang="en-US" sz="3000" b="1" strike="sngStrike" dirty="0">
                  <a:solidFill>
                    <a:schemeClr val="bg1"/>
                  </a:solidFill>
                </a:rPr>
                <a:t>205</a:t>
              </a:r>
            </a:p>
            <a:p>
              <a:pPr algn="ctr"/>
              <a:r>
                <a:rPr lang="en-US" sz="3000" b="1" dirty="0">
                  <a:solidFill>
                    <a:schemeClr val="bg1"/>
                  </a:solidFill>
                </a:rPr>
                <a:t>59</a:t>
              </a:r>
            </a:p>
          </p:txBody>
        </p:sp>
        <p:sp>
          <p:nvSpPr>
            <p:cNvPr id="119" name="TextBox 118">
              <a:extLst>
                <a:ext uri="{FF2B5EF4-FFF2-40B4-BE49-F238E27FC236}">
                  <a16:creationId xmlns:a16="http://schemas.microsoft.com/office/drawing/2014/main" id="{F6100F87-EB66-8FB2-2756-A1796A58CC30}"/>
                </a:ext>
              </a:extLst>
            </p:cNvPr>
            <p:cNvSpPr txBox="1"/>
            <p:nvPr/>
          </p:nvSpPr>
          <p:spPr>
            <a:xfrm>
              <a:off x="7738919" y="4443423"/>
              <a:ext cx="1259346" cy="1451888"/>
            </a:xfrm>
            <a:prstGeom prst="rect">
              <a:avLst/>
            </a:prstGeom>
            <a:noFill/>
          </p:spPr>
          <p:txBody>
            <a:bodyPr wrap="square" rtlCol="0">
              <a:spAutoFit/>
            </a:bodyPr>
            <a:lstStyle/>
            <a:p>
              <a:pPr algn="ctr"/>
              <a:r>
                <a:rPr lang="en-US" sz="3000" b="1" strike="sngStrike" dirty="0">
                  <a:solidFill>
                    <a:srgbClr val="C00000"/>
                  </a:solidFill>
                </a:rPr>
                <a:t>65</a:t>
              </a:r>
            </a:p>
            <a:p>
              <a:pPr algn="ctr"/>
              <a:r>
                <a:rPr lang="en-US" sz="3000" b="1" dirty="0">
                  <a:solidFill>
                    <a:srgbClr val="C00000"/>
                  </a:solidFill>
                </a:rPr>
                <a:t>18</a:t>
              </a:r>
            </a:p>
          </p:txBody>
        </p:sp>
        <p:sp>
          <p:nvSpPr>
            <p:cNvPr id="120" name="TextBox 119">
              <a:extLst>
                <a:ext uri="{FF2B5EF4-FFF2-40B4-BE49-F238E27FC236}">
                  <a16:creationId xmlns:a16="http://schemas.microsoft.com/office/drawing/2014/main" id="{DCAF5A1D-63F3-3168-94C0-7281E4EB5204}"/>
                </a:ext>
              </a:extLst>
            </p:cNvPr>
            <p:cNvSpPr txBox="1"/>
            <p:nvPr/>
          </p:nvSpPr>
          <p:spPr>
            <a:xfrm>
              <a:off x="9208651" y="4443423"/>
              <a:ext cx="1259346" cy="1451888"/>
            </a:xfrm>
            <a:prstGeom prst="rect">
              <a:avLst/>
            </a:prstGeom>
            <a:noFill/>
          </p:spPr>
          <p:txBody>
            <a:bodyPr wrap="square" rtlCol="0">
              <a:spAutoFit/>
            </a:bodyPr>
            <a:lstStyle/>
            <a:p>
              <a:pPr algn="ctr"/>
              <a:r>
                <a:rPr lang="en-US" sz="3000" b="1" strike="sngStrike" dirty="0">
                  <a:solidFill>
                    <a:srgbClr val="C00000"/>
                  </a:solidFill>
                </a:rPr>
                <a:t>45</a:t>
              </a:r>
            </a:p>
            <a:p>
              <a:pPr algn="ctr"/>
              <a:r>
                <a:rPr lang="en-US" sz="3000" b="1" dirty="0">
                  <a:solidFill>
                    <a:srgbClr val="C00000"/>
                  </a:solidFill>
                </a:rPr>
                <a:t>13</a:t>
              </a:r>
            </a:p>
          </p:txBody>
        </p:sp>
        <p:cxnSp>
          <p:nvCxnSpPr>
            <p:cNvPr id="121" name="Straight Arrow Connector 120">
              <a:extLst>
                <a:ext uri="{FF2B5EF4-FFF2-40B4-BE49-F238E27FC236}">
                  <a16:creationId xmlns:a16="http://schemas.microsoft.com/office/drawing/2014/main" id="{ADDCDC3E-7D5B-C380-BBC2-403130E8530A}"/>
                </a:ext>
              </a:extLst>
            </p:cNvPr>
            <p:cNvCxnSpPr/>
            <p:nvPr/>
          </p:nvCxnSpPr>
          <p:spPr>
            <a:xfrm>
              <a:off x="5437964" y="6098796"/>
              <a:ext cx="2926080" cy="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5EA67E3D-81C7-BFFB-9D39-69DD99DB1547}"/>
                </a:ext>
              </a:extLst>
            </p:cNvPr>
            <p:cNvCxnSpPr>
              <a:cxnSpLocks/>
            </p:cNvCxnSpPr>
            <p:nvPr/>
          </p:nvCxnSpPr>
          <p:spPr>
            <a:xfrm rot="5400000">
              <a:off x="8238289" y="5961636"/>
              <a:ext cx="274320" cy="0"/>
            </a:xfrm>
            <a:prstGeom prst="straightConnector1">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BB1A355C-0E5E-850E-467F-9CB07D7B0D21}"/>
                </a:ext>
              </a:extLst>
            </p:cNvPr>
            <p:cNvCxnSpPr>
              <a:cxnSpLocks/>
            </p:cNvCxnSpPr>
            <p:nvPr/>
          </p:nvCxnSpPr>
          <p:spPr>
            <a:xfrm rot="5400000">
              <a:off x="5300804" y="5961636"/>
              <a:ext cx="274320" cy="0"/>
            </a:xfrm>
            <a:prstGeom prst="straightConnector1">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82584BFC-54A5-A312-125F-66509E278E00}"/>
                </a:ext>
              </a:extLst>
            </p:cNvPr>
            <p:cNvSpPr txBox="1"/>
            <p:nvPr/>
          </p:nvSpPr>
          <p:spPr>
            <a:xfrm>
              <a:off x="5304401" y="6083367"/>
              <a:ext cx="3186495" cy="527959"/>
            </a:xfrm>
            <a:prstGeom prst="rect">
              <a:avLst/>
            </a:prstGeom>
            <a:noFill/>
          </p:spPr>
          <p:txBody>
            <a:bodyPr wrap="square" rtlCol="0">
              <a:spAutoFit/>
            </a:bodyPr>
            <a:lstStyle/>
            <a:p>
              <a:pPr algn="ctr"/>
              <a:r>
                <a:rPr lang="en-US" sz="1800" b="1" dirty="0">
                  <a:solidFill>
                    <a:srgbClr val="C00000"/>
                  </a:solidFill>
                </a:rPr>
                <a:t>85% Less</a:t>
              </a:r>
            </a:p>
          </p:txBody>
        </p:sp>
      </p:grpSp>
      <p:pic>
        <p:nvPicPr>
          <p:cNvPr id="125" name="Picture 124">
            <a:extLst>
              <a:ext uri="{FF2B5EF4-FFF2-40B4-BE49-F238E27FC236}">
                <a16:creationId xmlns:a16="http://schemas.microsoft.com/office/drawing/2014/main" id="{7F2A4D77-2B3D-D095-3C5C-DA8E35346C3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13331" y="2545894"/>
            <a:ext cx="1342225" cy="1342225"/>
          </a:xfrm>
          <a:prstGeom prst="rect">
            <a:avLst/>
          </a:prstGeom>
        </p:spPr>
      </p:pic>
      <p:pic>
        <p:nvPicPr>
          <p:cNvPr id="127" name="Graphic 126" descr="Oil Rig with solid fill">
            <a:extLst>
              <a:ext uri="{FF2B5EF4-FFF2-40B4-BE49-F238E27FC236}">
                <a16:creationId xmlns:a16="http://schemas.microsoft.com/office/drawing/2014/main" id="{F3EC77E5-916B-0DED-93CE-A48F7A5EAF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8023" y="2653627"/>
            <a:ext cx="940780" cy="940780"/>
          </a:xfrm>
          <a:prstGeom prst="rect">
            <a:avLst/>
          </a:prstGeom>
        </p:spPr>
      </p:pic>
    </p:spTree>
    <p:extLst>
      <p:ext uri="{BB962C8B-B14F-4D97-AF65-F5344CB8AC3E}">
        <p14:creationId xmlns:p14="http://schemas.microsoft.com/office/powerpoint/2010/main" val="4067259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0A22-4F7B-4FE5-8E61-D8C357DD61D3}"/>
              </a:ext>
            </a:extLst>
          </p:cNvPr>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Building Energy Code’s role in reducing emissions</a:t>
            </a: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C564052-64BF-4D04-A8BE-7A2BEA0A1189}"/>
              </a:ext>
            </a:extLst>
          </p:cNvPr>
          <p:cNvSpPr>
            <a:spLocks noGrp="1"/>
          </p:cNvSpPr>
          <p:nvPr>
            <p:ph type="body" sz="quarter" idx="13"/>
          </p:nvPr>
        </p:nvSpPr>
        <p:spPr>
          <a:xfrm>
            <a:off x="990600" y="1870642"/>
            <a:ext cx="4598505" cy="3657600"/>
          </a:xfrm>
        </p:spPr>
        <p:txBody>
          <a:bodyPr vert="horz" wrap="square" lIns="68580" tIns="34290" rIns="68580" bIns="34290" numCol="1" rtlCol="0" anchor="t" anchorCtr="0" compatLnSpc="1">
            <a:prstTxWarp prst="textNoShape">
              <a:avLst/>
            </a:prstTxWarp>
            <a:normAutofit fontScale="92500" lnSpcReduction="20000"/>
          </a:bodyPr>
          <a:lstStyle/>
          <a:p>
            <a:r>
              <a:rPr lang="en-GB" dirty="0"/>
              <a:t>Minimize lifecycle costs in new construction</a:t>
            </a:r>
          </a:p>
          <a:p>
            <a:r>
              <a:rPr lang="en-GB" dirty="0"/>
              <a:t>Building code is the primary policy impacting new buildings.</a:t>
            </a:r>
            <a:endParaRPr lang="en-GB" dirty="0">
              <a:cs typeface="Calibri"/>
            </a:endParaRPr>
          </a:p>
          <a:p>
            <a:r>
              <a:rPr lang="en-GB" dirty="0"/>
              <a:t>New buildings (built after 2023) </a:t>
            </a:r>
            <a:r>
              <a:rPr lang="en-GB" b="1" dirty="0"/>
              <a:t>~27% of all building space by 2050</a:t>
            </a:r>
            <a:endParaRPr lang="en-GB" b="1" dirty="0">
              <a:cs typeface="Calibri"/>
            </a:endParaRPr>
          </a:p>
          <a:p>
            <a:r>
              <a:rPr lang="en-US" dirty="0"/>
              <a:t>New buildings are easiest and cheapest to make 2050-compliant</a:t>
            </a:r>
            <a:endParaRPr lang="en-US" dirty="0">
              <a:cs typeface="Calibri"/>
            </a:endParaRPr>
          </a:p>
          <a:p>
            <a:r>
              <a:rPr lang="en-US" dirty="0"/>
              <a:t>New construction market helps drive cost reductions in building retrofits</a:t>
            </a:r>
          </a:p>
          <a:p>
            <a:r>
              <a:rPr lang="en-US" dirty="0">
                <a:latin typeface="Calibri"/>
              </a:rPr>
              <a:t>2030: Massachusetts legal limit is at least 50% reduction in GHG from 1990</a:t>
            </a:r>
            <a:endParaRPr lang="en-US" dirty="0"/>
          </a:p>
          <a:p>
            <a:pPr marL="0" indent="0">
              <a:buNone/>
            </a:pPr>
            <a:r>
              <a:rPr lang="en-US" dirty="0"/>
              <a:t> </a:t>
            </a:r>
            <a:endParaRPr lang="en-GB" dirty="0"/>
          </a:p>
        </p:txBody>
      </p:sp>
      <p:sp>
        <p:nvSpPr>
          <p:cNvPr id="4" name="Slide Number Placeholder 3">
            <a:extLst>
              <a:ext uri="{FF2B5EF4-FFF2-40B4-BE49-F238E27FC236}">
                <a16:creationId xmlns:a16="http://schemas.microsoft.com/office/drawing/2014/main" id="{65BC583F-9CB8-4E46-A330-63C5321C7B9D}"/>
              </a:ext>
            </a:extLst>
          </p:cNvPr>
          <p:cNvSpPr>
            <a:spLocks noGrp="1"/>
          </p:cNvSpPr>
          <p:nvPr>
            <p:ph type="sldNum" sz="quarter" idx="14"/>
          </p:nvPr>
        </p:nvSpPr>
        <p:spPr/>
        <p:txBody>
          <a:bodyPr/>
          <a:lstStyle/>
          <a:p>
            <a:pPr>
              <a:defRPr/>
            </a:pPr>
            <a:fld id="{B6FAB5CE-5980-4C9D-B2E2-2FD2F4BD448E}" type="slidenum">
              <a:rPr lang="en-US" smtClean="0"/>
              <a:pPr>
                <a:defRPr/>
              </a:pPr>
              <a:t>8</a:t>
            </a:fld>
            <a:endParaRPr lang="en-US" dirty="0"/>
          </a:p>
        </p:txBody>
      </p:sp>
      <p:graphicFrame>
        <p:nvGraphicFramePr>
          <p:cNvPr id="6" name="Chart 5">
            <a:extLst>
              <a:ext uri="{FF2B5EF4-FFF2-40B4-BE49-F238E27FC236}">
                <a16:creationId xmlns:a16="http://schemas.microsoft.com/office/drawing/2014/main" id="{7AF6574E-86AE-4DF6-87EB-5A3C090E0772}"/>
              </a:ext>
            </a:extLst>
          </p:cNvPr>
          <p:cNvGraphicFramePr>
            <a:graphicFrameLocks/>
          </p:cNvGraphicFramePr>
          <p:nvPr/>
        </p:nvGraphicFramePr>
        <p:xfrm>
          <a:off x="5471491" y="1870642"/>
          <a:ext cx="3491120" cy="38336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7704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FC8E3A-CE31-7789-C2C8-BB6ABC8906EF}"/>
              </a:ext>
            </a:extLst>
          </p:cNvPr>
          <p:cNvPicPr>
            <a:picLocks noChangeAspect="1"/>
          </p:cNvPicPr>
          <p:nvPr/>
        </p:nvPicPr>
        <p:blipFill>
          <a:blip r:embed="rId2"/>
          <a:srcRect t="46" r="140" b="7169"/>
          <a:stretch/>
        </p:blipFill>
        <p:spPr>
          <a:xfrm>
            <a:off x="1088168" y="685800"/>
            <a:ext cx="7234139" cy="5142599"/>
          </a:xfrm>
          <a:prstGeom prst="rect">
            <a:avLst/>
          </a:prstGeom>
        </p:spPr>
      </p:pic>
      <p:sp>
        <p:nvSpPr>
          <p:cNvPr id="11" name="Text Placeholder 13">
            <a:extLst>
              <a:ext uri="{FF2B5EF4-FFF2-40B4-BE49-F238E27FC236}">
                <a16:creationId xmlns:a16="http://schemas.microsoft.com/office/drawing/2014/main" id="{647E5554-FB82-9786-3AAA-809B43E7EDE8}"/>
              </a:ext>
            </a:extLst>
          </p:cNvPr>
          <p:cNvSpPr txBox="1">
            <a:spLocks/>
          </p:cNvSpPr>
          <p:nvPr/>
        </p:nvSpPr>
        <p:spPr>
          <a:xfrm>
            <a:off x="990600" y="805698"/>
            <a:ext cx="8001000" cy="4478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spcBef>
                <a:spcPts val="0"/>
              </a:spcBef>
              <a:buNone/>
            </a:pPr>
            <a:r>
              <a:rPr lang="en-US" sz="1500" b="1">
                <a:solidFill>
                  <a:srgbClr val="21409A"/>
                </a:solidFill>
                <a:latin typeface="Avenir Next LT Pro Demi" panose="020B0704020202020204" pitchFamily="34" charset="0"/>
                <a:ea typeface="Calibri"/>
                <a:cs typeface="Calibri"/>
              </a:rPr>
              <a:t>Massachusetts Building Energy Code Adoption by Municipality</a:t>
            </a:r>
            <a:endParaRPr lang="en-US" sz="1500" err="1">
              <a:latin typeface="Avenir Next LT Pro Demi" panose="020B0704020202020204" pitchFamily="34" charset="0"/>
              <a:ea typeface="Calibri"/>
              <a:cs typeface="Calibri"/>
            </a:endParaRPr>
          </a:p>
        </p:txBody>
      </p:sp>
    </p:spTree>
    <p:extLst>
      <p:ext uri="{BB962C8B-B14F-4D97-AF65-F5344CB8AC3E}">
        <p14:creationId xmlns:p14="http://schemas.microsoft.com/office/powerpoint/2010/main" val="26287111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CONTAIN_GUIDS" val="TRUE"/>
</p:tagLst>
</file>

<file path=ppt/tags/tag2.xml><?xml version="1.0" encoding="utf-8"?>
<p:tagLst xmlns:a="http://schemas.openxmlformats.org/drawingml/2006/main" xmlns:r="http://schemas.openxmlformats.org/officeDocument/2006/relationships" xmlns:p="http://schemas.openxmlformats.org/presentationml/2006/main">
  <p:tag name="OFFISYNC_SLIDE_GUID" val="c18ba736-975d-4ce9-a24d-449563e57f91"/>
</p:tagLst>
</file>

<file path=ppt/tags/tag3.xml><?xml version="1.0" encoding="utf-8"?>
<p:tagLst xmlns:a="http://schemas.openxmlformats.org/drawingml/2006/main" xmlns:r="http://schemas.openxmlformats.org/officeDocument/2006/relationships" xmlns:p="http://schemas.openxmlformats.org/presentationml/2006/main">
  <p:tag name="OFFISYNC_SLIDE_GUID" val="d3c7c212-11d8-4d42-8a67-e8e033a1c090"/>
</p:tagLst>
</file>

<file path=ppt/theme/theme1.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28012</TotalTime>
  <Words>7006</Words>
  <Application>Microsoft Office PowerPoint</Application>
  <PresentationFormat>On-screen Show (4:3)</PresentationFormat>
  <Paragraphs>1114</Paragraphs>
  <Slides>56</Slides>
  <Notes>17</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73" baseType="lpstr">
      <vt:lpstr>Poppins</vt:lpstr>
      <vt:lpstr>Avenir Next LT Pro</vt:lpstr>
      <vt:lpstr>Forte Forward</vt:lpstr>
      <vt:lpstr>Arial Narrow</vt:lpstr>
      <vt:lpstr>Arial</vt:lpstr>
      <vt:lpstr>Avenir Next LT Pro Demi</vt:lpstr>
      <vt:lpstr>Wingdings</vt:lpstr>
      <vt:lpstr>MS Gothic</vt:lpstr>
      <vt:lpstr>Calibri</vt:lpstr>
      <vt:lpstr>Arial Black</vt:lpstr>
      <vt:lpstr>Avenir Next</vt:lpstr>
      <vt:lpstr>Century Gothic</vt:lpstr>
      <vt:lpstr>Open Sans</vt:lpstr>
      <vt:lpstr>Noto Sans VF</vt:lpstr>
      <vt:lpstr>Times New Roman</vt:lpstr>
      <vt:lpstr>Capsules</vt:lpstr>
      <vt:lpstr>Acrobat Document</vt:lpstr>
      <vt:lpstr>Town of Marion </vt:lpstr>
      <vt:lpstr>PowerPoint Presentation</vt:lpstr>
      <vt:lpstr>PowerPoint Presentation</vt:lpstr>
      <vt:lpstr>PowerPoint Presentation</vt:lpstr>
      <vt:lpstr>PowerPoint Presentation</vt:lpstr>
      <vt:lpstr>PowerPoint Presentation</vt:lpstr>
      <vt:lpstr>PowerPoint Presentation</vt:lpstr>
      <vt:lpstr>Building Energy Code’s role in reducing emissions</vt:lpstr>
      <vt:lpstr>PowerPoint Presentation</vt:lpstr>
      <vt:lpstr>PowerPoint Presentation</vt:lpstr>
      <vt:lpstr>PowerPoint Presentation</vt:lpstr>
      <vt:lpstr>PowerPoint Presentation</vt:lpstr>
      <vt:lpstr>    What is a HERS Rating?  (Home Energy Rating System)    </vt:lpstr>
      <vt:lpstr>        Why Test Performance?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Large Single Family - Electric</vt:lpstr>
      <vt:lpstr>Large Single Family - Electric</vt:lpstr>
      <vt:lpstr>Large Single Family - Gas</vt:lpstr>
      <vt:lpstr>Large Single Family - Gas</vt:lpstr>
      <vt:lpstr>Small Single Family - Electric</vt:lpstr>
      <vt:lpstr>Small Single Family - Electric</vt:lpstr>
      <vt:lpstr>Small Single Family - Gas</vt:lpstr>
      <vt:lpstr>Small Single Family - Gas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KPisiewski</dc:creator>
  <cp:lastModifiedBy>Sullivan, Lisa M (ENE)</cp:lastModifiedBy>
  <cp:revision>2306</cp:revision>
  <cp:lastPrinted>2008-02-11T15:01:39Z</cp:lastPrinted>
  <dcterms:created xsi:type="dcterms:W3CDTF">2008-02-11T15:01:39Z</dcterms:created>
  <dcterms:modified xsi:type="dcterms:W3CDTF">2025-03-04T19:19:46Z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3</vt:i4>
  </property>
  <property fmtid="{D5CDD505-2E9C-101B-9397-08002B2CF9AE}" pid="3" name="Offisync_FolderId">
    <vt:lpwstr/>
  </property>
  <property fmtid="{D5CDD505-2E9C-101B-9397-08002B2CF9AE}" pid="4" name="Offisync_SaveTime">
    <vt:lpwstr/>
  </property>
  <property fmtid="{D5CDD505-2E9C-101B-9397-08002B2CF9AE}" pid="5" name="Offisync_IsSaved">
    <vt:lpwstr>False</vt:lpwstr>
  </property>
  <property fmtid="{D5CDD505-2E9C-101B-9397-08002B2CF9AE}" pid="6" name="Offisync_UniqueId">
    <vt:lpwstr>233951;16117958</vt:lpwstr>
  </property>
  <property fmtid="{D5CDD505-2E9C-101B-9397-08002B2CF9AE}" pid="7" name="CentralDesktop_MDAdded">
    <vt:lpwstr>True</vt:lpwstr>
  </property>
  <property fmtid="{D5CDD505-2E9C-101B-9397-08002B2CF9AE}" pid="8" name="Offisync_FileTitle">
    <vt:lpwstr/>
  </property>
  <property fmtid="{D5CDD505-2E9C-101B-9397-08002B2CF9AE}" pid="9" name="Offisync_UpdateToken">
    <vt:lpwstr>2012-02-14T10:01:40-0500</vt:lpwstr>
  </property>
  <property fmtid="{D5CDD505-2E9C-101B-9397-08002B2CF9AE}" pid="10" name="Offisync_ProviderName">
    <vt:lpwstr>Central Desktop</vt:lpwstr>
  </property>
  <property fmtid="{D5CDD505-2E9C-101B-9397-08002B2CF9AE}" pid="11" name="Offisync_ProviderInitializationData">
    <vt:lpwstr/>
  </property>
  <property fmtid="{D5CDD505-2E9C-101B-9397-08002B2CF9AE}" pid="12" name="Offisync_SavedByUsername">
    <vt:lpwstr>Tom Witkin (tomwitkin)</vt:lpwstr>
  </property>
</Properties>
</file>